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5143500" cx="9144000"/>
  <p:notesSz cx="6858000" cy="9144000"/>
  <p:embeddedFontLst>
    <p:embeddedFont>
      <p:font typeface="Roboto"/>
      <p:regular r:id="rId25"/>
      <p:bold r:id="rId26"/>
      <p:italic r:id="rId27"/>
      <p:boldItalic r:id="rId28"/>
    </p:embeddedFont>
    <p:embeddedFont>
      <p:font typeface="Gill Sans"/>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GillSans-regular.fntdata"/><Relationship Id="rId7" Type="http://schemas.openxmlformats.org/officeDocument/2006/relationships/notesMaster" Target="notesMasters/notesMaster1.xml"/><Relationship Id="rId8" Type="http://schemas.openxmlformats.org/officeDocument/2006/relationships/slide" Target="slides/slide1.xml"/><Relationship Id="rId30" Type="http://schemas.openxmlformats.org/officeDocument/2006/relationships/font" Target="fonts/GillSans-bold.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daa9fc054f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1daa9fc054f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daa9fc054f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1daa9fc054f_2_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daa9fc054f_2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1daa9fc054f_2_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daa9fc054f_0_11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1daa9fc054f_0_11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1000">
                <a:solidFill>
                  <a:srgbClr val="222222"/>
                </a:solidFill>
                <a:latin typeface="Arial"/>
                <a:ea typeface="Arial"/>
                <a:cs typeface="Arial"/>
                <a:sym typeface="Arial"/>
              </a:rPr>
              <a:t>In Miami-Dade there are an average of 154 days a year where temperature and humidity combine to make it feel like 90 degrees Fahrenheit or hotter, according to calculations by the Union of Concerned Scientists. If climate change continues unabated, that number could creep to 187 days a year by mid-century. But the real change could be in days where it feels like 100 or more. Miami-Dade has about 41 of those days a year now, and it could skyrocket to 134 days a year by mid-century.</a:t>
            </a:r>
            <a:endParaRPr sz="1000">
              <a:solidFill>
                <a:srgbClr val="222222"/>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000">
              <a:solidFill>
                <a:srgbClr val="222222"/>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lang="en" sz="1000">
                <a:solidFill>
                  <a:srgbClr val="222222"/>
                </a:solidFill>
                <a:latin typeface="Arial"/>
                <a:ea typeface="Arial"/>
                <a:cs typeface="Arial"/>
                <a:sym typeface="Arial"/>
              </a:rPr>
              <a:t>Read more at: https://www.miamiherald.com/news/local/environment/article257885013.html#storylink=cpy</a:t>
            </a:r>
            <a:endParaRPr sz="1000">
              <a:solidFill>
                <a:srgbClr val="222222"/>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000">
              <a:solidFill>
                <a:srgbClr val="222222"/>
              </a:solidFill>
              <a:latin typeface="Arial"/>
              <a:ea typeface="Arial"/>
              <a:cs typeface="Arial"/>
              <a:sym typeface="Arial"/>
            </a:endParaRPr>
          </a:p>
        </p:txBody>
      </p:sp>
      <p:sp>
        <p:nvSpPr>
          <p:cNvPr id="228" name="Google Shape;228;g1daa9fc054f_0_11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daa9fc054f_0_12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1daa9fc054f_0_12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1206500" rtl="0" algn="l">
              <a:lnSpc>
                <a:spcPct val="115000"/>
              </a:lnSpc>
              <a:spcBef>
                <a:spcPts val="0"/>
              </a:spcBef>
              <a:spcAft>
                <a:spcPts val="0"/>
              </a:spcAft>
              <a:buClr>
                <a:schemeClr val="dk1"/>
              </a:buClr>
              <a:buSzPts val="1200"/>
              <a:buFont typeface="Times New Roman"/>
              <a:buChar char="○"/>
            </a:pPr>
            <a:r>
              <a:rPr lang="en">
                <a:solidFill>
                  <a:srgbClr val="1B1B1B"/>
                </a:solidFill>
                <a:highlight>
                  <a:srgbClr val="FFFFFF"/>
                </a:highlight>
                <a:latin typeface="Times New Roman"/>
                <a:ea typeface="Times New Roman"/>
                <a:cs typeface="Times New Roman"/>
                <a:sym typeface="Times New Roman"/>
              </a:rPr>
              <a:t>Buildings, roads, and other infrastructure absorb and re-emit the sun’s heat more than natural landscapes (forests and water). Urban areas, because of the highly concentrated infrastructure and lack of greenery in urban environments, they become “islands” of higher temperatures relative to outlying areas.</a:t>
            </a:r>
            <a:r>
              <a:rPr baseline="30000" lang="en" sz="1600">
                <a:solidFill>
                  <a:srgbClr val="1B1B1B"/>
                </a:solidFill>
                <a:highlight>
                  <a:srgbClr val="FFFFFF"/>
                </a:highlight>
                <a:latin typeface="Times New Roman"/>
                <a:ea typeface="Times New Roman"/>
                <a:cs typeface="Times New Roman"/>
                <a:sym typeface="Times New Roman"/>
              </a:rPr>
              <a:t>ii</a:t>
            </a:r>
            <a:r>
              <a:rPr lang="en">
                <a:solidFill>
                  <a:srgbClr val="1B1B1B"/>
                </a:solidFill>
                <a:highlight>
                  <a:srgbClr val="FFFFFF"/>
                </a:highlight>
                <a:latin typeface="Times New Roman"/>
                <a:ea typeface="Times New Roman"/>
                <a:cs typeface="Times New Roman"/>
                <a:sym typeface="Times New Roman"/>
              </a:rPr>
              <a:t>  Ambient air temperature can be 5-10 degrees hotter in an urban heat island over the more vegeated or rural areas. </a:t>
            </a:r>
            <a:endParaRPr>
              <a:solidFill>
                <a:srgbClr val="1B1B1B"/>
              </a:solidFill>
              <a:highlight>
                <a:srgbClr val="FFFFFF"/>
              </a:highlight>
              <a:latin typeface="Times New Roman"/>
              <a:ea typeface="Times New Roman"/>
              <a:cs typeface="Times New Roman"/>
              <a:sym typeface="Times New Roman"/>
            </a:endParaRPr>
          </a:p>
          <a:p>
            <a:pPr indent="-304800" lvl="0" marL="1663700" rtl="0" algn="l">
              <a:lnSpc>
                <a:spcPct val="115000"/>
              </a:lnSpc>
              <a:spcBef>
                <a:spcPts val="0"/>
              </a:spcBef>
              <a:spcAft>
                <a:spcPts val="0"/>
              </a:spcAft>
              <a:buClr>
                <a:schemeClr val="dk1"/>
              </a:buClr>
              <a:buSzPts val="1200"/>
              <a:buFont typeface="Times New Roman"/>
              <a:buChar char="■"/>
            </a:pPr>
            <a:r>
              <a:rPr lang="en">
                <a:solidFill>
                  <a:srgbClr val="1B1B1B"/>
                </a:solidFill>
                <a:highlight>
                  <a:srgbClr val="FFFFFF"/>
                </a:highlight>
                <a:latin typeface="Times New Roman"/>
                <a:ea typeface="Times New Roman"/>
                <a:cs typeface="Times New Roman"/>
                <a:sym typeface="Times New Roman"/>
              </a:rPr>
              <a:t>Factors contributing to UHI: reduced natural landscape, urban materials (roofing, cement), spacing and alignment of buildings, Waste heat from vehicles, air-conditioning, industrial facilities)  </a:t>
            </a:r>
            <a:endParaRPr>
              <a:solidFill>
                <a:srgbClr val="1B1B1B"/>
              </a:solidFill>
              <a:highlight>
                <a:srgbClr val="FFFFFF"/>
              </a:highlight>
              <a:latin typeface="Times New Roman"/>
              <a:ea typeface="Times New Roman"/>
              <a:cs typeface="Times New Roman"/>
              <a:sym typeface="Times New Roman"/>
            </a:endParaRPr>
          </a:p>
          <a:p>
            <a:pPr indent="-304800" lvl="0" marL="1206500" rtl="0" algn="l">
              <a:lnSpc>
                <a:spcPct val="115000"/>
              </a:lnSpc>
              <a:spcBef>
                <a:spcPts val="0"/>
              </a:spcBef>
              <a:spcAft>
                <a:spcPts val="0"/>
              </a:spcAft>
              <a:buClr>
                <a:schemeClr val="dk1"/>
              </a:buClr>
              <a:buSzPts val="1200"/>
              <a:buFont typeface="Times New Roman"/>
              <a:buChar char="○"/>
            </a:pPr>
            <a:r>
              <a:rPr lang="en">
                <a:highlight>
                  <a:srgbClr val="FFFFFF"/>
                </a:highlight>
                <a:latin typeface="Times New Roman"/>
                <a:ea typeface="Times New Roman"/>
                <a:cs typeface="Times New Roman"/>
                <a:sym typeface="Times New Roman"/>
              </a:rPr>
              <a:t>Due to the urban heat island effect, cities are heating up at a rate twice that of the global average. “Severe heatwaves could affect 13.8% of the world population, or about 1.09 billion people, at least once every five years under 1.5°C of global warming-- a threshold that could be reached as soon as 2030. Under 2°C of global warming, 36.9% of the world population could be affected by severe heatwaves.”</a:t>
            </a:r>
            <a:r>
              <a:rPr baseline="30000" lang="en" sz="1600">
                <a:highlight>
                  <a:srgbClr val="FFFFFF"/>
                </a:highlight>
                <a:latin typeface="Times New Roman"/>
                <a:ea typeface="Times New Roman"/>
                <a:cs typeface="Times New Roman"/>
                <a:sym typeface="Times New Roman"/>
              </a:rPr>
              <a:t>iii</a:t>
            </a:r>
            <a:r>
              <a:rPr lang="en">
                <a:highlight>
                  <a:srgbClr val="FFFFFF"/>
                </a:highlight>
                <a:latin typeface="Times New Roman"/>
                <a:ea typeface="Times New Roman"/>
                <a:cs typeface="Times New Roman"/>
                <a:sym typeface="Times New Roman"/>
              </a:rPr>
              <a:t> </a:t>
            </a:r>
            <a:endParaRPr>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t/>
            </a:r>
            <a:endParaRPr>
              <a:highlight>
                <a:srgbClr val="FFFFFF"/>
              </a:highlight>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Calibri"/>
              <a:buNone/>
            </a:pPr>
            <a:r>
              <a:rPr lang="en">
                <a:latin typeface="Times New Roman"/>
                <a:ea typeface="Times New Roman"/>
                <a:cs typeface="Times New Roman"/>
                <a:sym typeface="Times New Roman"/>
              </a:rPr>
              <a:t>UHI’s  impact on the economy is largely negative (increased energy consumption, particularly cooling, increased emission of GHGs and other pollutants, decreased water quality, human health and comfort impacts).</a:t>
            </a:r>
            <a:r>
              <a:rPr baseline="30000" lang="en" sz="1600">
                <a:latin typeface="Times New Roman"/>
                <a:ea typeface="Times New Roman"/>
                <a:cs typeface="Times New Roman"/>
                <a:sym typeface="Times New Roman"/>
              </a:rPr>
              <a:t>i</a:t>
            </a:r>
            <a:r>
              <a:rPr lang="en">
                <a:latin typeface="Times New Roman"/>
                <a:ea typeface="Times New Roman"/>
                <a:cs typeface="Times New Roman"/>
                <a:sym typeface="Times New Roman"/>
              </a:rPr>
              <a:t>   </a:t>
            </a:r>
            <a:endParaRPr sz="1100">
              <a:highlight>
                <a:srgbClr val="FFFFFF"/>
              </a:highlight>
              <a:latin typeface="Roboto"/>
              <a:ea typeface="Roboto"/>
              <a:cs typeface="Roboto"/>
              <a:sym typeface="Roboto"/>
            </a:endParaRPr>
          </a:p>
        </p:txBody>
      </p:sp>
      <p:sp>
        <p:nvSpPr>
          <p:cNvPr id="244" name="Google Shape;244;g1daa9fc054f_0_12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daa9fc054f_0_12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1daa9fc054f_0_12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
              <a:t>The increase in apparent temperatures in our city are not only due to Climate Change but also to our urbanization to development patterns that have led to loss of tree canopy and vegetation and increase of impermeable surfaces. </a:t>
            </a:r>
            <a:endParaRPr/>
          </a:p>
          <a:p>
            <a:pPr indent="0" lvl="0" marL="0" rtl="0" algn="l">
              <a:lnSpc>
                <a:spcPct val="100000"/>
              </a:lnSpc>
              <a:spcBef>
                <a:spcPts val="0"/>
              </a:spcBef>
              <a:spcAft>
                <a:spcPts val="0"/>
              </a:spcAft>
              <a:buClr>
                <a:schemeClr val="dk1"/>
              </a:buClr>
              <a:buSzPts val="1400"/>
              <a:buFont typeface="Arial"/>
              <a:buNone/>
            </a:pPr>
            <a:r>
              <a:rPr lang="en"/>
              <a:t>Median household income and Urban Tree Canopy positive correlation</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marR="481774" rtl="0" algn="l">
              <a:lnSpc>
                <a:spcPct val="150000"/>
              </a:lnSpc>
              <a:spcBef>
                <a:spcPts val="900"/>
              </a:spcBef>
              <a:spcAft>
                <a:spcPts val="0"/>
              </a:spcAft>
              <a:buClr>
                <a:schemeClr val="dk1"/>
              </a:buClr>
              <a:buSzPts val="1100"/>
              <a:buFont typeface="Arial"/>
              <a:buNone/>
            </a:pPr>
            <a:r>
              <a:rPr lang="en" sz="1800">
                <a:latin typeface="Arial"/>
                <a:ea typeface="Arial"/>
                <a:cs typeface="Arial"/>
                <a:sym typeface="Arial"/>
              </a:rPr>
              <a:t>Equity and tree canopy</a:t>
            </a:r>
            <a:endParaRPr sz="1800">
              <a:latin typeface="Arial"/>
              <a:ea typeface="Arial"/>
              <a:cs typeface="Arial"/>
              <a:sym typeface="Arial"/>
            </a:endParaRPr>
          </a:p>
          <a:p>
            <a:pPr indent="-323850" lvl="1" marL="914400" marR="481774" rtl="0" algn="l">
              <a:lnSpc>
                <a:spcPct val="150000"/>
              </a:lnSpc>
              <a:spcBef>
                <a:spcPts val="900"/>
              </a:spcBef>
              <a:spcAft>
                <a:spcPts val="0"/>
              </a:spcAft>
              <a:buClr>
                <a:schemeClr val="dk1"/>
              </a:buClr>
              <a:buSzPts val="1500"/>
              <a:buChar char="•"/>
            </a:pPr>
            <a:r>
              <a:rPr lang="en" sz="1500">
                <a:latin typeface="Arial"/>
                <a:ea typeface="Arial"/>
                <a:cs typeface="Arial"/>
                <a:sym typeface="Arial"/>
              </a:rPr>
              <a:t>Usually urban heat islands are in poorer neighborhoods which have scarce tree canopy. In fact, t</a:t>
            </a:r>
            <a:r>
              <a:rPr lang="en" sz="1500">
                <a:solidFill>
                  <a:srgbClr val="1C1E21"/>
                </a:solidFill>
                <a:highlight>
                  <a:schemeClr val="lt1"/>
                </a:highlight>
                <a:latin typeface="Arial"/>
                <a:ea typeface="Arial"/>
                <a:cs typeface="Arial"/>
                <a:sym typeface="Arial"/>
              </a:rPr>
              <a:t>hrough a 2016 Urban Tree Canopy Assessment, the County determined that lower-income areas, including predominantly African American and Hispanic neighborhoods, had significantly less tree canopy than their wealthier counterparts.</a:t>
            </a:r>
            <a:endParaRPr sz="1500">
              <a:solidFill>
                <a:srgbClr val="1C1E21"/>
              </a:solidFill>
              <a:highlight>
                <a:schemeClr val="lt1"/>
              </a:highlight>
              <a:latin typeface="Arial"/>
              <a:ea typeface="Arial"/>
              <a:cs typeface="Arial"/>
              <a:sym typeface="Arial"/>
            </a:endParaRPr>
          </a:p>
          <a:p>
            <a:pPr indent="0" lvl="0" marL="0" marR="481774" rtl="0" algn="l">
              <a:lnSpc>
                <a:spcPct val="150000"/>
              </a:lnSpc>
              <a:spcBef>
                <a:spcPts val="900"/>
              </a:spcBef>
              <a:spcAft>
                <a:spcPts val="0"/>
              </a:spcAft>
              <a:buClr>
                <a:schemeClr val="dk1"/>
              </a:buClr>
              <a:buSzPts val="1100"/>
              <a:buFont typeface="Arial"/>
              <a:buNone/>
            </a:pPr>
            <a:r>
              <a:rPr lang="en" sz="1500">
                <a:solidFill>
                  <a:srgbClr val="1C1E21"/>
                </a:solidFill>
                <a:highlight>
                  <a:schemeClr val="lt1"/>
                </a:highlight>
                <a:latin typeface="Arial"/>
                <a:ea typeface="Arial"/>
                <a:cs typeface="Arial"/>
                <a:sym typeface="Arial"/>
              </a:rPr>
              <a:t>Benefits of Planting Trees</a:t>
            </a:r>
            <a:endParaRPr sz="1500">
              <a:solidFill>
                <a:srgbClr val="1C1E21"/>
              </a:solidFill>
              <a:highlight>
                <a:schemeClr val="lt1"/>
              </a:highlight>
              <a:latin typeface="Arial"/>
              <a:ea typeface="Arial"/>
              <a:cs typeface="Arial"/>
              <a:sym typeface="Arial"/>
            </a:endParaRPr>
          </a:p>
          <a:p>
            <a:pPr indent="-320675" lvl="0" marL="457200" rtl="0" algn="l">
              <a:lnSpc>
                <a:spcPct val="115000"/>
              </a:lnSpc>
              <a:spcBef>
                <a:spcPts val="1100"/>
              </a:spcBef>
              <a:spcAft>
                <a:spcPts val="0"/>
              </a:spcAft>
              <a:buClr>
                <a:schemeClr val="dk1"/>
              </a:buClr>
              <a:buSzPts val="1450"/>
              <a:buChar char="•"/>
            </a:pPr>
            <a:r>
              <a:rPr lang="en" sz="1450">
                <a:latin typeface="Arial"/>
                <a:ea typeface="Arial"/>
                <a:cs typeface="Arial"/>
                <a:sym typeface="Arial"/>
              </a:rPr>
              <a:t>Reduces air-conditioning costs by providing shade</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Improves a home's appearance, which can help to increase a property's real estate value</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Provides a natural habitat for wildlife</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Lessens flooding by absorbing excess rain water</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Removes significant amounts of carbon dioxide from the air, which reduces the impact on climate change</a:t>
            </a:r>
            <a:endParaRPr sz="1450">
              <a:latin typeface="Arial"/>
              <a:ea typeface="Arial"/>
              <a:cs typeface="Arial"/>
              <a:sym typeface="Arial"/>
            </a:endParaRPr>
          </a:p>
          <a:p>
            <a:pPr indent="0" lvl="0" marL="0" rtl="0" algn="l">
              <a:lnSpc>
                <a:spcPct val="100000"/>
              </a:lnSpc>
              <a:spcBef>
                <a:spcPts val="2200"/>
              </a:spcBef>
              <a:spcAft>
                <a:spcPts val="0"/>
              </a:spcAft>
              <a:buClr>
                <a:schemeClr val="dk1"/>
              </a:buClr>
              <a:buSzPts val="1400"/>
              <a:buFont typeface="Arial"/>
              <a:buNone/>
            </a:pPr>
            <a:r>
              <a:t/>
            </a:r>
            <a:endParaRPr/>
          </a:p>
          <a:p>
            <a:pPr indent="0" lvl="0" marL="0" rtl="0" algn="l">
              <a:lnSpc>
                <a:spcPct val="98181"/>
              </a:lnSpc>
              <a:spcBef>
                <a:spcPts val="1000"/>
              </a:spcBef>
              <a:spcAft>
                <a:spcPts val="0"/>
              </a:spcAft>
              <a:buSzPts val="1100"/>
              <a:buNone/>
            </a:pPr>
            <a:r>
              <a:t/>
            </a:r>
            <a:endParaRPr>
              <a:solidFill>
                <a:srgbClr val="222222"/>
              </a:solidFill>
              <a:latin typeface="Arial"/>
              <a:ea typeface="Arial"/>
              <a:cs typeface="Arial"/>
              <a:sym typeface="Arial"/>
            </a:endParaRPr>
          </a:p>
        </p:txBody>
      </p:sp>
      <p:sp>
        <p:nvSpPr>
          <p:cNvPr id="256" name="Google Shape;256;g1daa9fc054f_0_12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daa9fc054f_0_12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1daa9fc054f_0_12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Southeast Florida is known for its tropical climate and warmer temperatures. </a:t>
            </a:r>
            <a:r>
              <a:rPr lang="en" sz="1100">
                <a:highlight>
                  <a:srgbClr val="FFFFFF"/>
                </a:highlight>
                <a:latin typeface="Roboto"/>
                <a:ea typeface="Roboto"/>
                <a:cs typeface="Roboto"/>
                <a:sym typeface="Roboto"/>
              </a:rPr>
              <a:t>Since 1970, Miami-Dade County has had an average increase of days above 90°F from 84 to now 133 days per year. Since 1985 our average minimum </a:t>
            </a:r>
            <a:r>
              <a:rPr lang="en"/>
              <a:t>temperatures have risen a little over 2 degrees farhenheit since 1985.</a:t>
            </a:r>
            <a:endParaRPr sz="1100">
              <a:highlight>
                <a:srgbClr val="FFFFFF"/>
              </a:highlight>
              <a:latin typeface="Roboto"/>
              <a:ea typeface="Roboto"/>
              <a:cs typeface="Roboto"/>
              <a:sym typeface="Roboto"/>
            </a:endParaRPr>
          </a:p>
        </p:txBody>
      </p:sp>
      <p:sp>
        <p:nvSpPr>
          <p:cNvPr id="269" name="Google Shape;269;g1daa9fc054f_0_12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daa9fc054f_0_12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1daa9fc054f_0_12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And of course in South Florida we have very high average humidity, which makes it more difficult for our bodies to regulate the heat and therefore elevates the heat health related risks.  Currently our humidity in the summer averages around  65-70% and so far we're seeing a slight avg increase in humidity over time.  So This means that while historically Miami Dade County has experienced an average of 7 days or a week of days with a heat index at or above 105 degrees fahrenheit, by mid century that will likely increase to 88 days or essentially 3 months of days that reach a heat index of 105 or above.</a:t>
            </a:r>
            <a:endParaRPr/>
          </a:p>
        </p:txBody>
      </p:sp>
      <p:sp>
        <p:nvSpPr>
          <p:cNvPr id="282" name="Google Shape;282;g1daa9fc054f_0_12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e18b98621d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g1e18b98621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1e18b98621d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g1e18b98621d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g1e18b98621d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e18b98621d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g1e18b98621d_0_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t/>
            </a:r>
            <a:endParaRPr i="1" sz="900">
              <a:latin typeface="Arial"/>
              <a:ea typeface="Arial"/>
              <a:cs typeface="Arial"/>
              <a:sym typeface="Arial"/>
            </a:endParaRPr>
          </a:p>
          <a:p>
            <a:pPr indent="0" lvl="0" marL="0" rtl="0" algn="l">
              <a:lnSpc>
                <a:spcPct val="115000"/>
              </a:lnSpc>
              <a:spcBef>
                <a:spcPts val="1200"/>
              </a:spcBef>
              <a:spcAft>
                <a:spcPts val="0"/>
              </a:spcAft>
              <a:buSzPts val="1400"/>
              <a:buNone/>
            </a:pPr>
            <a:r>
              <a:t/>
            </a:r>
            <a:endParaRPr sz="1000" u="sng">
              <a:solidFill>
                <a:srgbClr val="222222"/>
              </a:solidFill>
              <a:highlight>
                <a:srgbClr val="FFFFFF"/>
              </a:highlight>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highlight>
                <a:srgbClr val="FFFFFF"/>
              </a:highlight>
              <a:latin typeface="Arial"/>
              <a:ea typeface="Arial"/>
              <a:cs typeface="Arial"/>
              <a:sym typeface="Arial"/>
            </a:endParaRPr>
          </a:p>
          <a:p>
            <a:pPr indent="0" lvl="0" marL="0" rtl="0" algn="l">
              <a:lnSpc>
                <a:spcPct val="115000"/>
              </a:lnSpc>
              <a:spcBef>
                <a:spcPts val="1200"/>
              </a:spcBef>
              <a:spcAft>
                <a:spcPts val="0"/>
              </a:spcAft>
              <a:buSzPts val="1400"/>
              <a:buNone/>
            </a:pPr>
            <a:r>
              <a:t/>
            </a:r>
            <a:endParaRPr>
              <a:highlight>
                <a:srgbClr val="FFFFFF"/>
              </a:highlight>
              <a:latin typeface="Arial"/>
              <a:ea typeface="Arial"/>
              <a:cs typeface="Arial"/>
              <a:sym typeface="Arial"/>
            </a:endParaRPr>
          </a:p>
          <a:p>
            <a:pPr indent="0" lvl="0" marL="0" rtl="0" algn="l">
              <a:lnSpc>
                <a:spcPct val="100000"/>
              </a:lnSpc>
              <a:spcBef>
                <a:spcPts val="1200"/>
              </a:spcBef>
              <a:spcAft>
                <a:spcPts val="0"/>
              </a:spcAft>
              <a:buSzPts val="1400"/>
              <a:buNone/>
            </a:pPr>
            <a:r>
              <a:t/>
            </a:r>
            <a:endParaRPr sz="1000">
              <a:solidFill>
                <a:srgbClr val="222222"/>
              </a:solidFill>
              <a:highlight>
                <a:srgbClr val="FFFFFF"/>
              </a:highlight>
              <a:latin typeface="Arial"/>
              <a:ea typeface="Arial"/>
              <a:cs typeface="Arial"/>
              <a:sym typeface="Arial"/>
            </a:endParaRPr>
          </a:p>
        </p:txBody>
      </p:sp>
      <p:sp>
        <p:nvSpPr>
          <p:cNvPr id="309" name="Google Shape;309;g1e18b98621d_0_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e18b98621d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g1e18b98621d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98181"/>
              </a:lnSpc>
              <a:spcBef>
                <a:spcPts val="1000"/>
              </a:spcBef>
              <a:spcAft>
                <a:spcPts val="0"/>
              </a:spcAft>
              <a:buSzPts val="1100"/>
              <a:buNone/>
            </a:pPr>
            <a:r>
              <a:t/>
            </a:r>
            <a:endParaRPr>
              <a:solidFill>
                <a:srgbClr val="222222"/>
              </a:solidFill>
              <a:latin typeface="Arial"/>
              <a:ea typeface="Arial"/>
              <a:cs typeface="Arial"/>
              <a:sym typeface="Arial"/>
            </a:endParaRPr>
          </a:p>
        </p:txBody>
      </p:sp>
      <p:sp>
        <p:nvSpPr>
          <p:cNvPr id="325" name="Google Shape;325;g1e18b98621d_0_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e18b98621d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g1e18b98621d_0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https://www.miamidade.gov/parks/library/growing-green-bus-stops.pdf</a:t>
            </a:r>
            <a:endParaRPr/>
          </a:p>
        </p:txBody>
      </p:sp>
      <p:sp>
        <p:nvSpPr>
          <p:cNvPr id="341" name="Google Shape;341;g1e18b98621d_0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1e18b98621d_0_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1e18b98621d_0_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https://www.miamidade.gov/parks/library/growing-green-bus-stops.pdf</a:t>
            </a:r>
            <a:endParaRPr/>
          </a:p>
        </p:txBody>
      </p:sp>
      <p:sp>
        <p:nvSpPr>
          <p:cNvPr id="359" name="Google Shape;359;g1e18b98621d_0_1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e18b98621d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g1e18b98621d_0_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98181"/>
              </a:lnSpc>
              <a:spcBef>
                <a:spcPts val="1000"/>
              </a:spcBef>
              <a:spcAft>
                <a:spcPts val="0"/>
              </a:spcAft>
              <a:buSzPts val="1100"/>
              <a:buNone/>
            </a:pPr>
            <a:r>
              <a:t/>
            </a:r>
            <a:endParaRPr>
              <a:solidFill>
                <a:srgbClr val="222222"/>
              </a:solidFill>
              <a:latin typeface="Arial"/>
              <a:ea typeface="Arial"/>
              <a:cs typeface="Arial"/>
              <a:sym typeface="Arial"/>
            </a:endParaRPr>
          </a:p>
        </p:txBody>
      </p:sp>
      <p:sp>
        <p:nvSpPr>
          <p:cNvPr id="371" name="Google Shape;371;g1e18b98621d_0_1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1e18b98621d_0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g1e18b98621d_0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https://www.miamidade.gov/parks/library/growing-green-bus-stops.pdf</a:t>
            </a:r>
            <a:endParaRPr/>
          </a:p>
        </p:txBody>
      </p:sp>
      <p:sp>
        <p:nvSpPr>
          <p:cNvPr id="388" name="Google Shape;388;g1e18b98621d_0_1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e18b98621d_0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g1e18b98621d_0_1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ST</a:t>
            </a:r>
            <a:endParaRPr/>
          </a:p>
        </p:txBody>
      </p:sp>
      <p:sp>
        <p:nvSpPr>
          <p:cNvPr id="403" name="Google Shape;403;g1e18b98621d_0_1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Arial"/>
              <a:buNone/>
              <a:defRPr sz="4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8" name="Google Shape;58;p14"/>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0" name="Google Shape;70;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1" name="Google Shape;71;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Arial"/>
              <a:buNone/>
              <a:defRPr sz="4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4" name="Google Shape;74;p17"/>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75" name="Google Shape;75;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6" name="Google Shape;76;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7" name="Google Shape;77;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0" name="Google Shape;80;p1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2" name="Google Shape;82;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3" name="Google Shape;83;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4" name="Google Shape;84;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7" name="Google Shape;87;p19"/>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88" name="Google Shape;88;p19"/>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9" name="Google Shape;89;p19"/>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0" name="Google Shape;90;p19"/>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1" name="Google Shape;91;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2" name="Google Shape;92;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3" name="Google Shape;93;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6" name="Google Shape;96;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7" name="Google Shape;97;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8" name="Google Shape;9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Arial"/>
              <a:buNone/>
              <a:defRPr sz="24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1" name="Google Shape;101;p2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02" name="Google Shape;102;p2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03" name="Google Shape;10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Arial"/>
              <a:buNone/>
              <a:defRPr sz="24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8" name="Google Shape;108;p22"/>
          <p:cNvSpPr/>
          <p:nvPr>
            <p:ph idx="2" type="pic"/>
          </p:nvPr>
        </p:nvSpPr>
        <p:spPr>
          <a:xfrm>
            <a:off x="3887391" y="740569"/>
            <a:ext cx="4629300" cy="3655200"/>
          </a:xfrm>
          <a:prstGeom prst="rect">
            <a:avLst/>
          </a:prstGeom>
          <a:noFill/>
          <a:ln>
            <a:noFill/>
          </a:ln>
        </p:spPr>
      </p:sp>
      <p:sp>
        <p:nvSpPr>
          <p:cNvPr id="109" name="Google Shape;109;p22"/>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1" name="Google Shape;121;p2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1" name="Shape 131"/>
        <p:cNvGrpSpPr/>
        <p:nvPr/>
      </p:nvGrpSpPr>
      <p:grpSpPr>
        <a:xfrm>
          <a:off x="0" y="0"/>
          <a:ext cx="0" cy="0"/>
          <a:chOff x="0" y="0"/>
          <a:chExt cx="0" cy="0"/>
        </a:xfrm>
      </p:grpSpPr>
      <p:sp>
        <p:nvSpPr>
          <p:cNvPr id="132" name="Google Shape;132;p2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3" name="Google Shape;133;p26"/>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34" name="Google Shape;134;p2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5" name="Google Shape;135;p2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6" name="Google Shape;136;p2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2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9" name="Google Shape;139;p27"/>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0" name="Google Shape;140;p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1" name="Google Shape;141;p2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2" name="Google Shape;142;p2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3" name="Shape 143"/>
        <p:cNvGrpSpPr/>
        <p:nvPr/>
      </p:nvGrpSpPr>
      <p:grpSpPr>
        <a:xfrm>
          <a:off x="0" y="0"/>
          <a:ext cx="0" cy="0"/>
          <a:chOff x="0" y="0"/>
          <a:chExt cx="0" cy="0"/>
        </a:xfrm>
      </p:grpSpPr>
      <p:sp>
        <p:nvSpPr>
          <p:cNvPr id="144" name="Google Shape;144;p28"/>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5" name="Google Shape;145;p28"/>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46" name="Google Shape;146;p2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7" name="Google Shape;147;p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8" name="Google Shape;148;p2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9" name="Shape 149"/>
        <p:cNvGrpSpPr/>
        <p:nvPr/>
      </p:nvGrpSpPr>
      <p:grpSpPr>
        <a:xfrm>
          <a:off x="0" y="0"/>
          <a:ext cx="0" cy="0"/>
          <a:chOff x="0" y="0"/>
          <a:chExt cx="0" cy="0"/>
        </a:xfrm>
      </p:grpSpPr>
      <p:sp>
        <p:nvSpPr>
          <p:cNvPr id="150" name="Google Shape;150;p2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1" name="Google Shape;151;p29"/>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29"/>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2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4" name="Google Shape;154;p2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5" name="Google Shape;155;p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6" name="Shape 156"/>
        <p:cNvGrpSpPr/>
        <p:nvPr/>
      </p:nvGrpSpPr>
      <p:grpSpPr>
        <a:xfrm>
          <a:off x="0" y="0"/>
          <a:ext cx="0" cy="0"/>
          <a:chOff x="0" y="0"/>
          <a:chExt cx="0" cy="0"/>
        </a:xfrm>
      </p:grpSpPr>
      <p:sp>
        <p:nvSpPr>
          <p:cNvPr id="157" name="Google Shape;157;p30"/>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8" name="Google Shape;158;p30"/>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59" name="Google Shape;159;p30"/>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0" name="Google Shape;160;p30"/>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61" name="Google Shape;161;p30"/>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2" name="Google Shape;162;p3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3" name="Google Shape;163;p3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4" name="Google Shape;164;p3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5" name="Shape 165"/>
        <p:cNvGrpSpPr/>
        <p:nvPr/>
      </p:nvGrpSpPr>
      <p:grpSpPr>
        <a:xfrm>
          <a:off x="0" y="0"/>
          <a:ext cx="0" cy="0"/>
          <a:chOff x="0" y="0"/>
          <a:chExt cx="0" cy="0"/>
        </a:xfrm>
      </p:grpSpPr>
      <p:sp>
        <p:nvSpPr>
          <p:cNvPr id="166" name="Google Shape;166;p3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67" name="Google Shape;167;p3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8" name="Google Shape;168;p3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9" name="Google Shape;169;p3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0" name="Shape 170"/>
        <p:cNvGrpSpPr/>
        <p:nvPr/>
      </p:nvGrpSpPr>
      <p:grpSpPr>
        <a:xfrm>
          <a:off x="0" y="0"/>
          <a:ext cx="0" cy="0"/>
          <a:chOff x="0" y="0"/>
          <a:chExt cx="0" cy="0"/>
        </a:xfrm>
      </p:grpSpPr>
      <p:sp>
        <p:nvSpPr>
          <p:cNvPr id="171" name="Google Shape;171;p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2" name="Google Shape;172;p3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3" name="Google Shape;173;p3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4" name="Shape 174"/>
        <p:cNvGrpSpPr/>
        <p:nvPr/>
      </p:nvGrpSpPr>
      <p:grpSpPr>
        <a:xfrm>
          <a:off x="0" y="0"/>
          <a:ext cx="0" cy="0"/>
          <a:chOff x="0" y="0"/>
          <a:chExt cx="0" cy="0"/>
        </a:xfrm>
      </p:grpSpPr>
      <p:sp>
        <p:nvSpPr>
          <p:cNvPr id="175" name="Google Shape;175;p3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76" name="Google Shape;176;p33"/>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77" name="Google Shape;177;p33"/>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78" name="Google Shape;178;p3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9" name="Google Shape;179;p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0" name="Google Shape;180;p3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1" name="Shape 181"/>
        <p:cNvGrpSpPr/>
        <p:nvPr/>
      </p:nvGrpSpPr>
      <p:grpSpPr>
        <a:xfrm>
          <a:off x="0" y="0"/>
          <a:ext cx="0" cy="0"/>
          <a:chOff x="0" y="0"/>
          <a:chExt cx="0" cy="0"/>
        </a:xfrm>
      </p:grpSpPr>
      <p:sp>
        <p:nvSpPr>
          <p:cNvPr id="182" name="Google Shape;182;p3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83" name="Google Shape;183;p34"/>
          <p:cNvSpPr/>
          <p:nvPr>
            <p:ph idx="2" type="pic"/>
          </p:nvPr>
        </p:nvSpPr>
        <p:spPr>
          <a:xfrm>
            <a:off x="3887391" y="740569"/>
            <a:ext cx="4629150" cy="3655219"/>
          </a:xfrm>
          <a:prstGeom prst="rect">
            <a:avLst/>
          </a:prstGeom>
          <a:noFill/>
          <a:ln>
            <a:noFill/>
          </a:ln>
        </p:spPr>
      </p:sp>
      <p:sp>
        <p:nvSpPr>
          <p:cNvPr id="184" name="Google Shape;184;p34"/>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85" name="Google Shape;185;p3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6" name="Google Shape;186;p3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7" name="Google Shape;187;p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8" name="Shape 188"/>
        <p:cNvGrpSpPr/>
        <p:nvPr/>
      </p:nvGrpSpPr>
      <p:grpSpPr>
        <a:xfrm>
          <a:off x="0" y="0"/>
          <a:ext cx="0" cy="0"/>
          <a:chOff x="0" y="0"/>
          <a:chExt cx="0" cy="0"/>
        </a:xfrm>
      </p:grpSpPr>
      <p:sp>
        <p:nvSpPr>
          <p:cNvPr id="189" name="Google Shape;189;p3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0" name="Google Shape;190;p35"/>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3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2" name="Google Shape;192;p3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3" name="Google Shape;193;p3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4" name="Shape 194"/>
        <p:cNvGrpSpPr/>
        <p:nvPr/>
      </p:nvGrpSpPr>
      <p:grpSpPr>
        <a:xfrm>
          <a:off x="0" y="0"/>
          <a:ext cx="0" cy="0"/>
          <a:chOff x="0" y="0"/>
          <a:chExt cx="0" cy="0"/>
        </a:xfrm>
      </p:grpSpPr>
      <p:sp>
        <p:nvSpPr>
          <p:cNvPr id="195" name="Google Shape;195;p36"/>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6" name="Google Shape;196;p3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7" name="Google Shape;197;p3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8" name="Google Shape;198;p3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9" name="Google Shape;199;p3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1.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 name="Shape 125"/>
        <p:cNvGrpSpPr/>
        <p:nvPr/>
      </p:nvGrpSpPr>
      <p:grpSpPr>
        <a:xfrm>
          <a:off x="0" y="0"/>
          <a:ext cx="0" cy="0"/>
          <a:chOff x="0" y="0"/>
          <a:chExt cx="0" cy="0"/>
        </a:xfrm>
      </p:grpSpPr>
      <p:sp>
        <p:nvSpPr>
          <p:cNvPr id="126" name="Google Shape;126;p2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27" name="Google Shape;127;p2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8" name="Google Shape;128;p2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9" name="Google Shape;129;p2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30" name="Google Shape;130;p2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7.png"/><Relationship Id="rId7" Type="http://schemas.openxmlformats.org/officeDocument/2006/relationships/image" Target="../media/image9.png"/><Relationship Id="rId8"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30.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34.png"/><Relationship Id="rId6" Type="http://schemas.openxmlformats.org/officeDocument/2006/relationships/image" Target="../media/image4.jp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22.png"/><Relationship Id="rId6" Type="http://schemas.openxmlformats.org/officeDocument/2006/relationships/image" Target="../media/image9.png"/><Relationship Id="rId7"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4.jpg"/><Relationship Id="rId5"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1.jpg"/><Relationship Id="rId4" Type="http://schemas.openxmlformats.org/officeDocument/2006/relationships/image" Target="../media/image4.jp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38.jpg"/><Relationship Id="rId5" Type="http://schemas.openxmlformats.org/officeDocument/2006/relationships/hyperlink" Target="https://miamifoundation.org/extremeheat/" TargetMode="External"/><Relationship Id="rId6" Type="http://schemas.openxmlformats.org/officeDocument/2006/relationships/image" Target="../media/image9.png"/><Relationship Id="rId7"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39.png"/><Relationship Id="rId5" Type="http://schemas.openxmlformats.org/officeDocument/2006/relationships/image" Target="../media/image9.png"/><Relationship Id="rId6"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33.png"/><Relationship Id="rId9" Type="http://schemas.openxmlformats.org/officeDocument/2006/relationships/image" Target="../media/image9.png"/><Relationship Id="rId5" Type="http://schemas.openxmlformats.org/officeDocument/2006/relationships/image" Target="../media/image29.png"/><Relationship Id="rId6" Type="http://schemas.openxmlformats.org/officeDocument/2006/relationships/image" Target="../media/image25.png"/><Relationship Id="rId7" Type="http://schemas.openxmlformats.org/officeDocument/2006/relationships/image" Target="../media/image54.png"/><Relationship Id="rId8"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41.jpg"/><Relationship Id="rId4" Type="http://schemas.openxmlformats.org/officeDocument/2006/relationships/image" Target="../media/image23.jpg"/><Relationship Id="rId10" Type="http://schemas.openxmlformats.org/officeDocument/2006/relationships/image" Target="../media/image9.png"/><Relationship Id="rId9" Type="http://schemas.openxmlformats.org/officeDocument/2006/relationships/image" Target="../media/image4.jpg"/><Relationship Id="rId5" Type="http://schemas.openxmlformats.org/officeDocument/2006/relationships/image" Target="../media/image26.png"/><Relationship Id="rId6" Type="http://schemas.openxmlformats.org/officeDocument/2006/relationships/image" Target="../media/image35.png"/><Relationship Id="rId7" Type="http://schemas.openxmlformats.org/officeDocument/2006/relationships/image" Target="../media/image32.png"/><Relationship Id="rId8"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9.png"/><Relationship Id="rId5" Type="http://schemas.openxmlformats.org/officeDocument/2006/relationships/image" Target="../media/image50.jpg"/><Relationship Id="rId6" Type="http://schemas.openxmlformats.org/officeDocument/2006/relationships/image" Target="../media/image43.jpg"/><Relationship Id="rId7" Type="http://schemas.openxmlformats.org/officeDocument/2006/relationships/image" Target="../media/image5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49.jpg"/><Relationship Id="rId10" Type="http://schemas.openxmlformats.org/officeDocument/2006/relationships/image" Target="../media/image4.jpg"/><Relationship Id="rId9" Type="http://schemas.openxmlformats.org/officeDocument/2006/relationships/image" Target="../media/image9.png"/><Relationship Id="rId5" Type="http://schemas.openxmlformats.org/officeDocument/2006/relationships/image" Target="../media/image45.png"/><Relationship Id="rId6" Type="http://schemas.openxmlformats.org/officeDocument/2006/relationships/image" Target="../media/image33.png"/><Relationship Id="rId7" Type="http://schemas.openxmlformats.org/officeDocument/2006/relationships/image" Target="../media/image44.png"/><Relationship Id="rId8"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6.png"/><Relationship Id="rId4" Type="http://schemas.openxmlformats.org/officeDocument/2006/relationships/image" Target="../media/image48.png"/><Relationship Id="rId10" Type="http://schemas.openxmlformats.org/officeDocument/2006/relationships/image" Target="../media/image9.png"/><Relationship Id="rId9" Type="http://schemas.openxmlformats.org/officeDocument/2006/relationships/image" Target="../media/image4.jpg"/><Relationship Id="rId5" Type="http://schemas.openxmlformats.org/officeDocument/2006/relationships/image" Target="../media/image51.png"/><Relationship Id="rId6" Type="http://schemas.openxmlformats.org/officeDocument/2006/relationships/image" Target="../media/image47.png"/><Relationship Id="rId7" Type="http://schemas.openxmlformats.org/officeDocument/2006/relationships/image" Target="../media/image42.png"/><Relationship Id="rId8"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mailto:Jane.Gilbert@miamidade.gov" TargetMode="External"/><Relationship Id="rId4" Type="http://schemas.openxmlformats.org/officeDocument/2006/relationships/image" Target="../media/image9.png"/><Relationship Id="rId5"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p:nvPr/>
        </p:nvSpPr>
        <p:spPr>
          <a:xfrm flipH="1" rot="10800000">
            <a:off x="0" y="0"/>
            <a:ext cx="9143999" cy="933051"/>
          </a:xfrm>
          <a:prstGeom prst="rect">
            <a:avLst/>
          </a:prstGeom>
          <a:solidFill>
            <a:srgbClr val="C7DBD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205" name="Google Shape;205;p37"/>
          <p:cNvSpPr txBox="1"/>
          <p:nvPr>
            <p:ph type="ctrTitle"/>
          </p:nvPr>
        </p:nvSpPr>
        <p:spPr>
          <a:xfrm>
            <a:off x="1482047" y="484653"/>
            <a:ext cx="6858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rgbClr val="006666"/>
              </a:buClr>
              <a:buSzPts val="2700"/>
              <a:buFont typeface="Calibri"/>
              <a:buNone/>
            </a:pPr>
            <a:r>
              <a:rPr b="1" lang="en" sz="2200">
                <a:solidFill>
                  <a:srgbClr val="006666"/>
                </a:solidFill>
                <a:highlight>
                  <a:srgbClr val="FFFFFF"/>
                </a:highlight>
                <a:latin typeface="Roboto"/>
                <a:ea typeface="Roboto"/>
                <a:cs typeface="Roboto"/>
                <a:sym typeface="Roboto"/>
              </a:rPr>
              <a:t>Heat Stress CME Series Session 9- Climate Change, Heat, and Making Your Practice Environmentally Sustainable</a:t>
            </a:r>
            <a:endParaRPr b="1" sz="6311">
              <a:solidFill>
                <a:srgbClr val="006666"/>
              </a:solidFill>
            </a:endParaRPr>
          </a:p>
        </p:txBody>
      </p:sp>
      <p:sp>
        <p:nvSpPr>
          <p:cNvPr id="206" name="Google Shape;206;p37"/>
          <p:cNvSpPr txBox="1"/>
          <p:nvPr>
            <p:ph idx="1" type="subTitle"/>
          </p:nvPr>
        </p:nvSpPr>
        <p:spPr>
          <a:xfrm>
            <a:off x="1535986" y="2439698"/>
            <a:ext cx="6858000" cy="1241822"/>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006666"/>
              </a:buClr>
              <a:buSzPts val="2100"/>
              <a:buNone/>
            </a:pPr>
            <a:r>
              <a:rPr lang="en" sz="2100">
                <a:solidFill>
                  <a:srgbClr val="006666"/>
                </a:solidFill>
              </a:rPr>
              <a:t>May</a:t>
            </a:r>
            <a:r>
              <a:rPr lang="en" sz="2100">
                <a:solidFill>
                  <a:srgbClr val="006666"/>
                </a:solidFill>
              </a:rPr>
              <a:t> 23, 2023</a:t>
            </a:r>
            <a:endParaRPr/>
          </a:p>
        </p:txBody>
      </p:sp>
      <p:pic>
        <p:nvPicPr>
          <p:cNvPr id="207" name="Google Shape;207;p37"/>
          <p:cNvPicPr preferRelativeResize="0"/>
          <p:nvPr/>
        </p:nvPicPr>
        <p:blipFill rotWithShape="1">
          <a:blip r:embed="rId3">
            <a:alphaModFix/>
          </a:blip>
          <a:srcRect b="0" l="0" r="0" t="0"/>
          <a:stretch/>
        </p:blipFill>
        <p:spPr>
          <a:xfrm>
            <a:off x="4911047" y="3124628"/>
            <a:ext cx="2149109" cy="1845495"/>
          </a:xfrm>
          <a:prstGeom prst="rect">
            <a:avLst/>
          </a:prstGeom>
          <a:noFill/>
          <a:ln>
            <a:noFill/>
          </a:ln>
        </p:spPr>
      </p:pic>
      <p:pic>
        <p:nvPicPr>
          <p:cNvPr descr="Miami-Dade County logo" id="208" name="Google Shape;208;p37"/>
          <p:cNvPicPr preferRelativeResize="0"/>
          <p:nvPr/>
        </p:nvPicPr>
        <p:blipFill rotWithShape="1">
          <a:blip r:embed="rId4">
            <a:alphaModFix/>
          </a:blip>
          <a:srcRect b="0" l="0" r="0" t="0"/>
          <a:stretch/>
        </p:blipFill>
        <p:spPr>
          <a:xfrm>
            <a:off x="2420813" y="3395593"/>
            <a:ext cx="2413178" cy="11020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8"/>
          <p:cNvSpPr txBox="1"/>
          <p:nvPr>
            <p:ph type="ctrTitle"/>
          </p:nvPr>
        </p:nvSpPr>
        <p:spPr>
          <a:xfrm>
            <a:off x="1300965" y="-125283"/>
            <a:ext cx="68580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rgbClr val="006666"/>
              </a:buClr>
              <a:buSzPts val="2700"/>
              <a:buFont typeface="Calibri"/>
              <a:buNone/>
            </a:pPr>
            <a:r>
              <a:rPr b="1" lang="en" sz="2200">
                <a:solidFill>
                  <a:srgbClr val="006666"/>
                </a:solidFill>
                <a:highlight>
                  <a:srgbClr val="FFFFFF"/>
                </a:highlight>
                <a:latin typeface="Roboto"/>
                <a:ea typeface="Roboto"/>
                <a:cs typeface="Roboto"/>
                <a:sym typeface="Roboto"/>
              </a:rPr>
              <a:t>Climate Change, Heat, and Making Your Practice Environmentally Sustainable</a:t>
            </a:r>
            <a:endParaRPr sz="3050"/>
          </a:p>
        </p:txBody>
      </p:sp>
      <p:sp>
        <p:nvSpPr>
          <p:cNvPr id="214" name="Google Shape;214;p38"/>
          <p:cNvSpPr txBox="1"/>
          <p:nvPr>
            <p:ph idx="1" type="subTitle"/>
          </p:nvPr>
        </p:nvSpPr>
        <p:spPr>
          <a:xfrm>
            <a:off x="1065943" y="1914525"/>
            <a:ext cx="6858000" cy="1241821"/>
          </a:xfrm>
          <a:prstGeom prst="rect">
            <a:avLst/>
          </a:prstGeom>
          <a:noFill/>
          <a:ln>
            <a:noFill/>
          </a:ln>
        </p:spPr>
        <p:txBody>
          <a:bodyPr anchorCtr="0" anchor="t" bIns="34275" lIns="68575" spcFirstLastPara="1" rIns="68575" wrap="square" tIns="34275">
            <a:normAutofit lnSpcReduction="20000"/>
          </a:bodyPr>
          <a:lstStyle/>
          <a:p>
            <a:pPr indent="0" lvl="0" marL="0" rtl="0" algn="ctr">
              <a:lnSpc>
                <a:spcPct val="90000"/>
              </a:lnSpc>
              <a:spcBef>
                <a:spcPts val="0"/>
              </a:spcBef>
              <a:spcAft>
                <a:spcPts val="0"/>
              </a:spcAft>
              <a:buClr>
                <a:srgbClr val="006666"/>
              </a:buClr>
              <a:buSzPts val="2100"/>
              <a:buNone/>
            </a:pPr>
            <a:r>
              <a:rPr b="1" lang="en" sz="2100">
                <a:solidFill>
                  <a:srgbClr val="006666"/>
                </a:solidFill>
              </a:rPr>
              <a:t>Ludovica Martella</a:t>
            </a:r>
            <a:endParaRPr/>
          </a:p>
          <a:p>
            <a:pPr indent="0" lvl="0" marL="0" rtl="0" algn="ctr">
              <a:lnSpc>
                <a:spcPct val="90000"/>
              </a:lnSpc>
              <a:spcBef>
                <a:spcPts val="800"/>
              </a:spcBef>
              <a:spcAft>
                <a:spcPts val="0"/>
              </a:spcAft>
              <a:buClr>
                <a:srgbClr val="006666"/>
              </a:buClr>
              <a:buSzPts val="2100"/>
              <a:buNone/>
            </a:pPr>
            <a:r>
              <a:rPr lang="en" sz="2100">
                <a:solidFill>
                  <a:srgbClr val="006666"/>
                </a:solidFill>
              </a:rPr>
              <a:t>Heat Program Coordinator </a:t>
            </a:r>
            <a:endParaRPr sz="2100">
              <a:solidFill>
                <a:srgbClr val="006666"/>
              </a:solidFill>
            </a:endParaRPr>
          </a:p>
          <a:p>
            <a:pPr indent="0" lvl="0" marL="0" rtl="0" algn="ctr">
              <a:lnSpc>
                <a:spcPct val="90000"/>
              </a:lnSpc>
              <a:spcBef>
                <a:spcPts val="800"/>
              </a:spcBef>
              <a:spcAft>
                <a:spcPts val="0"/>
              </a:spcAft>
              <a:buClr>
                <a:srgbClr val="006666"/>
              </a:buClr>
              <a:buSzPts val="2100"/>
              <a:buNone/>
            </a:pPr>
            <a:r>
              <a:rPr lang="en" sz="2100">
                <a:solidFill>
                  <a:srgbClr val="006666"/>
                </a:solidFill>
              </a:rPr>
              <a:t>Miami-Dade County Office of Resilience</a:t>
            </a:r>
            <a:endParaRPr/>
          </a:p>
          <a:p>
            <a:pPr indent="0" lvl="0" marL="0" rtl="0" algn="ctr">
              <a:spcBef>
                <a:spcPts val="0"/>
              </a:spcBef>
              <a:spcAft>
                <a:spcPts val="0"/>
              </a:spcAft>
              <a:buClr>
                <a:srgbClr val="006666"/>
              </a:buClr>
              <a:buSzPts val="2100"/>
              <a:buNone/>
            </a:pPr>
            <a:r>
              <a:rPr lang="en" sz="2100">
                <a:solidFill>
                  <a:srgbClr val="006666"/>
                </a:solidFill>
              </a:rPr>
              <a:t>May 23</a:t>
            </a:r>
            <a:r>
              <a:rPr lang="en" sz="2100">
                <a:solidFill>
                  <a:srgbClr val="006666"/>
                </a:solidFill>
              </a:rPr>
              <a:t>, 2023</a:t>
            </a:r>
            <a:endParaRPr/>
          </a:p>
        </p:txBody>
      </p:sp>
      <p:pic>
        <p:nvPicPr>
          <p:cNvPr id="215" name="Google Shape;215;p38"/>
          <p:cNvPicPr preferRelativeResize="0"/>
          <p:nvPr/>
        </p:nvPicPr>
        <p:blipFill rotWithShape="1">
          <a:blip r:embed="rId3">
            <a:alphaModFix/>
          </a:blip>
          <a:srcRect b="0" l="0" r="0" t="0"/>
          <a:stretch/>
        </p:blipFill>
        <p:spPr>
          <a:xfrm>
            <a:off x="8219359" y="4342116"/>
            <a:ext cx="860655" cy="739067"/>
          </a:xfrm>
          <a:prstGeom prst="rect">
            <a:avLst/>
          </a:prstGeom>
          <a:noFill/>
          <a:ln>
            <a:noFill/>
          </a:ln>
        </p:spPr>
      </p:pic>
      <p:pic>
        <p:nvPicPr>
          <p:cNvPr descr="Miami-Dade County logo" id="216" name="Google Shape;216;p38"/>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9"/>
          <p:cNvSpPr txBox="1"/>
          <p:nvPr>
            <p:ph type="ctrTitle"/>
          </p:nvPr>
        </p:nvSpPr>
        <p:spPr>
          <a:xfrm>
            <a:off x="1143000" y="-811083"/>
            <a:ext cx="6858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rgbClr val="006666"/>
              </a:buClr>
              <a:buSzPts val="2700"/>
              <a:buFont typeface="Calibri"/>
              <a:buNone/>
            </a:pPr>
            <a:r>
              <a:rPr b="1" lang="en" sz="2700">
                <a:solidFill>
                  <a:srgbClr val="006666"/>
                </a:solidFill>
              </a:rPr>
              <a:t>Disclosure</a:t>
            </a:r>
            <a:endParaRPr/>
          </a:p>
        </p:txBody>
      </p:sp>
      <p:sp>
        <p:nvSpPr>
          <p:cNvPr id="222" name="Google Shape;222;p39"/>
          <p:cNvSpPr txBox="1"/>
          <p:nvPr>
            <p:ph idx="1" type="subTitle"/>
          </p:nvPr>
        </p:nvSpPr>
        <p:spPr>
          <a:xfrm>
            <a:off x="1189234" y="1236431"/>
            <a:ext cx="6858000" cy="1241821"/>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006666"/>
              </a:buClr>
              <a:buSzPts val="2100"/>
              <a:buNone/>
            </a:pPr>
            <a:r>
              <a:rPr lang="en" sz="2100">
                <a:solidFill>
                  <a:srgbClr val="006666"/>
                </a:solidFill>
              </a:rPr>
              <a:t>I have no actual or potential conflict of interest in relation to this presentation.</a:t>
            </a:r>
            <a:endParaRPr/>
          </a:p>
        </p:txBody>
      </p:sp>
      <p:pic>
        <p:nvPicPr>
          <p:cNvPr id="223" name="Google Shape;223;p39"/>
          <p:cNvPicPr preferRelativeResize="0"/>
          <p:nvPr/>
        </p:nvPicPr>
        <p:blipFill rotWithShape="1">
          <a:blip r:embed="rId3">
            <a:alphaModFix/>
          </a:blip>
          <a:srcRect b="0" l="0" r="0" t="0"/>
          <a:stretch/>
        </p:blipFill>
        <p:spPr>
          <a:xfrm>
            <a:off x="8219359" y="4342116"/>
            <a:ext cx="860655" cy="739067"/>
          </a:xfrm>
          <a:prstGeom prst="rect">
            <a:avLst/>
          </a:prstGeom>
          <a:noFill/>
          <a:ln>
            <a:noFill/>
          </a:ln>
        </p:spPr>
      </p:pic>
      <p:pic>
        <p:nvPicPr>
          <p:cNvPr descr="Miami-Dade County logo" id="224" name="Google Shape;224;p39"/>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40"/>
          <p:cNvPicPr preferRelativeResize="0"/>
          <p:nvPr/>
        </p:nvPicPr>
        <p:blipFill rotWithShape="1">
          <a:blip r:embed="rId3">
            <a:alphaModFix/>
          </a:blip>
          <a:srcRect b="0" l="0" r="0" t="0"/>
          <a:stretch/>
        </p:blipFill>
        <p:spPr>
          <a:xfrm>
            <a:off x="6239006" y="103575"/>
            <a:ext cx="2856356" cy="2296782"/>
          </a:xfrm>
          <a:prstGeom prst="rect">
            <a:avLst/>
          </a:prstGeom>
          <a:noFill/>
          <a:ln>
            <a:noFill/>
          </a:ln>
        </p:spPr>
      </p:pic>
      <p:sp>
        <p:nvSpPr>
          <p:cNvPr id="231" name="Google Shape;231;p40"/>
          <p:cNvSpPr txBox="1"/>
          <p:nvPr>
            <p:ph type="title"/>
          </p:nvPr>
        </p:nvSpPr>
        <p:spPr>
          <a:xfrm>
            <a:off x="628650" y="12581"/>
            <a:ext cx="65079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Arial"/>
              <a:buNone/>
            </a:pPr>
            <a:r>
              <a:rPr b="1" lang="en"/>
              <a:t>  Extreme Heat </a:t>
            </a:r>
            <a:endParaRPr b="1"/>
          </a:p>
        </p:txBody>
      </p:sp>
      <p:sp>
        <p:nvSpPr>
          <p:cNvPr id="232" name="Google Shape;232;p40"/>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233" name="Google Shape;233;p40"/>
          <p:cNvPicPr preferRelativeResize="0"/>
          <p:nvPr/>
        </p:nvPicPr>
        <p:blipFill rotWithShape="1">
          <a:blip r:embed="rId4">
            <a:alphaModFix/>
          </a:blip>
          <a:srcRect b="0" l="0" r="0" t="0"/>
          <a:stretch/>
        </p:blipFill>
        <p:spPr>
          <a:xfrm>
            <a:off x="116639" y="103574"/>
            <a:ext cx="478522" cy="592952"/>
          </a:xfrm>
          <a:prstGeom prst="rect">
            <a:avLst/>
          </a:prstGeom>
          <a:noFill/>
          <a:ln>
            <a:noFill/>
          </a:ln>
        </p:spPr>
      </p:pic>
      <p:sp>
        <p:nvSpPr>
          <p:cNvPr id="234" name="Google Shape;234;p40"/>
          <p:cNvSpPr txBox="1"/>
          <p:nvPr/>
        </p:nvSpPr>
        <p:spPr>
          <a:xfrm>
            <a:off x="21817" y="4785718"/>
            <a:ext cx="4972200" cy="2859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35" name="Google Shape;235;p40"/>
          <p:cNvSpPr txBox="1"/>
          <p:nvPr>
            <p:ph idx="1" type="body"/>
          </p:nvPr>
        </p:nvSpPr>
        <p:spPr>
          <a:xfrm>
            <a:off x="283669" y="1006856"/>
            <a:ext cx="5798100" cy="3778800"/>
          </a:xfrm>
          <a:prstGeom prst="rect">
            <a:avLst/>
          </a:prstGeom>
          <a:noFill/>
          <a:ln>
            <a:noFill/>
          </a:ln>
        </p:spPr>
        <p:txBody>
          <a:bodyPr anchorCtr="0" anchor="t" bIns="34275" lIns="68575" spcFirstLastPara="1" rIns="68575" wrap="square" tIns="34275">
            <a:normAutofit fontScale="85000" lnSpcReduction="10000"/>
          </a:bodyPr>
          <a:lstStyle/>
          <a:p>
            <a:pPr indent="-274955" lvl="0" marL="342900" rtl="0" algn="l">
              <a:lnSpc>
                <a:spcPct val="150000"/>
              </a:lnSpc>
              <a:spcBef>
                <a:spcPts val="800"/>
              </a:spcBef>
              <a:spcAft>
                <a:spcPts val="0"/>
              </a:spcAft>
              <a:buSzPct val="100000"/>
              <a:buChar char="●"/>
            </a:pPr>
            <a:r>
              <a:rPr lang="en" sz="1800"/>
              <a:t>Heat is the leading weather-related killer in the United States</a:t>
            </a:r>
            <a:endParaRPr sz="1800"/>
          </a:p>
          <a:p>
            <a:pPr indent="-274955" lvl="0" marL="342900" rtl="0" algn="l">
              <a:lnSpc>
                <a:spcPct val="150000"/>
              </a:lnSpc>
              <a:spcBef>
                <a:spcPts val="0"/>
              </a:spcBef>
              <a:spcAft>
                <a:spcPts val="0"/>
              </a:spcAft>
              <a:buSzPct val="100000"/>
              <a:buChar char="●"/>
            </a:pPr>
            <a:r>
              <a:rPr lang="en" sz="1800">
                <a:highlight>
                  <a:srgbClr val="FFFFFF"/>
                </a:highlight>
              </a:rPr>
              <a:t>High heat and humidity can lead to heat-related illness, including heat cramps, heat exhaustion and heat stroke</a:t>
            </a:r>
            <a:endParaRPr sz="1800">
              <a:highlight>
                <a:srgbClr val="FFFFFF"/>
              </a:highlight>
            </a:endParaRPr>
          </a:p>
          <a:p>
            <a:pPr indent="-274955" lvl="0" marL="342900" rtl="0" algn="l">
              <a:lnSpc>
                <a:spcPct val="150000"/>
              </a:lnSpc>
              <a:spcBef>
                <a:spcPts val="0"/>
              </a:spcBef>
              <a:spcAft>
                <a:spcPts val="0"/>
              </a:spcAft>
              <a:buSzPct val="100000"/>
              <a:buChar char="●"/>
            </a:pPr>
            <a:r>
              <a:rPr lang="en" sz="1800">
                <a:highlight>
                  <a:schemeClr val="lt1"/>
                </a:highlight>
              </a:rPr>
              <a:t>Most HRIs and deaths are preventable</a:t>
            </a:r>
            <a:endParaRPr sz="1800">
              <a:highlight>
                <a:schemeClr val="lt1"/>
              </a:highlight>
            </a:endParaRPr>
          </a:p>
          <a:p>
            <a:pPr indent="-274955" lvl="0" marL="342900" rtl="0" algn="l">
              <a:lnSpc>
                <a:spcPct val="150000"/>
              </a:lnSpc>
              <a:spcBef>
                <a:spcPts val="0"/>
              </a:spcBef>
              <a:spcAft>
                <a:spcPts val="0"/>
              </a:spcAft>
              <a:buSzPct val="100000"/>
              <a:buChar char="●"/>
            </a:pPr>
            <a:r>
              <a:rPr lang="en" sz="1800">
                <a:highlight>
                  <a:srgbClr val="FFFFFF"/>
                </a:highlight>
              </a:rPr>
              <a:t>High risk groups experience a disproportionate amount of health impacts</a:t>
            </a:r>
            <a:endParaRPr sz="1800">
              <a:highlight>
                <a:srgbClr val="FFFFFF"/>
              </a:highlight>
            </a:endParaRPr>
          </a:p>
          <a:p>
            <a:pPr indent="-274955" lvl="0" marL="342900" rtl="0" algn="l">
              <a:lnSpc>
                <a:spcPct val="150000"/>
              </a:lnSpc>
              <a:spcBef>
                <a:spcPts val="0"/>
              </a:spcBef>
              <a:spcAft>
                <a:spcPts val="0"/>
              </a:spcAft>
              <a:buSzPct val="100000"/>
              <a:buChar char="●"/>
            </a:pPr>
            <a:r>
              <a:rPr lang="en" sz="1800">
                <a:highlight>
                  <a:srgbClr val="FFFFFF"/>
                </a:highlight>
              </a:rPr>
              <a:t>Marginalized communities, the elderly, young children, pregnant women and outdoor workers are more vulnerable to heat related illnesses and deaths </a:t>
            </a:r>
            <a:endParaRPr sz="1800">
              <a:highlight>
                <a:srgbClr val="FFFFFF"/>
              </a:highlight>
            </a:endParaRPr>
          </a:p>
          <a:p>
            <a:pPr indent="-274955" lvl="0" marL="342900" rtl="0" algn="l">
              <a:lnSpc>
                <a:spcPct val="150000"/>
              </a:lnSpc>
              <a:spcBef>
                <a:spcPts val="0"/>
              </a:spcBef>
              <a:spcAft>
                <a:spcPts val="0"/>
              </a:spcAft>
              <a:buSzPct val="100000"/>
              <a:buChar char="●"/>
            </a:pPr>
            <a:r>
              <a:rPr lang="en" sz="1800">
                <a:highlight>
                  <a:srgbClr val="FFFFFF"/>
                </a:highlight>
              </a:rPr>
              <a:t>Extreme heat conditions are increasing due to climate change and urban development.</a:t>
            </a:r>
            <a:endParaRPr sz="1800">
              <a:highlight>
                <a:srgbClr val="FFFFFF"/>
              </a:highlight>
            </a:endParaRPr>
          </a:p>
        </p:txBody>
      </p:sp>
      <p:pic>
        <p:nvPicPr>
          <p:cNvPr id="236" name="Google Shape;236;p40"/>
          <p:cNvPicPr preferRelativeResize="0"/>
          <p:nvPr/>
        </p:nvPicPr>
        <p:blipFill rotWithShape="1">
          <a:blip r:embed="rId5">
            <a:alphaModFix/>
          </a:blip>
          <a:srcRect b="0" l="0" r="4607" t="0"/>
          <a:stretch/>
        </p:blipFill>
        <p:spPr>
          <a:xfrm>
            <a:off x="6636438" y="2316399"/>
            <a:ext cx="2322526" cy="1924075"/>
          </a:xfrm>
          <a:prstGeom prst="rect">
            <a:avLst/>
          </a:prstGeom>
          <a:noFill/>
          <a:ln>
            <a:noFill/>
          </a:ln>
        </p:spPr>
      </p:pic>
      <p:pic>
        <p:nvPicPr>
          <p:cNvPr id="237" name="Google Shape;237;p40"/>
          <p:cNvPicPr preferRelativeResize="0"/>
          <p:nvPr/>
        </p:nvPicPr>
        <p:blipFill rotWithShape="1">
          <a:blip r:embed="rId6">
            <a:alphaModFix/>
          </a:blip>
          <a:srcRect b="0" l="0" r="0" t="10418"/>
          <a:stretch/>
        </p:blipFill>
        <p:spPr>
          <a:xfrm>
            <a:off x="7170038" y="664838"/>
            <a:ext cx="994275" cy="890700"/>
          </a:xfrm>
          <a:prstGeom prst="rect">
            <a:avLst/>
          </a:prstGeom>
          <a:noFill/>
          <a:ln>
            <a:noFill/>
          </a:ln>
        </p:spPr>
      </p:pic>
      <p:sp>
        <p:nvSpPr>
          <p:cNvPr id="238" name="Google Shape;238;p40"/>
          <p:cNvSpPr txBox="1"/>
          <p:nvPr/>
        </p:nvSpPr>
        <p:spPr>
          <a:xfrm>
            <a:off x="7117388" y="1375472"/>
            <a:ext cx="1510500" cy="307800"/>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434343"/>
                </a:solidFill>
                <a:latin typeface="Arial"/>
                <a:ea typeface="Arial"/>
                <a:cs typeface="Arial"/>
                <a:sym typeface="Arial"/>
              </a:rPr>
              <a:t>Pregnant Women</a:t>
            </a:r>
            <a:endParaRPr b="0" i="0" sz="1100" u="none" cap="none" strike="noStrike">
              <a:solidFill>
                <a:srgbClr val="434343"/>
              </a:solidFill>
              <a:latin typeface="Arial"/>
              <a:ea typeface="Arial"/>
              <a:cs typeface="Arial"/>
              <a:sym typeface="Arial"/>
            </a:endParaRPr>
          </a:p>
        </p:txBody>
      </p:sp>
      <p:pic>
        <p:nvPicPr>
          <p:cNvPr id="239" name="Google Shape;239;p40"/>
          <p:cNvPicPr preferRelativeResize="0"/>
          <p:nvPr/>
        </p:nvPicPr>
        <p:blipFill rotWithShape="1">
          <a:blip r:embed="rId7">
            <a:alphaModFix/>
          </a:blip>
          <a:srcRect b="0" l="0" r="0" t="0"/>
          <a:stretch/>
        </p:blipFill>
        <p:spPr>
          <a:xfrm>
            <a:off x="8283334" y="4337179"/>
            <a:ext cx="860655" cy="739066"/>
          </a:xfrm>
          <a:prstGeom prst="rect">
            <a:avLst/>
          </a:prstGeom>
          <a:noFill/>
          <a:ln>
            <a:noFill/>
          </a:ln>
        </p:spPr>
      </p:pic>
      <p:pic>
        <p:nvPicPr>
          <p:cNvPr descr="Miami-Dade County logo" id="240" name="Google Shape;240;p40"/>
          <p:cNvPicPr preferRelativeResize="0"/>
          <p:nvPr/>
        </p:nvPicPr>
        <p:blipFill rotWithShape="1">
          <a:blip r:embed="rId8">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Clr>
                <a:schemeClr val="dk1"/>
              </a:buClr>
              <a:buSzPts val="1400"/>
              <a:buNone/>
            </a:pPr>
            <a:r>
              <a:t/>
            </a:r>
            <a:endParaRPr sz="2000"/>
          </a:p>
          <a:p>
            <a:pPr indent="0" lvl="0" marL="342900" rtl="0" algn="l">
              <a:lnSpc>
                <a:spcPct val="90000"/>
              </a:lnSpc>
              <a:spcBef>
                <a:spcPts val="800"/>
              </a:spcBef>
              <a:spcAft>
                <a:spcPts val="0"/>
              </a:spcAft>
              <a:buClr>
                <a:schemeClr val="dk1"/>
              </a:buClr>
              <a:buSzPts val="1400"/>
              <a:buNone/>
            </a:pPr>
            <a:r>
              <a:t/>
            </a:r>
            <a:endParaRPr sz="2000"/>
          </a:p>
        </p:txBody>
      </p:sp>
      <p:pic>
        <p:nvPicPr>
          <p:cNvPr id="247" name="Google Shape;247;p41"/>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pic>
        <p:nvPicPr>
          <p:cNvPr id="248" name="Google Shape;248;p41"/>
          <p:cNvPicPr preferRelativeResize="0"/>
          <p:nvPr/>
        </p:nvPicPr>
        <p:blipFill rotWithShape="1">
          <a:blip r:embed="rId4">
            <a:alphaModFix/>
          </a:blip>
          <a:srcRect b="0" l="0" r="0" t="0"/>
          <a:stretch/>
        </p:blipFill>
        <p:spPr>
          <a:xfrm>
            <a:off x="332100" y="168624"/>
            <a:ext cx="3510062" cy="4440550"/>
          </a:xfrm>
          <a:prstGeom prst="rect">
            <a:avLst/>
          </a:prstGeom>
          <a:noFill/>
          <a:ln>
            <a:noFill/>
          </a:ln>
        </p:spPr>
      </p:pic>
      <p:pic>
        <p:nvPicPr>
          <p:cNvPr descr="Urban heat island effect" id="249" name="Google Shape;249;p41"/>
          <p:cNvPicPr preferRelativeResize="0"/>
          <p:nvPr/>
        </p:nvPicPr>
        <p:blipFill>
          <a:blip r:embed="rId5">
            <a:alphaModFix/>
          </a:blip>
          <a:stretch>
            <a:fillRect/>
          </a:stretch>
        </p:blipFill>
        <p:spPr>
          <a:xfrm>
            <a:off x="4354225" y="0"/>
            <a:ext cx="4559005" cy="4623475"/>
          </a:xfrm>
          <a:prstGeom prst="rect">
            <a:avLst/>
          </a:prstGeom>
          <a:noFill/>
          <a:ln>
            <a:noFill/>
          </a:ln>
        </p:spPr>
      </p:pic>
      <p:sp>
        <p:nvSpPr>
          <p:cNvPr id="250" name="Google Shape;250;p41"/>
          <p:cNvSpPr txBox="1"/>
          <p:nvPr/>
        </p:nvSpPr>
        <p:spPr>
          <a:xfrm>
            <a:off x="2039475" y="345150"/>
            <a:ext cx="3000000" cy="3000000"/>
          </a:xfrm>
          <a:prstGeom prst="rect">
            <a:avLst/>
          </a:prstGeom>
          <a:noFill/>
          <a:ln>
            <a:noFill/>
          </a:ln>
        </p:spPr>
        <p:txBody>
          <a:bodyPr anchorCtr="0" anchor="ctr" bIns="91425" lIns="91425" spcFirstLastPara="1" rIns="91425" wrap="square" tIns="91425">
            <a:noAutofit/>
          </a:bodyPr>
          <a:lstStyle/>
          <a:p>
            <a:pPr indent="0" lvl="0" marL="914400" marR="914400" rtl="0" algn="l">
              <a:lnSpc>
                <a:spcPct val="160000"/>
              </a:lnSpc>
              <a:spcBef>
                <a:spcPts val="0"/>
              </a:spcBef>
              <a:spcAft>
                <a:spcPts val="0"/>
              </a:spcAft>
              <a:buNone/>
            </a:pPr>
            <a:r>
              <a:rPr lang="en" sz="1400">
                <a:solidFill>
                  <a:srgbClr val="111111"/>
                </a:solidFill>
                <a:highlight>
                  <a:srgbClr val="FFFFFF"/>
                </a:highlight>
                <a:latin typeface="Times New Roman"/>
                <a:ea typeface="Times New Roman"/>
                <a:cs typeface="Times New Roman"/>
                <a:sym typeface="Times New Roman"/>
              </a:rPr>
              <a:t>—</a:t>
            </a:r>
            <a:endParaRPr sz="1400">
              <a:solidFill>
                <a:srgbClr val="111111"/>
              </a:solidFill>
              <a:highlight>
                <a:srgbClr val="FFFFFF"/>
              </a:highlight>
              <a:latin typeface="Times New Roman"/>
              <a:ea typeface="Times New Roman"/>
              <a:cs typeface="Times New Roman"/>
              <a:sym typeface="Times New Roman"/>
            </a:endParaRPr>
          </a:p>
          <a:p>
            <a:pPr indent="0" lvl="0" marL="0" rtl="0" algn="l">
              <a:lnSpc>
                <a:spcPct val="115000"/>
              </a:lnSpc>
              <a:spcBef>
                <a:spcPts val="1800"/>
              </a:spcBef>
              <a:spcAft>
                <a:spcPts val="0"/>
              </a:spcAft>
              <a:buNone/>
            </a:pPr>
            <a:r>
              <a:t/>
            </a:r>
            <a:endParaRPr sz="1100"/>
          </a:p>
        </p:txBody>
      </p:sp>
      <p:pic>
        <p:nvPicPr>
          <p:cNvPr id="251" name="Google Shape;251;p41"/>
          <p:cNvPicPr preferRelativeResize="0"/>
          <p:nvPr/>
        </p:nvPicPr>
        <p:blipFill rotWithShape="1">
          <a:blip r:embed="rId6">
            <a:alphaModFix/>
          </a:blip>
          <a:srcRect b="0" l="0" r="0" t="0"/>
          <a:stretch/>
        </p:blipFill>
        <p:spPr>
          <a:xfrm>
            <a:off x="8283334" y="4337179"/>
            <a:ext cx="860655" cy="739066"/>
          </a:xfrm>
          <a:prstGeom prst="rect">
            <a:avLst/>
          </a:prstGeom>
          <a:noFill/>
          <a:ln>
            <a:noFill/>
          </a:ln>
        </p:spPr>
      </p:pic>
      <p:pic>
        <p:nvPicPr>
          <p:cNvPr descr="Miami-Dade County logo" id="252" name="Google Shape;252;p41"/>
          <p:cNvPicPr preferRelativeResize="0"/>
          <p:nvPr/>
        </p:nvPicPr>
        <p:blipFill rotWithShape="1">
          <a:blip r:embed="rId7">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2"/>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259" name="Google Shape;259;p42"/>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sp>
        <p:nvSpPr>
          <p:cNvPr id="260" name="Google Shape;260;p42"/>
          <p:cNvSpPr txBox="1"/>
          <p:nvPr/>
        </p:nvSpPr>
        <p:spPr>
          <a:xfrm>
            <a:off x="21817" y="4785718"/>
            <a:ext cx="4972200" cy="2859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61" name="Google Shape;261;p42"/>
          <p:cNvSpPr txBox="1"/>
          <p:nvPr/>
        </p:nvSpPr>
        <p:spPr>
          <a:xfrm>
            <a:off x="7117388" y="1375472"/>
            <a:ext cx="1510500" cy="307800"/>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p:txBody>
      </p:sp>
      <p:pic>
        <p:nvPicPr>
          <p:cNvPr id="262" name="Google Shape;262;p42"/>
          <p:cNvPicPr preferRelativeResize="0"/>
          <p:nvPr/>
        </p:nvPicPr>
        <p:blipFill rotWithShape="1">
          <a:blip r:embed="rId4">
            <a:alphaModFix/>
          </a:blip>
          <a:srcRect b="0" l="0" r="0" t="0"/>
          <a:stretch/>
        </p:blipFill>
        <p:spPr>
          <a:xfrm>
            <a:off x="681521" y="-3"/>
            <a:ext cx="3172682" cy="4630968"/>
          </a:xfrm>
          <a:prstGeom prst="rect">
            <a:avLst/>
          </a:prstGeom>
          <a:noFill/>
          <a:ln>
            <a:noFill/>
          </a:ln>
        </p:spPr>
      </p:pic>
      <p:pic>
        <p:nvPicPr>
          <p:cNvPr id="263" name="Google Shape;263;p42"/>
          <p:cNvPicPr preferRelativeResize="0"/>
          <p:nvPr/>
        </p:nvPicPr>
        <p:blipFill rotWithShape="1">
          <a:blip r:embed="rId5">
            <a:alphaModFix/>
          </a:blip>
          <a:srcRect b="0" l="0" r="0" t="0"/>
          <a:stretch/>
        </p:blipFill>
        <p:spPr>
          <a:xfrm>
            <a:off x="4669511" y="0"/>
            <a:ext cx="3277832" cy="4630968"/>
          </a:xfrm>
          <a:prstGeom prst="rect">
            <a:avLst/>
          </a:prstGeom>
          <a:noFill/>
          <a:ln>
            <a:noFill/>
          </a:ln>
        </p:spPr>
      </p:pic>
      <p:pic>
        <p:nvPicPr>
          <p:cNvPr descr="Miami-Dade County logo" id="264" name="Google Shape;264;p42"/>
          <p:cNvPicPr preferRelativeResize="0"/>
          <p:nvPr/>
        </p:nvPicPr>
        <p:blipFill rotWithShape="1">
          <a:blip r:embed="rId6">
            <a:alphaModFix/>
          </a:blip>
          <a:srcRect b="0" l="0" r="0" t="0"/>
          <a:stretch/>
        </p:blipFill>
        <p:spPr>
          <a:xfrm>
            <a:off x="7085286" y="4461553"/>
            <a:ext cx="1073679" cy="490313"/>
          </a:xfrm>
          <a:prstGeom prst="rect">
            <a:avLst/>
          </a:prstGeom>
          <a:noFill/>
          <a:ln>
            <a:noFill/>
          </a:ln>
        </p:spPr>
      </p:pic>
      <p:pic>
        <p:nvPicPr>
          <p:cNvPr id="265" name="Google Shape;265;p42"/>
          <p:cNvPicPr preferRelativeResize="0"/>
          <p:nvPr/>
        </p:nvPicPr>
        <p:blipFill rotWithShape="1">
          <a:blip r:embed="rId7">
            <a:alphaModFix/>
          </a:blip>
          <a:srcRect b="0" l="0" r="0" t="0"/>
          <a:stretch/>
        </p:blipFill>
        <p:spPr>
          <a:xfrm>
            <a:off x="8283334" y="4337179"/>
            <a:ext cx="860655" cy="7390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3"/>
          <p:cNvSpPr txBox="1"/>
          <p:nvPr>
            <p:ph type="title"/>
          </p:nvPr>
        </p:nvSpPr>
        <p:spPr>
          <a:xfrm>
            <a:off x="628650" y="12581"/>
            <a:ext cx="65079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Arial"/>
              <a:buNone/>
            </a:pPr>
            <a:r>
              <a:rPr lang="en"/>
              <a:t>Currently in Miami</a:t>
            </a:r>
            <a:endParaRPr/>
          </a:p>
        </p:txBody>
      </p:sp>
      <p:sp>
        <p:nvSpPr>
          <p:cNvPr id="272" name="Google Shape;272;p43"/>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273" name="Google Shape;273;p43"/>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pic>
        <p:nvPicPr>
          <p:cNvPr id="274" name="Google Shape;274;p43"/>
          <p:cNvPicPr preferRelativeResize="0"/>
          <p:nvPr/>
        </p:nvPicPr>
        <p:blipFill rotWithShape="1">
          <a:blip r:embed="rId4">
            <a:alphaModFix/>
          </a:blip>
          <a:srcRect b="12242" l="15467" r="3039" t="0"/>
          <a:stretch/>
        </p:blipFill>
        <p:spPr>
          <a:xfrm>
            <a:off x="21825" y="1270969"/>
            <a:ext cx="4662761" cy="2601562"/>
          </a:xfrm>
          <a:prstGeom prst="rect">
            <a:avLst/>
          </a:prstGeom>
          <a:noFill/>
          <a:ln>
            <a:noFill/>
          </a:ln>
        </p:spPr>
      </p:pic>
      <p:pic>
        <p:nvPicPr>
          <p:cNvPr id="275" name="Google Shape;275;p43"/>
          <p:cNvPicPr preferRelativeResize="0"/>
          <p:nvPr/>
        </p:nvPicPr>
        <p:blipFill rotWithShape="1">
          <a:blip r:embed="rId5">
            <a:alphaModFix/>
          </a:blip>
          <a:srcRect b="4706" l="8300" r="3957" t="7820"/>
          <a:stretch/>
        </p:blipFill>
        <p:spPr>
          <a:xfrm>
            <a:off x="4570669" y="1315706"/>
            <a:ext cx="4525593" cy="2512088"/>
          </a:xfrm>
          <a:prstGeom prst="rect">
            <a:avLst/>
          </a:prstGeom>
          <a:noFill/>
          <a:ln>
            <a:noFill/>
          </a:ln>
        </p:spPr>
      </p:pic>
      <p:sp>
        <p:nvSpPr>
          <p:cNvPr id="276" name="Google Shape;276;p43"/>
          <p:cNvSpPr txBox="1"/>
          <p:nvPr>
            <p:ph idx="1" type="body"/>
          </p:nvPr>
        </p:nvSpPr>
        <p:spPr>
          <a:xfrm>
            <a:off x="839420" y="3872522"/>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rPr lang="en" sz="2000"/>
              <a:t>Risks to human health and wellbeing are </a:t>
            </a:r>
            <a:r>
              <a:rPr b="1" lang="en" sz="2000"/>
              <a:t>INCREASING</a:t>
            </a:r>
            <a:endParaRPr b="1" sz="2000"/>
          </a:p>
        </p:txBody>
      </p:sp>
      <p:pic>
        <p:nvPicPr>
          <p:cNvPr id="277" name="Google Shape;277;p43"/>
          <p:cNvPicPr preferRelativeResize="0"/>
          <p:nvPr/>
        </p:nvPicPr>
        <p:blipFill rotWithShape="1">
          <a:blip r:embed="rId6">
            <a:alphaModFix/>
          </a:blip>
          <a:srcRect b="0" l="0" r="0" t="0"/>
          <a:stretch/>
        </p:blipFill>
        <p:spPr>
          <a:xfrm>
            <a:off x="8283334" y="4337179"/>
            <a:ext cx="860655" cy="739066"/>
          </a:xfrm>
          <a:prstGeom prst="rect">
            <a:avLst/>
          </a:prstGeom>
          <a:noFill/>
          <a:ln>
            <a:noFill/>
          </a:ln>
        </p:spPr>
      </p:pic>
      <p:pic>
        <p:nvPicPr>
          <p:cNvPr descr="Miami-Dade County logo" id="278" name="Google Shape;278;p43"/>
          <p:cNvPicPr preferRelativeResize="0"/>
          <p:nvPr/>
        </p:nvPicPr>
        <p:blipFill rotWithShape="1">
          <a:blip r:embed="rId7">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4"/>
          <p:cNvPicPr preferRelativeResize="0"/>
          <p:nvPr/>
        </p:nvPicPr>
        <p:blipFill rotWithShape="1">
          <a:blip r:embed="rId3">
            <a:alphaModFix/>
          </a:blip>
          <a:srcRect b="0" l="0" r="0" t="0"/>
          <a:stretch/>
        </p:blipFill>
        <p:spPr>
          <a:xfrm>
            <a:off x="-65008" y="1204779"/>
            <a:ext cx="9203210" cy="2241531"/>
          </a:xfrm>
          <a:prstGeom prst="rect">
            <a:avLst/>
          </a:prstGeom>
          <a:noFill/>
          <a:ln>
            <a:noFill/>
          </a:ln>
        </p:spPr>
      </p:pic>
      <p:pic>
        <p:nvPicPr>
          <p:cNvPr descr="Miami-Dade County logo" id="285" name="Google Shape;285;p44"/>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pic>
        <p:nvPicPr>
          <p:cNvPr id="286" name="Google Shape;286;p44"/>
          <p:cNvPicPr preferRelativeResize="0"/>
          <p:nvPr/>
        </p:nvPicPr>
        <p:blipFill rotWithShape="1">
          <a:blip r:embed="rId5">
            <a:alphaModFix/>
          </a:blip>
          <a:srcRect b="0" l="0" r="0" t="0"/>
          <a:stretch/>
        </p:blipFill>
        <p:spPr>
          <a:xfrm>
            <a:off x="8283334" y="4337179"/>
            <a:ext cx="860655" cy="7390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45"/>
          <p:cNvPicPr preferRelativeResize="0"/>
          <p:nvPr/>
        </p:nvPicPr>
        <p:blipFill rotWithShape="1">
          <a:blip r:embed="rId3">
            <a:alphaModFix/>
          </a:blip>
          <a:srcRect b="0" l="0" r="0" t="0"/>
          <a:stretch/>
        </p:blipFill>
        <p:spPr>
          <a:xfrm>
            <a:off x="1708321" y="-1"/>
            <a:ext cx="5205285" cy="5205285"/>
          </a:xfrm>
          <a:prstGeom prst="rect">
            <a:avLst/>
          </a:prstGeom>
          <a:noFill/>
          <a:ln>
            <a:noFill/>
          </a:ln>
        </p:spPr>
      </p:pic>
      <p:cxnSp>
        <p:nvCxnSpPr>
          <p:cNvPr id="292" name="Google Shape;292;p45"/>
          <p:cNvCxnSpPr/>
          <p:nvPr/>
        </p:nvCxnSpPr>
        <p:spPr>
          <a:xfrm flipH="1" rot="10800000">
            <a:off x="6191441" y="18365"/>
            <a:ext cx="37200" cy="4788300"/>
          </a:xfrm>
          <a:prstGeom prst="straightConnector1">
            <a:avLst/>
          </a:prstGeom>
          <a:noFill/>
          <a:ln cap="flat" cmpd="sng" w="31750">
            <a:solidFill>
              <a:srgbClr val="FF0000"/>
            </a:solidFill>
            <a:prstDash val="solid"/>
            <a:miter lim="800000"/>
            <a:headEnd len="sm" w="sm" type="none"/>
            <a:tailEnd len="sm" w="sm" type="none"/>
          </a:ln>
        </p:spPr>
      </p:cxnSp>
      <p:pic>
        <p:nvPicPr>
          <p:cNvPr descr="Miami-Dade County logo" id="293" name="Google Shape;293;p45"/>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pic>
        <p:nvPicPr>
          <p:cNvPr id="294" name="Google Shape;294;p45"/>
          <p:cNvPicPr preferRelativeResize="0"/>
          <p:nvPr/>
        </p:nvPicPr>
        <p:blipFill rotWithShape="1">
          <a:blip r:embed="rId5">
            <a:alphaModFix/>
          </a:blip>
          <a:srcRect b="0" l="0" r="0" t="0"/>
          <a:stretch/>
        </p:blipFill>
        <p:spPr>
          <a:xfrm>
            <a:off x="8283334" y="4337179"/>
            <a:ext cx="860655" cy="7390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46"/>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sp>
        <p:nvSpPr>
          <p:cNvPr id="301" name="Google Shape;301;p46"/>
          <p:cNvSpPr txBox="1"/>
          <p:nvPr/>
        </p:nvSpPr>
        <p:spPr>
          <a:xfrm>
            <a:off x="432575" y="174788"/>
            <a:ext cx="7996200" cy="506700"/>
          </a:xfrm>
          <a:prstGeom prst="rect">
            <a:avLst/>
          </a:prstGeom>
          <a:noFill/>
          <a:ln>
            <a:noFill/>
          </a:ln>
        </p:spPr>
        <p:txBody>
          <a:bodyPr anchorCtr="0" anchor="t" bIns="29800" lIns="59600" spcFirstLastPara="1" rIns="59600" wrap="square" tIns="29800">
            <a:spAutoFit/>
          </a:bodyPr>
          <a:lstStyle/>
          <a:p>
            <a:pPr indent="0" lvl="0" marL="0" marR="0" rtl="0" algn="ctr">
              <a:lnSpc>
                <a:spcPct val="100000"/>
              </a:lnSpc>
              <a:spcBef>
                <a:spcPts val="0"/>
              </a:spcBef>
              <a:spcAft>
                <a:spcPts val="0"/>
              </a:spcAft>
              <a:buClr>
                <a:srgbClr val="000000"/>
              </a:buClr>
              <a:buSzPts val="2900"/>
              <a:buFont typeface="Arial"/>
              <a:buNone/>
            </a:pPr>
            <a:r>
              <a:rPr b="0" i="0" lang="en" sz="2900" u="none" cap="none" strike="noStrike">
                <a:solidFill>
                  <a:srgbClr val="102454"/>
                </a:solidFill>
                <a:latin typeface="Arial"/>
                <a:ea typeface="Arial"/>
                <a:cs typeface="Arial"/>
                <a:sym typeface="Arial"/>
              </a:rPr>
              <a:t>Climate &amp; Heat Health Task Force</a:t>
            </a:r>
            <a:endParaRPr b="0" i="0" sz="2300" u="none" cap="none" strike="noStrike">
              <a:solidFill>
                <a:srgbClr val="06B29F"/>
              </a:solidFill>
              <a:latin typeface="Arial"/>
              <a:ea typeface="Arial"/>
              <a:cs typeface="Arial"/>
              <a:sym typeface="Arial"/>
            </a:endParaRPr>
          </a:p>
        </p:txBody>
      </p:sp>
      <p:pic>
        <p:nvPicPr>
          <p:cNvPr id="302" name="Google Shape;302;p46"/>
          <p:cNvPicPr preferRelativeResize="0"/>
          <p:nvPr/>
        </p:nvPicPr>
        <p:blipFill rotWithShape="1">
          <a:blip r:embed="rId4">
            <a:alphaModFix/>
          </a:blip>
          <a:srcRect b="0" l="0" r="0" t="0"/>
          <a:stretch/>
        </p:blipFill>
        <p:spPr>
          <a:xfrm>
            <a:off x="355900" y="767740"/>
            <a:ext cx="2532391" cy="3798587"/>
          </a:xfrm>
          <a:prstGeom prst="rect">
            <a:avLst/>
          </a:prstGeom>
          <a:noFill/>
          <a:ln>
            <a:noFill/>
          </a:ln>
        </p:spPr>
      </p:pic>
      <p:sp>
        <p:nvSpPr>
          <p:cNvPr id="303" name="Google Shape;303;p46"/>
          <p:cNvSpPr txBox="1"/>
          <p:nvPr/>
        </p:nvSpPr>
        <p:spPr>
          <a:xfrm>
            <a:off x="3542122" y="767740"/>
            <a:ext cx="4800600" cy="3763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dk1"/>
                </a:solidFill>
                <a:latin typeface="Roboto"/>
                <a:ea typeface="Roboto"/>
                <a:cs typeface="Roboto"/>
                <a:sym typeface="Roboto"/>
              </a:rPr>
              <a:t>Goals</a:t>
            </a:r>
            <a:r>
              <a:rPr b="1" lang="en" sz="1500">
                <a:solidFill>
                  <a:schemeClr val="dk1"/>
                </a:solidFill>
                <a:latin typeface="Roboto"/>
                <a:ea typeface="Roboto"/>
                <a:cs typeface="Roboto"/>
                <a:sym typeface="Roboto"/>
              </a:rPr>
              <a:t> reached:</a:t>
            </a:r>
            <a:endParaRPr b="0" i="0" sz="1100" u="none" cap="none" strike="noStrike">
              <a:solidFill>
                <a:srgbClr val="000000"/>
              </a:solidFill>
              <a:latin typeface="Arial"/>
              <a:ea typeface="Arial"/>
              <a:cs typeface="Arial"/>
              <a:sym typeface="Arial"/>
            </a:endParaRPr>
          </a:p>
          <a:p>
            <a:pPr indent="-209550" lvl="0" marL="215900" marR="0" rtl="0" algn="l">
              <a:lnSpc>
                <a:spcPct val="100000"/>
              </a:lnSpc>
              <a:spcBef>
                <a:spcPts val="0"/>
              </a:spcBef>
              <a:spcAft>
                <a:spcPts val="0"/>
              </a:spcAft>
              <a:buClr>
                <a:schemeClr val="dk1"/>
              </a:buClr>
              <a:buSzPts val="1500"/>
              <a:buFont typeface="Arial"/>
              <a:buChar char="•"/>
            </a:pPr>
            <a:r>
              <a:rPr lang="en" sz="1500">
                <a:solidFill>
                  <a:schemeClr val="dk1"/>
                </a:solidFill>
                <a:latin typeface="Roboto"/>
                <a:ea typeface="Roboto"/>
                <a:cs typeface="Roboto"/>
                <a:sym typeface="Roboto"/>
              </a:rPr>
              <a:t>Created workshops to gather info from different stakeholders, community priorities and opportunities</a:t>
            </a:r>
            <a:endParaRPr b="0" i="0" sz="1100" u="none" cap="none" strike="noStrike">
              <a:solidFill>
                <a:srgbClr val="000000"/>
              </a:solidFill>
              <a:latin typeface="Arial"/>
              <a:ea typeface="Arial"/>
              <a:cs typeface="Arial"/>
              <a:sym typeface="Arial"/>
            </a:endParaRPr>
          </a:p>
          <a:p>
            <a:pPr indent="-114300" lvl="0" marL="215900"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br>
              <a:rPr b="0" i="0" lang="en" sz="1500" u="none" cap="none" strike="noStrike">
                <a:solidFill>
                  <a:schemeClr val="dk1"/>
                </a:solidFill>
                <a:latin typeface="Roboto"/>
                <a:ea typeface="Roboto"/>
                <a:cs typeface="Roboto"/>
                <a:sym typeface="Roboto"/>
              </a:rPr>
            </a:br>
            <a:r>
              <a:rPr b="0" i="0" lang="en" sz="1500" u="none" cap="none" strike="noStrike">
                <a:solidFill>
                  <a:schemeClr val="dk1"/>
                </a:solidFill>
                <a:latin typeface="Roboto"/>
                <a:ea typeface="Roboto"/>
                <a:cs typeface="Roboto"/>
                <a:sym typeface="Roboto"/>
              </a:rPr>
              <a:t>The Task Force will be made up of appointed members representing policy makers, scientific experts, and health care professionals as well as two citizen members who will ensure community voices are heard and lifted up in the formation of the heat plan.</a:t>
            </a:r>
            <a:endParaRPr b="0" i="0" sz="15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r>
              <a:t/>
            </a:r>
            <a:endParaRPr sz="1500">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r>
              <a:rPr b="1" lang="en" sz="1500">
                <a:solidFill>
                  <a:schemeClr val="dk1"/>
                </a:solidFill>
                <a:latin typeface="Roboto"/>
                <a:ea typeface="Roboto"/>
                <a:cs typeface="Roboto"/>
                <a:sym typeface="Roboto"/>
              </a:rPr>
              <a:t>Workshops available at:</a:t>
            </a:r>
            <a:endParaRPr b="1" sz="1500">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r>
              <a:rPr b="0" i="0" lang="en" sz="1500" u="sng" cap="none" strike="noStrike">
                <a:solidFill>
                  <a:schemeClr val="hlink"/>
                </a:solidFill>
                <a:latin typeface="Roboto"/>
                <a:ea typeface="Roboto"/>
                <a:cs typeface="Roboto"/>
                <a:sym typeface="Roboto"/>
                <a:hlinkClick r:id="rId5"/>
              </a:rPr>
              <a:t>https://miamifoundation.org/extremeheat/</a:t>
            </a:r>
            <a:endParaRPr b="0" i="0" sz="15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Roboto"/>
              <a:ea typeface="Roboto"/>
              <a:cs typeface="Roboto"/>
              <a:sym typeface="Roboto"/>
            </a:endParaRPr>
          </a:p>
        </p:txBody>
      </p:sp>
      <p:pic>
        <p:nvPicPr>
          <p:cNvPr id="304" name="Google Shape;304;p46"/>
          <p:cNvPicPr preferRelativeResize="0"/>
          <p:nvPr/>
        </p:nvPicPr>
        <p:blipFill rotWithShape="1">
          <a:blip r:embed="rId6">
            <a:alphaModFix/>
          </a:blip>
          <a:srcRect b="0" l="0" r="0" t="0"/>
          <a:stretch/>
        </p:blipFill>
        <p:spPr>
          <a:xfrm>
            <a:off x="8283334" y="4337179"/>
            <a:ext cx="860655" cy="739066"/>
          </a:xfrm>
          <a:prstGeom prst="rect">
            <a:avLst/>
          </a:prstGeom>
          <a:noFill/>
          <a:ln>
            <a:noFill/>
          </a:ln>
        </p:spPr>
      </p:pic>
      <p:pic>
        <p:nvPicPr>
          <p:cNvPr descr="Miami-Dade County logo" id="305" name="Google Shape;305;p46"/>
          <p:cNvPicPr preferRelativeResize="0"/>
          <p:nvPr/>
        </p:nvPicPr>
        <p:blipFill rotWithShape="1">
          <a:blip r:embed="rId7">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7"/>
          <p:cNvSpPr txBox="1"/>
          <p:nvPr>
            <p:ph type="title"/>
          </p:nvPr>
        </p:nvSpPr>
        <p:spPr>
          <a:xfrm>
            <a:off x="733519" y="-97087"/>
            <a:ext cx="7864200" cy="994200"/>
          </a:xfrm>
          <a:prstGeom prst="rect">
            <a:avLst/>
          </a:prstGeom>
          <a:noFill/>
          <a:ln>
            <a:noFill/>
          </a:ln>
        </p:spPr>
        <p:txBody>
          <a:bodyPr anchorCtr="0" anchor="ctr" bIns="34275" lIns="68575" spcFirstLastPara="1" rIns="68575" wrap="square" tIns="34275">
            <a:noAutofit/>
          </a:bodyPr>
          <a:lstStyle/>
          <a:p>
            <a:pPr indent="0" lvl="0" marL="0" rtl="0" algn="l">
              <a:lnSpc>
                <a:spcPct val="100000"/>
              </a:lnSpc>
              <a:spcBef>
                <a:spcPts val="800"/>
              </a:spcBef>
              <a:spcAft>
                <a:spcPts val="0"/>
              </a:spcAft>
              <a:buSzPts val="1400"/>
              <a:buNone/>
            </a:pPr>
            <a:r>
              <a:rPr b="1" lang="en" sz="2900">
                <a:solidFill>
                  <a:schemeClr val="accent1"/>
                </a:solidFill>
                <a:latin typeface="Arial"/>
                <a:ea typeface="Arial"/>
                <a:cs typeface="Arial"/>
                <a:sym typeface="Arial"/>
              </a:rPr>
              <a:t>ArcGIS StoryMap: Vulnerability </a:t>
            </a:r>
            <a:endParaRPr b="1" sz="2000">
              <a:solidFill>
                <a:schemeClr val="accent1"/>
              </a:solidFill>
              <a:latin typeface="Arial"/>
              <a:ea typeface="Arial"/>
              <a:cs typeface="Arial"/>
              <a:sym typeface="Arial"/>
            </a:endParaRPr>
          </a:p>
        </p:txBody>
      </p:sp>
      <p:sp>
        <p:nvSpPr>
          <p:cNvPr id="312" name="Google Shape;312;p47"/>
          <p:cNvSpPr/>
          <p:nvPr/>
        </p:nvSpPr>
        <p:spPr>
          <a:xfrm>
            <a:off x="1881" y="0"/>
            <a:ext cx="685800" cy="800100"/>
          </a:xfrm>
          <a:prstGeom prst="rect">
            <a:avLst/>
          </a:prstGeom>
          <a:solidFill>
            <a:srgbClr val="FBD38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313" name="Google Shape;313;p47"/>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sp>
        <p:nvSpPr>
          <p:cNvPr id="314" name="Google Shape;314;p47"/>
          <p:cNvSpPr txBox="1"/>
          <p:nvPr/>
        </p:nvSpPr>
        <p:spPr>
          <a:xfrm>
            <a:off x="255994" y="879638"/>
            <a:ext cx="86781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15000"/>
              </a:lnSpc>
              <a:spcBef>
                <a:spcPts val="80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
        <p:nvSpPr>
          <p:cNvPr id="315" name="Google Shape;315;p47"/>
          <p:cNvSpPr txBox="1"/>
          <p:nvPr/>
        </p:nvSpPr>
        <p:spPr>
          <a:xfrm>
            <a:off x="6002794" y="632456"/>
            <a:ext cx="2754600" cy="3823500"/>
          </a:xfrm>
          <a:prstGeom prst="rect">
            <a:avLst/>
          </a:prstGeom>
          <a:noFill/>
          <a:ln>
            <a:noFill/>
          </a:ln>
        </p:spPr>
        <p:txBody>
          <a:bodyPr anchorCtr="0" anchor="t" bIns="68575" lIns="68575" spcFirstLastPara="1" rIns="68575" wrap="square" tIns="68575">
            <a:spAutoFit/>
          </a:bodyPr>
          <a:lstStyle/>
          <a:p>
            <a:pPr indent="0" lvl="0" marL="34290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a:p>
            <a:pPr indent="-285750" lvl="0" marL="342900" marR="0" rtl="0" algn="l">
              <a:lnSpc>
                <a:spcPct val="100000"/>
              </a:lnSpc>
              <a:spcBef>
                <a:spcPts val="0"/>
              </a:spcBef>
              <a:spcAft>
                <a:spcPts val="0"/>
              </a:spcAft>
              <a:buClr>
                <a:srgbClr val="000000"/>
              </a:buClr>
              <a:buSzPts val="1900"/>
              <a:buFont typeface="Arial"/>
              <a:buChar char="●"/>
            </a:pPr>
            <a:r>
              <a:rPr b="0" i="0" lang="en" sz="1900" u="none" cap="none" strike="noStrike">
                <a:solidFill>
                  <a:srgbClr val="000000"/>
                </a:solidFill>
                <a:latin typeface="Arial"/>
                <a:ea typeface="Arial"/>
                <a:cs typeface="Arial"/>
                <a:sym typeface="Arial"/>
              </a:rPr>
              <a:t>Interact with the </a:t>
            </a:r>
            <a:r>
              <a:rPr b="0" i="0" lang="en" sz="1900" u="sng" cap="none" strike="noStrike">
                <a:solidFill>
                  <a:srgbClr val="000000"/>
                </a:solidFill>
                <a:latin typeface="Arial"/>
                <a:ea typeface="Arial"/>
                <a:cs typeface="Arial"/>
                <a:sym typeface="Arial"/>
              </a:rPr>
              <a:t>Heat Vulnerability Index </a:t>
            </a:r>
            <a:r>
              <a:rPr b="0" i="0" lang="en" sz="1900" u="none" cap="none" strike="noStrike">
                <a:solidFill>
                  <a:srgbClr val="000000"/>
                </a:solidFill>
                <a:latin typeface="Arial"/>
                <a:ea typeface="Arial"/>
                <a:cs typeface="Arial"/>
                <a:sym typeface="Arial"/>
              </a:rPr>
              <a:t>web mapping application to identify vulnerable zip codes in Miami-Dade</a:t>
            </a:r>
            <a:endParaRPr b="0" i="0" sz="19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900"/>
              <a:buFont typeface="Arial"/>
              <a:buNone/>
            </a:pPr>
            <a:r>
              <a:t/>
            </a:r>
            <a:endParaRPr b="0" i="0" sz="1900" u="none" cap="none" strike="noStrike">
              <a:solidFill>
                <a:srgbClr val="001C1B"/>
              </a:solidFill>
              <a:latin typeface="Arial"/>
              <a:ea typeface="Arial"/>
              <a:cs typeface="Arial"/>
              <a:sym typeface="Arial"/>
            </a:endParaRPr>
          </a:p>
          <a:p>
            <a:pPr indent="-285750" lvl="0" marL="342900" marR="0" rtl="0" algn="l">
              <a:lnSpc>
                <a:spcPct val="115000"/>
              </a:lnSpc>
              <a:spcBef>
                <a:spcPts val="0"/>
              </a:spcBef>
              <a:spcAft>
                <a:spcPts val="0"/>
              </a:spcAft>
              <a:buClr>
                <a:srgbClr val="001C1B"/>
              </a:buClr>
              <a:buSzPts val="1900"/>
              <a:buFont typeface="Arial"/>
              <a:buChar char="●"/>
            </a:pPr>
            <a:r>
              <a:rPr b="0" i="0" lang="en" sz="1900" u="none" cap="none" strike="noStrike">
                <a:solidFill>
                  <a:srgbClr val="001C1B"/>
                </a:solidFill>
                <a:latin typeface="Arial"/>
                <a:ea typeface="Arial"/>
                <a:cs typeface="Arial"/>
                <a:sym typeface="Arial"/>
              </a:rPr>
              <a:t>Homestead, Florida City, Hialeah, Miami, Opa-Locka, and Miami Gardens</a:t>
            </a:r>
            <a:endParaRPr b="0" i="0" sz="1900" u="none" cap="none" strike="noStrike">
              <a:solidFill>
                <a:srgbClr val="000000"/>
              </a:solidFill>
              <a:latin typeface="Arial"/>
              <a:ea typeface="Arial"/>
              <a:cs typeface="Arial"/>
              <a:sym typeface="Arial"/>
            </a:endParaRPr>
          </a:p>
        </p:txBody>
      </p:sp>
      <p:pic>
        <p:nvPicPr>
          <p:cNvPr id="316" name="Google Shape;316;p47"/>
          <p:cNvPicPr preferRelativeResize="0"/>
          <p:nvPr/>
        </p:nvPicPr>
        <p:blipFill rotWithShape="1">
          <a:blip r:embed="rId4">
            <a:alphaModFix/>
          </a:blip>
          <a:srcRect b="0" l="0" r="0" t="0"/>
          <a:stretch/>
        </p:blipFill>
        <p:spPr>
          <a:xfrm>
            <a:off x="352050" y="805463"/>
            <a:ext cx="5330970" cy="3709071"/>
          </a:xfrm>
          <a:prstGeom prst="rect">
            <a:avLst/>
          </a:prstGeom>
          <a:noFill/>
          <a:ln>
            <a:noFill/>
          </a:ln>
        </p:spPr>
      </p:pic>
      <p:cxnSp>
        <p:nvCxnSpPr>
          <p:cNvPr id="317" name="Google Shape;317;p47"/>
          <p:cNvCxnSpPr/>
          <p:nvPr/>
        </p:nvCxnSpPr>
        <p:spPr>
          <a:xfrm>
            <a:off x="1883213" y="1424175"/>
            <a:ext cx="800400" cy="299700"/>
          </a:xfrm>
          <a:prstGeom prst="straightConnector1">
            <a:avLst/>
          </a:prstGeom>
          <a:noFill/>
          <a:ln cap="flat" cmpd="sng" w="76200">
            <a:solidFill>
              <a:schemeClr val="dk2"/>
            </a:solidFill>
            <a:prstDash val="solid"/>
            <a:round/>
            <a:headEnd len="sm" w="sm" type="none"/>
            <a:tailEnd len="med" w="med" type="triangle"/>
          </a:ln>
        </p:spPr>
      </p:cxnSp>
      <p:cxnSp>
        <p:nvCxnSpPr>
          <p:cNvPr id="318" name="Google Shape;318;p47"/>
          <p:cNvCxnSpPr/>
          <p:nvPr/>
        </p:nvCxnSpPr>
        <p:spPr>
          <a:xfrm flipH="1">
            <a:off x="1883044" y="3754631"/>
            <a:ext cx="930000" cy="449400"/>
          </a:xfrm>
          <a:prstGeom prst="straightConnector1">
            <a:avLst/>
          </a:prstGeom>
          <a:noFill/>
          <a:ln cap="flat" cmpd="sng" w="76200">
            <a:solidFill>
              <a:schemeClr val="dk2"/>
            </a:solidFill>
            <a:prstDash val="solid"/>
            <a:round/>
            <a:headEnd len="sm" w="sm" type="none"/>
            <a:tailEnd len="med" w="med" type="triangle"/>
          </a:ln>
        </p:spPr>
      </p:cxnSp>
      <p:sp>
        <p:nvSpPr>
          <p:cNvPr id="319" name="Google Shape;319;p47"/>
          <p:cNvSpPr txBox="1"/>
          <p:nvPr/>
        </p:nvSpPr>
        <p:spPr>
          <a:xfrm>
            <a:off x="3812306" y="3324769"/>
            <a:ext cx="1706700" cy="8157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 Average of Heat Hospitalization and ER Visit Vulnerability as seen on previous slide</a:t>
            </a:r>
            <a:endParaRPr b="0" i="0" sz="1100" u="none" cap="none" strike="noStrike">
              <a:solidFill>
                <a:srgbClr val="000000"/>
              </a:solidFill>
              <a:latin typeface="Arial"/>
              <a:ea typeface="Arial"/>
              <a:cs typeface="Arial"/>
              <a:sym typeface="Arial"/>
            </a:endParaRPr>
          </a:p>
        </p:txBody>
      </p:sp>
      <p:pic>
        <p:nvPicPr>
          <p:cNvPr id="320" name="Google Shape;320;p47"/>
          <p:cNvPicPr preferRelativeResize="0"/>
          <p:nvPr/>
        </p:nvPicPr>
        <p:blipFill rotWithShape="1">
          <a:blip r:embed="rId5">
            <a:alphaModFix/>
          </a:blip>
          <a:srcRect b="0" l="0" r="0" t="0"/>
          <a:stretch/>
        </p:blipFill>
        <p:spPr>
          <a:xfrm>
            <a:off x="8283334" y="4337179"/>
            <a:ext cx="860655" cy="739066"/>
          </a:xfrm>
          <a:prstGeom prst="rect">
            <a:avLst/>
          </a:prstGeom>
          <a:noFill/>
          <a:ln>
            <a:noFill/>
          </a:ln>
        </p:spPr>
      </p:pic>
      <p:pic>
        <p:nvPicPr>
          <p:cNvPr descr="Miami-Dade County logo" id="321" name="Google Shape;321;p47"/>
          <p:cNvPicPr preferRelativeResize="0"/>
          <p:nvPr/>
        </p:nvPicPr>
        <p:blipFill rotWithShape="1">
          <a:blip r:embed="rId6">
            <a:alphaModFix/>
          </a:blip>
          <a:srcRect b="0" l="0" r="0" t="0"/>
          <a:stretch/>
        </p:blipFill>
        <p:spPr>
          <a:xfrm>
            <a:off x="7065400" y="4514525"/>
            <a:ext cx="984065" cy="449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8"/>
          <p:cNvSpPr txBox="1"/>
          <p:nvPr>
            <p:ph type="title"/>
          </p:nvPr>
        </p:nvSpPr>
        <p:spPr>
          <a:xfrm>
            <a:off x="1369294" y="12450"/>
            <a:ext cx="6962400" cy="994200"/>
          </a:xfrm>
          <a:prstGeom prst="rect">
            <a:avLst/>
          </a:prstGeom>
          <a:noFill/>
          <a:ln>
            <a:noFill/>
          </a:ln>
        </p:spPr>
        <p:txBody>
          <a:bodyPr anchorCtr="0" anchor="ctr" bIns="34275" lIns="68575" spcFirstLastPara="1" rIns="68575" wrap="square" tIns="34275">
            <a:noAutofit/>
          </a:bodyPr>
          <a:lstStyle/>
          <a:p>
            <a:pPr indent="0" lvl="0" marL="0" rtl="0" algn="l">
              <a:lnSpc>
                <a:spcPct val="150000"/>
              </a:lnSpc>
              <a:spcBef>
                <a:spcPts val="0"/>
              </a:spcBef>
              <a:spcAft>
                <a:spcPts val="0"/>
              </a:spcAft>
              <a:buNone/>
            </a:pPr>
            <a:r>
              <a:rPr b="1" lang="en" sz="2200">
                <a:latin typeface="Gill Sans"/>
                <a:ea typeface="Gill Sans"/>
                <a:cs typeface="Gill Sans"/>
                <a:sym typeface="Gill Sans"/>
              </a:rPr>
              <a:t>Extreme Heat Action Plan</a:t>
            </a:r>
            <a:endParaRPr b="1" sz="2200">
              <a:latin typeface="Gill Sans"/>
              <a:ea typeface="Gill Sans"/>
              <a:cs typeface="Gill Sans"/>
              <a:sym typeface="Gill Sans"/>
            </a:endParaRPr>
          </a:p>
        </p:txBody>
      </p:sp>
      <p:sp>
        <p:nvSpPr>
          <p:cNvPr id="328" name="Google Shape;328;p48"/>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329" name="Google Shape;329;p48"/>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sp>
        <p:nvSpPr>
          <p:cNvPr id="330" name="Google Shape;330;p48"/>
          <p:cNvSpPr txBox="1"/>
          <p:nvPr>
            <p:ph idx="1" type="body"/>
          </p:nvPr>
        </p:nvSpPr>
        <p:spPr>
          <a:xfrm>
            <a:off x="283669" y="920606"/>
            <a:ext cx="8346000" cy="3864900"/>
          </a:xfrm>
          <a:prstGeom prst="rect">
            <a:avLst/>
          </a:prstGeom>
          <a:noFill/>
          <a:ln>
            <a:noFill/>
          </a:ln>
        </p:spPr>
        <p:txBody>
          <a:bodyPr anchorCtr="0" anchor="t" bIns="34275" lIns="68575" spcFirstLastPara="1" rIns="68575" wrap="square" tIns="34275">
            <a:noAutofit/>
          </a:bodyPr>
          <a:lstStyle/>
          <a:p>
            <a:pPr indent="0" lvl="0" marL="0" rtl="0" algn="l">
              <a:lnSpc>
                <a:spcPct val="150000"/>
              </a:lnSpc>
              <a:spcBef>
                <a:spcPts val="0"/>
              </a:spcBef>
              <a:spcAft>
                <a:spcPts val="0"/>
              </a:spcAft>
              <a:buNone/>
            </a:pPr>
            <a:r>
              <a:rPr b="1" lang="en" sz="1900">
                <a:solidFill>
                  <a:srgbClr val="E69138"/>
                </a:solidFill>
                <a:latin typeface="Gill Sans"/>
                <a:ea typeface="Gill Sans"/>
                <a:cs typeface="Gill Sans"/>
                <a:sym typeface="Gill Sans"/>
              </a:rPr>
              <a:t>    </a:t>
            </a:r>
            <a:endParaRPr b="1" sz="1900">
              <a:solidFill>
                <a:srgbClr val="E69138"/>
              </a:solidFill>
              <a:latin typeface="Gill Sans"/>
              <a:ea typeface="Gill Sans"/>
              <a:cs typeface="Gill Sans"/>
              <a:sym typeface="Gill Sans"/>
            </a:endParaRPr>
          </a:p>
          <a:p>
            <a:pPr indent="0" lvl="0" marL="0" rtl="0" algn="l">
              <a:lnSpc>
                <a:spcPct val="150000"/>
              </a:lnSpc>
              <a:spcBef>
                <a:spcPts val="0"/>
              </a:spcBef>
              <a:spcAft>
                <a:spcPts val="0"/>
              </a:spcAft>
              <a:buNone/>
            </a:pPr>
            <a:r>
              <a:t/>
            </a:r>
            <a:endParaRPr b="1" sz="1900">
              <a:solidFill>
                <a:srgbClr val="E69138"/>
              </a:solidFill>
              <a:latin typeface="Gill Sans"/>
              <a:ea typeface="Gill Sans"/>
              <a:cs typeface="Gill Sans"/>
              <a:sym typeface="Gill Sans"/>
            </a:endParaRPr>
          </a:p>
          <a:p>
            <a:pPr indent="0" lvl="0" marL="0" rtl="0" algn="l">
              <a:lnSpc>
                <a:spcPct val="150000"/>
              </a:lnSpc>
              <a:spcBef>
                <a:spcPts val="0"/>
              </a:spcBef>
              <a:spcAft>
                <a:spcPts val="0"/>
              </a:spcAft>
              <a:buNone/>
            </a:pPr>
            <a:r>
              <a:rPr b="1" lang="en" sz="1900">
                <a:solidFill>
                  <a:srgbClr val="9900FF"/>
                </a:solidFill>
                <a:highlight>
                  <a:schemeClr val="lt1"/>
                </a:highlight>
                <a:latin typeface="Gill Sans"/>
                <a:ea typeface="Gill Sans"/>
                <a:cs typeface="Gill Sans"/>
                <a:sym typeface="Gill Sans"/>
              </a:rPr>
              <a:t>Goal 1: Inform, Prepare and Protect People</a:t>
            </a:r>
            <a:r>
              <a:rPr lang="en" sz="1900">
                <a:solidFill>
                  <a:srgbClr val="9900FF"/>
                </a:solidFill>
                <a:highlight>
                  <a:schemeClr val="lt1"/>
                </a:highlight>
                <a:latin typeface="Gill Sans"/>
                <a:ea typeface="Gill Sans"/>
                <a:cs typeface="Gill Sans"/>
                <a:sym typeface="Gill Sans"/>
              </a:rPr>
              <a:t> </a:t>
            </a:r>
            <a:endParaRPr sz="1900">
              <a:solidFill>
                <a:srgbClr val="9900FF"/>
              </a:solidFill>
              <a:highlight>
                <a:schemeClr val="lt1"/>
              </a:highlight>
              <a:latin typeface="Gill Sans"/>
              <a:ea typeface="Gill Sans"/>
              <a:cs typeface="Gill Sans"/>
              <a:sym typeface="Gill Sans"/>
            </a:endParaRPr>
          </a:p>
          <a:p>
            <a:pPr indent="0" lvl="0" marL="0" rtl="0" algn="l">
              <a:lnSpc>
                <a:spcPct val="150000"/>
              </a:lnSpc>
              <a:spcBef>
                <a:spcPts val="0"/>
              </a:spcBef>
              <a:spcAft>
                <a:spcPts val="0"/>
              </a:spcAft>
              <a:buNone/>
            </a:pPr>
            <a:r>
              <a:rPr b="1" lang="en" sz="1900">
                <a:solidFill>
                  <a:srgbClr val="E69138"/>
                </a:solidFill>
                <a:latin typeface="Gill Sans"/>
                <a:ea typeface="Gill Sans"/>
                <a:cs typeface="Gill Sans"/>
                <a:sym typeface="Gill Sans"/>
              </a:rPr>
              <a:t>Goal 2: Cool our Homes and Emergency Facilities</a:t>
            </a:r>
            <a:endParaRPr b="1" sz="1900">
              <a:solidFill>
                <a:srgbClr val="E69138"/>
              </a:solidFill>
              <a:latin typeface="Gill Sans"/>
              <a:ea typeface="Gill Sans"/>
              <a:cs typeface="Gill Sans"/>
              <a:sym typeface="Gill Sans"/>
            </a:endParaRPr>
          </a:p>
          <a:p>
            <a:pPr indent="0" lvl="0" marL="0" rtl="0" algn="l">
              <a:lnSpc>
                <a:spcPct val="150000"/>
              </a:lnSpc>
              <a:spcBef>
                <a:spcPts val="0"/>
              </a:spcBef>
              <a:spcAft>
                <a:spcPts val="0"/>
              </a:spcAft>
              <a:buNone/>
            </a:pPr>
            <a:r>
              <a:rPr b="1" lang="en" sz="1900">
                <a:solidFill>
                  <a:schemeClr val="accent5"/>
                </a:solidFill>
                <a:latin typeface="Gill Sans"/>
                <a:ea typeface="Gill Sans"/>
                <a:cs typeface="Gill Sans"/>
                <a:sym typeface="Gill Sans"/>
              </a:rPr>
              <a:t>Goal 3: Cool our Neighborhoods</a:t>
            </a:r>
            <a:endParaRPr b="1" sz="1900">
              <a:solidFill>
                <a:schemeClr val="accent5"/>
              </a:solidFill>
              <a:latin typeface="Gill Sans"/>
              <a:ea typeface="Gill Sans"/>
              <a:cs typeface="Gill Sans"/>
              <a:sym typeface="Gill Sans"/>
            </a:endParaRPr>
          </a:p>
          <a:p>
            <a:pPr indent="0" lvl="0" marL="0" rtl="0" algn="l">
              <a:lnSpc>
                <a:spcPct val="150000"/>
              </a:lnSpc>
              <a:spcBef>
                <a:spcPts val="0"/>
              </a:spcBef>
              <a:spcAft>
                <a:spcPts val="0"/>
              </a:spcAft>
              <a:buNone/>
            </a:pPr>
            <a:r>
              <a:t/>
            </a:r>
            <a:endParaRPr b="1" sz="1900">
              <a:solidFill>
                <a:srgbClr val="E69138"/>
              </a:solidFill>
              <a:latin typeface="Gill Sans"/>
              <a:ea typeface="Gill Sans"/>
              <a:cs typeface="Gill Sans"/>
              <a:sym typeface="Gill Sans"/>
            </a:endParaRPr>
          </a:p>
          <a:p>
            <a:pPr indent="0" lvl="0" marL="0" rtl="0" algn="l">
              <a:lnSpc>
                <a:spcPct val="150000"/>
              </a:lnSpc>
              <a:spcBef>
                <a:spcPts val="900"/>
              </a:spcBef>
              <a:spcAft>
                <a:spcPts val="0"/>
              </a:spcAft>
              <a:buNone/>
            </a:pPr>
            <a:r>
              <a:t/>
            </a:r>
            <a:endParaRPr b="1" sz="1900">
              <a:solidFill>
                <a:srgbClr val="E69138"/>
              </a:solidFill>
              <a:latin typeface="Gill Sans"/>
              <a:ea typeface="Gill Sans"/>
              <a:cs typeface="Gill Sans"/>
              <a:sym typeface="Gill Sans"/>
            </a:endParaRPr>
          </a:p>
        </p:txBody>
      </p:sp>
      <p:sp>
        <p:nvSpPr>
          <p:cNvPr id="331" name="Google Shape;331;p48"/>
          <p:cNvSpPr txBox="1"/>
          <p:nvPr/>
        </p:nvSpPr>
        <p:spPr>
          <a:xfrm>
            <a:off x="7117388" y="1375472"/>
            <a:ext cx="1510500" cy="307800"/>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p:txBody>
      </p:sp>
      <p:pic>
        <p:nvPicPr>
          <p:cNvPr id="332" name="Google Shape;332;p48"/>
          <p:cNvPicPr preferRelativeResize="0"/>
          <p:nvPr/>
        </p:nvPicPr>
        <p:blipFill>
          <a:blip r:embed="rId4">
            <a:alphaModFix/>
          </a:blip>
          <a:stretch>
            <a:fillRect/>
          </a:stretch>
        </p:blipFill>
        <p:spPr>
          <a:xfrm>
            <a:off x="2173148" y="3584230"/>
            <a:ext cx="972650" cy="994181"/>
          </a:xfrm>
          <a:prstGeom prst="rect">
            <a:avLst/>
          </a:prstGeom>
          <a:noFill/>
          <a:ln>
            <a:noFill/>
          </a:ln>
        </p:spPr>
      </p:pic>
      <p:pic>
        <p:nvPicPr>
          <p:cNvPr id="333" name="Google Shape;333;p48"/>
          <p:cNvPicPr preferRelativeResize="0"/>
          <p:nvPr/>
        </p:nvPicPr>
        <p:blipFill>
          <a:blip r:embed="rId5">
            <a:alphaModFix/>
          </a:blip>
          <a:stretch>
            <a:fillRect/>
          </a:stretch>
        </p:blipFill>
        <p:spPr>
          <a:xfrm>
            <a:off x="4106025" y="3584241"/>
            <a:ext cx="972650" cy="994159"/>
          </a:xfrm>
          <a:prstGeom prst="rect">
            <a:avLst/>
          </a:prstGeom>
          <a:noFill/>
          <a:ln>
            <a:noFill/>
          </a:ln>
        </p:spPr>
      </p:pic>
      <p:pic>
        <p:nvPicPr>
          <p:cNvPr id="334" name="Google Shape;334;p48"/>
          <p:cNvPicPr preferRelativeResize="0"/>
          <p:nvPr/>
        </p:nvPicPr>
        <p:blipFill>
          <a:blip r:embed="rId6">
            <a:alphaModFix/>
          </a:blip>
          <a:stretch>
            <a:fillRect/>
          </a:stretch>
        </p:blipFill>
        <p:spPr>
          <a:xfrm>
            <a:off x="492268" y="3584225"/>
            <a:ext cx="932332" cy="894775"/>
          </a:xfrm>
          <a:prstGeom prst="rect">
            <a:avLst/>
          </a:prstGeom>
          <a:noFill/>
          <a:ln>
            <a:noFill/>
          </a:ln>
        </p:spPr>
      </p:pic>
      <p:pic>
        <p:nvPicPr>
          <p:cNvPr id="335" name="Google Shape;335;p48"/>
          <p:cNvPicPr preferRelativeResize="0"/>
          <p:nvPr/>
        </p:nvPicPr>
        <p:blipFill>
          <a:blip r:embed="rId7">
            <a:alphaModFix/>
          </a:blip>
          <a:stretch>
            <a:fillRect/>
          </a:stretch>
        </p:blipFill>
        <p:spPr>
          <a:xfrm>
            <a:off x="6226165" y="817037"/>
            <a:ext cx="2696410" cy="3509424"/>
          </a:xfrm>
          <a:prstGeom prst="rect">
            <a:avLst/>
          </a:prstGeom>
          <a:noFill/>
          <a:ln>
            <a:noFill/>
          </a:ln>
        </p:spPr>
      </p:pic>
      <p:pic>
        <p:nvPicPr>
          <p:cNvPr descr="Miami-Dade County logo" id="336" name="Google Shape;336;p48"/>
          <p:cNvPicPr preferRelativeResize="0"/>
          <p:nvPr/>
        </p:nvPicPr>
        <p:blipFill rotWithShape="1">
          <a:blip r:embed="rId8">
            <a:alphaModFix/>
          </a:blip>
          <a:srcRect b="0" l="0" r="0" t="0"/>
          <a:stretch/>
        </p:blipFill>
        <p:spPr>
          <a:xfrm>
            <a:off x="6976423" y="4609305"/>
            <a:ext cx="860675" cy="393043"/>
          </a:xfrm>
          <a:prstGeom prst="rect">
            <a:avLst/>
          </a:prstGeom>
          <a:noFill/>
          <a:ln>
            <a:noFill/>
          </a:ln>
        </p:spPr>
      </p:pic>
      <p:pic>
        <p:nvPicPr>
          <p:cNvPr id="337" name="Google Shape;337;p48"/>
          <p:cNvPicPr preferRelativeResize="0"/>
          <p:nvPr/>
        </p:nvPicPr>
        <p:blipFill rotWithShape="1">
          <a:blip r:embed="rId9">
            <a:alphaModFix/>
          </a:blip>
          <a:srcRect b="0" l="0" r="0" t="0"/>
          <a:stretch/>
        </p:blipFill>
        <p:spPr>
          <a:xfrm>
            <a:off x="8107752" y="4509349"/>
            <a:ext cx="690508" cy="5929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9"/>
          <p:cNvSpPr txBox="1"/>
          <p:nvPr/>
        </p:nvSpPr>
        <p:spPr>
          <a:xfrm>
            <a:off x="460800" y="242606"/>
            <a:ext cx="5762400" cy="774900"/>
          </a:xfrm>
          <a:prstGeom prst="rect">
            <a:avLst/>
          </a:prstGeom>
          <a:noFill/>
          <a:ln>
            <a:noFill/>
          </a:ln>
        </p:spPr>
        <p:txBody>
          <a:bodyPr anchorCtr="0" anchor="t" bIns="34275" lIns="68575" spcFirstLastPara="1" rIns="68575" wrap="square" tIns="34275">
            <a:spAutoFit/>
          </a:bodyPr>
          <a:lstStyle/>
          <a:p>
            <a:pPr indent="0" lvl="0" marL="0" rtl="0" algn="ctr">
              <a:lnSpc>
                <a:spcPct val="115000"/>
              </a:lnSpc>
              <a:spcBef>
                <a:spcPts val="0"/>
              </a:spcBef>
              <a:spcAft>
                <a:spcPts val="0"/>
              </a:spcAft>
              <a:buNone/>
            </a:pPr>
            <a:r>
              <a:rPr b="1" lang="en" sz="1900">
                <a:solidFill>
                  <a:srgbClr val="9900FF"/>
                </a:solidFill>
                <a:highlight>
                  <a:schemeClr val="lt1"/>
                </a:highlight>
                <a:latin typeface="Gill Sans"/>
                <a:ea typeface="Gill Sans"/>
                <a:cs typeface="Gill Sans"/>
                <a:sym typeface="Gill Sans"/>
              </a:rPr>
              <a:t>Goal 1: Inform, Prepare and Protect People</a:t>
            </a:r>
            <a:r>
              <a:rPr lang="en" sz="1900">
                <a:solidFill>
                  <a:srgbClr val="9900FF"/>
                </a:solidFill>
                <a:highlight>
                  <a:schemeClr val="lt1"/>
                </a:highlight>
                <a:latin typeface="Gill Sans"/>
                <a:ea typeface="Gill Sans"/>
                <a:cs typeface="Gill Sans"/>
                <a:sym typeface="Gill Sans"/>
              </a:rPr>
              <a:t> </a:t>
            </a:r>
            <a:endParaRPr sz="1900">
              <a:solidFill>
                <a:srgbClr val="9900FF"/>
              </a:solidFill>
              <a:highlight>
                <a:schemeClr val="lt1"/>
              </a:highlight>
              <a:latin typeface="Gill Sans"/>
              <a:ea typeface="Gill Sans"/>
              <a:cs typeface="Gill Sans"/>
              <a:sym typeface="Gill Sans"/>
            </a:endParaRPr>
          </a:p>
          <a:p>
            <a:pPr indent="0" lvl="0" marL="0" rtl="0" algn="ctr">
              <a:lnSpc>
                <a:spcPct val="115000"/>
              </a:lnSpc>
              <a:spcBef>
                <a:spcPts val="0"/>
              </a:spcBef>
              <a:spcAft>
                <a:spcPts val="0"/>
              </a:spcAft>
              <a:buClr>
                <a:schemeClr val="dk1"/>
              </a:buClr>
              <a:buSzPts val="800"/>
              <a:buFont typeface="Arial"/>
              <a:buNone/>
            </a:pPr>
            <a:r>
              <a:t/>
            </a:r>
            <a:endParaRPr b="1" sz="2400">
              <a:solidFill>
                <a:srgbClr val="9900FF"/>
              </a:solidFill>
              <a:highlight>
                <a:schemeClr val="lt1"/>
              </a:highlight>
            </a:endParaRPr>
          </a:p>
        </p:txBody>
      </p:sp>
      <p:sp>
        <p:nvSpPr>
          <p:cNvPr id="344" name="Google Shape;344;p49"/>
          <p:cNvSpPr txBox="1"/>
          <p:nvPr/>
        </p:nvSpPr>
        <p:spPr>
          <a:xfrm>
            <a:off x="460800" y="1021219"/>
            <a:ext cx="5762400" cy="39351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0"/>
              </a:spcBef>
              <a:spcAft>
                <a:spcPts val="0"/>
              </a:spcAft>
              <a:buNone/>
            </a:pPr>
            <a:r>
              <a:rPr lang="en" sz="1100">
                <a:solidFill>
                  <a:schemeClr val="dk1"/>
                </a:solidFill>
              </a:rPr>
              <a:t>Foster healthy and resilient communities by bolstering outreach and education efforts, improving extreme heat warning systems and emergency protocols, protecting outdoor workers and building the capacity of healthcare practitioners to identify and respond to heat vulnerability and illness in their patients.  </a:t>
            </a:r>
            <a:endParaRPr sz="1100">
              <a:solidFill>
                <a:schemeClr val="dk1"/>
              </a:solidFill>
            </a:endParaRPr>
          </a:p>
          <a:p>
            <a:pPr indent="0" lvl="0" marL="0" rtl="0" algn="l">
              <a:lnSpc>
                <a:spcPct val="115000"/>
              </a:lnSpc>
              <a:spcBef>
                <a:spcPts val="0"/>
              </a:spcBef>
              <a:spcAft>
                <a:spcPts val="0"/>
              </a:spcAft>
              <a:buClr>
                <a:schemeClr val="dk1"/>
              </a:buClr>
              <a:buSzPts val="8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8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8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8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800"/>
              <a:buFont typeface="Arial"/>
              <a:buNone/>
            </a:pPr>
            <a:r>
              <a:t/>
            </a:r>
            <a:endParaRPr sz="1100">
              <a:solidFill>
                <a:schemeClr val="dk1"/>
              </a:solidFill>
            </a:endParaRPr>
          </a:p>
          <a:p>
            <a:pPr indent="0" lvl="0" marL="457200" rtl="0" algn="l">
              <a:lnSpc>
                <a:spcPct val="115000"/>
              </a:lnSpc>
              <a:spcBef>
                <a:spcPts val="0"/>
              </a:spcBef>
              <a:spcAft>
                <a:spcPts val="0"/>
              </a:spcAft>
              <a:buNone/>
            </a:pPr>
            <a:r>
              <a:t/>
            </a:r>
            <a:endParaRPr b="1" sz="1200">
              <a:solidFill>
                <a:schemeClr val="dk1"/>
              </a:solidFill>
            </a:endParaRPr>
          </a:p>
          <a:p>
            <a:pPr indent="-304800" lvl="0" marL="457200" rtl="0" algn="l">
              <a:lnSpc>
                <a:spcPct val="150000"/>
              </a:lnSpc>
              <a:spcBef>
                <a:spcPts val="0"/>
              </a:spcBef>
              <a:spcAft>
                <a:spcPts val="0"/>
              </a:spcAft>
              <a:buClr>
                <a:srgbClr val="9900FF"/>
              </a:buClr>
              <a:buSzPts val="1200"/>
              <a:buAutoNum type="arabicPeriod"/>
            </a:pPr>
            <a:r>
              <a:rPr b="1" lang="en" sz="1200">
                <a:solidFill>
                  <a:srgbClr val="9900FF"/>
                </a:solidFill>
              </a:rPr>
              <a:t>Build on the Success of the Heat Season Campaign </a:t>
            </a:r>
            <a:r>
              <a:rPr lang="en" sz="1200">
                <a:solidFill>
                  <a:srgbClr val="9900FF"/>
                </a:solidFill>
              </a:rPr>
              <a:t> </a:t>
            </a:r>
            <a:endParaRPr sz="1200">
              <a:solidFill>
                <a:srgbClr val="9900FF"/>
              </a:solidFill>
            </a:endParaRPr>
          </a:p>
          <a:p>
            <a:pPr indent="-304800" lvl="0" marL="457200" rtl="0" algn="l">
              <a:lnSpc>
                <a:spcPct val="150000"/>
              </a:lnSpc>
              <a:spcBef>
                <a:spcPts val="0"/>
              </a:spcBef>
              <a:spcAft>
                <a:spcPts val="0"/>
              </a:spcAft>
              <a:buClr>
                <a:srgbClr val="9900FF"/>
              </a:buClr>
              <a:buSzPts val="1200"/>
              <a:buAutoNum type="arabicPeriod"/>
            </a:pPr>
            <a:r>
              <a:rPr b="1" lang="en" sz="1200">
                <a:solidFill>
                  <a:srgbClr val="9900FF"/>
                </a:solidFill>
              </a:rPr>
              <a:t>Enhance Messaging and Protocols </a:t>
            </a:r>
            <a:r>
              <a:rPr lang="en" sz="1200">
                <a:solidFill>
                  <a:srgbClr val="9900FF"/>
                </a:solidFill>
              </a:rPr>
              <a:t> </a:t>
            </a:r>
            <a:endParaRPr sz="1200">
              <a:solidFill>
                <a:srgbClr val="9900FF"/>
              </a:solidFill>
            </a:endParaRPr>
          </a:p>
          <a:p>
            <a:pPr indent="-304800" lvl="0" marL="457200" rtl="0" algn="l">
              <a:lnSpc>
                <a:spcPct val="150000"/>
              </a:lnSpc>
              <a:spcBef>
                <a:spcPts val="0"/>
              </a:spcBef>
              <a:spcAft>
                <a:spcPts val="0"/>
              </a:spcAft>
              <a:buClr>
                <a:srgbClr val="9900FF"/>
              </a:buClr>
              <a:buSzPts val="1200"/>
              <a:buAutoNum type="arabicPeriod"/>
            </a:pPr>
            <a:r>
              <a:rPr b="1" lang="en" sz="1200">
                <a:solidFill>
                  <a:srgbClr val="9900FF"/>
                </a:solidFill>
              </a:rPr>
              <a:t>Engage and Support Employers of Outdoor Workers </a:t>
            </a:r>
            <a:r>
              <a:rPr lang="en" sz="1200">
                <a:solidFill>
                  <a:srgbClr val="9900FF"/>
                </a:solidFill>
              </a:rPr>
              <a:t> </a:t>
            </a:r>
            <a:endParaRPr sz="1200">
              <a:solidFill>
                <a:srgbClr val="9900FF"/>
              </a:solidFill>
            </a:endParaRPr>
          </a:p>
          <a:p>
            <a:pPr indent="-304800" lvl="0" marL="457200" rtl="0" algn="l">
              <a:lnSpc>
                <a:spcPct val="150000"/>
              </a:lnSpc>
              <a:spcBef>
                <a:spcPts val="0"/>
              </a:spcBef>
              <a:spcAft>
                <a:spcPts val="0"/>
              </a:spcAft>
              <a:buClr>
                <a:srgbClr val="9900FF"/>
              </a:buClr>
              <a:buSzPts val="1200"/>
              <a:buAutoNum type="arabicPeriod"/>
            </a:pPr>
            <a:r>
              <a:rPr b="1" lang="en" sz="1200">
                <a:solidFill>
                  <a:srgbClr val="9900FF"/>
                </a:solidFill>
              </a:rPr>
              <a:t>Seek Worker Protections at all Levels of Government </a:t>
            </a:r>
            <a:r>
              <a:rPr lang="en" sz="1200">
                <a:solidFill>
                  <a:srgbClr val="9900FF"/>
                </a:solidFill>
              </a:rPr>
              <a:t> </a:t>
            </a:r>
            <a:endParaRPr sz="1200">
              <a:solidFill>
                <a:srgbClr val="9900FF"/>
              </a:solidFill>
            </a:endParaRPr>
          </a:p>
          <a:p>
            <a:pPr indent="-304800" lvl="0" marL="457200" rtl="0" algn="l">
              <a:lnSpc>
                <a:spcPct val="150000"/>
              </a:lnSpc>
              <a:spcBef>
                <a:spcPts val="0"/>
              </a:spcBef>
              <a:spcAft>
                <a:spcPts val="0"/>
              </a:spcAft>
              <a:buClr>
                <a:srgbClr val="9900FF"/>
              </a:buClr>
              <a:buSzPts val="1200"/>
              <a:buAutoNum type="arabicPeriod"/>
            </a:pPr>
            <a:r>
              <a:rPr b="1" lang="en" sz="1200">
                <a:solidFill>
                  <a:srgbClr val="9900FF"/>
                </a:solidFill>
              </a:rPr>
              <a:t>Engage and Prepare Healthcare Practitioners  </a:t>
            </a:r>
            <a:r>
              <a:rPr lang="en" sz="1200">
                <a:solidFill>
                  <a:srgbClr val="9900FF"/>
                </a:solidFill>
              </a:rPr>
              <a:t> </a:t>
            </a:r>
            <a:endParaRPr sz="1200">
              <a:solidFill>
                <a:srgbClr val="9900FF"/>
              </a:solidFill>
            </a:endParaRPr>
          </a:p>
          <a:p>
            <a:pPr indent="-304800" lvl="0" marL="457200" rtl="0" algn="l">
              <a:lnSpc>
                <a:spcPct val="150000"/>
              </a:lnSpc>
              <a:spcBef>
                <a:spcPts val="0"/>
              </a:spcBef>
              <a:spcAft>
                <a:spcPts val="0"/>
              </a:spcAft>
              <a:buClr>
                <a:srgbClr val="9900FF"/>
              </a:buClr>
              <a:buSzPts val="1200"/>
              <a:buAutoNum type="arabicPeriod"/>
            </a:pPr>
            <a:r>
              <a:rPr b="1" lang="en" sz="1200">
                <a:solidFill>
                  <a:srgbClr val="9900FF"/>
                </a:solidFill>
              </a:rPr>
              <a:t>Leverage Urban Heat Research Group for Continued Learning</a:t>
            </a:r>
            <a:r>
              <a:rPr b="1" lang="en" sz="1200">
                <a:solidFill>
                  <a:srgbClr val="9900FF"/>
                </a:solidFill>
                <a:latin typeface="Gill Sans"/>
                <a:ea typeface="Gill Sans"/>
                <a:cs typeface="Gill Sans"/>
                <a:sym typeface="Gill Sans"/>
              </a:rPr>
              <a:t> </a:t>
            </a:r>
            <a:r>
              <a:rPr lang="en" sz="1200">
                <a:solidFill>
                  <a:srgbClr val="9900FF"/>
                </a:solidFill>
                <a:latin typeface="Gill Sans"/>
                <a:ea typeface="Gill Sans"/>
                <a:cs typeface="Gill Sans"/>
                <a:sym typeface="Gill Sans"/>
              </a:rPr>
              <a:t> </a:t>
            </a:r>
            <a:endParaRPr sz="1200">
              <a:solidFill>
                <a:srgbClr val="9900FF"/>
              </a:solidFill>
              <a:latin typeface="Gill Sans"/>
              <a:ea typeface="Gill Sans"/>
              <a:cs typeface="Gill Sans"/>
              <a:sym typeface="Gill Sans"/>
            </a:endParaRPr>
          </a:p>
          <a:p>
            <a:pPr indent="0" lvl="0" marL="0" rtl="0" algn="l">
              <a:lnSpc>
                <a:spcPct val="115000"/>
              </a:lnSpc>
              <a:spcBef>
                <a:spcPts val="0"/>
              </a:spcBef>
              <a:spcAft>
                <a:spcPts val="0"/>
              </a:spcAft>
              <a:buClr>
                <a:schemeClr val="dk1"/>
              </a:buClr>
              <a:buSzPts val="800"/>
              <a:buFont typeface="Arial"/>
              <a:buNone/>
            </a:pPr>
            <a:r>
              <a:t/>
            </a:r>
            <a:endParaRPr b="1" sz="1100">
              <a:solidFill>
                <a:schemeClr val="dk1"/>
              </a:solidFill>
            </a:endParaRPr>
          </a:p>
        </p:txBody>
      </p:sp>
      <p:pic>
        <p:nvPicPr>
          <p:cNvPr id="345" name="Google Shape;345;p49"/>
          <p:cNvPicPr preferRelativeResize="0"/>
          <p:nvPr/>
        </p:nvPicPr>
        <p:blipFill>
          <a:blip r:embed="rId3">
            <a:alphaModFix/>
          </a:blip>
          <a:stretch>
            <a:fillRect/>
          </a:stretch>
        </p:blipFill>
        <p:spPr>
          <a:xfrm>
            <a:off x="6337575" y="114300"/>
            <a:ext cx="2692127" cy="1794313"/>
          </a:xfrm>
          <a:prstGeom prst="rect">
            <a:avLst/>
          </a:prstGeom>
          <a:noFill/>
          <a:ln>
            <a:noFill/>
          </a:ln>
        </p:spPr>
      </p:pic>
      <p:pic>
        <p:nvPicPr>
          <p:cNvPr id="346" name="Google Shape;346;p49"/>
          <p:cNvPicPr preferRelativeResize="0"/>
          <p:nvPr/>
        </p:nvPicPr>
        <p:blipFill>
          <a:blip r:embed="rId4">
            <a:alphaModFix/>
          </a:blip>
          <a:stretch>
            <a:fillRect/>
          </a:stretch>
        </p:blipFill>
        <p:spPr>
          <a:xfrm>
            <a:off x="6337575" y="2446361"/>
            <a:ext cx="2692127" cy="1794313"/>
          </a:xfrm>
          <a:prstGeom prst="rect">
            <a:avLst/>
          </a:prstGeom>
          <a:noFill/>
          <a:ln>
            <a:noFill/>
          </a:ln>
        </p:spPr>
      </p:pic>
      <p:pic>
        <p:nvPicPr>
          <p:cNvPr id="347" name="Google Shape;347;p49"/>
          <p:cNvPicPr preferRelativeResize="0"/>
          <p:nvPr/>
        </p:nvPicPr>
        <p:blipFill>
          <a:blip r:embed="rId5">
            <a:alphaModFix/>
          </a:blip>
          <a:stretch>
            <a:fillRect/>
          </a:stretch>
        </p:blipFill>
        <p:spPr>
          <a:xfrm>
            <a:off x="4818900" y="1908625"/>
            <a:ext cx="786525" cy="894775"/>
          </a:xfrm>
          <a:prstGeom prst="rect">
            <a:avLst/>
          </a:prstGeom>
          <a:noFill/>
          <a:ln>
            <a:noFill/>
          </a:ln>
        </p:spPr>
      </p:pic>
      <p:pic>
        <p:nvPicPr>
          <p:cNvPr id="348" name="Google Shape;348;p49"/>
          <p:cNvPicPr preferRelativeResize="0"/>
          <p:nvPr/>
        </p:nvPicPr>
        <p:blipFill>
          <a:blip r:embed="rId6">
            <a:alphaModFix/>
          </a:blip>
          <a:stretch>
            <a:fillRect/>
          </a:stretch>
        </p:blipFill>
        <p:spPr>
          <a:xfrm>
            <a:off x="4818900" y="1908625"/>
            <a:ext cx="786525" cy="894775"/>
          </a:xfrm>
          <a:prstGeom prst="rect">
            <a:avLst/>
          </a:prstGeom>
          <a:noFill/>
          <a:ln>
            <a:noFill/>
          </a:ln>
        </p:spPr>
      </p:pic>
      <p:pic>
        <p:nvPicPr>
          <p:cNvPr id="349" name="Google Shape;349;p49"/>
          <p:cNvPicPr preferRelativeResize="0"/>
          <p:nvPr/>
        </p:nvPicPr>
        <p:blipFill>
          <a:blip r:embed="rId7">
            <a:alphaModFix/>
          </a:blip>
          <a:stretch>
            <a:fillRect/>
          </a:stretch>
        </p:blipFill>
        <p:spPr>
          <a:xfrm>
            <a:off x="4818900" y="1908625"/>
            <a:ext cx="786525" cy="894775"/>
          </a:xfrm>
          <a:prstGeom prst="rect">
            <a:avLst/>
          </a:prstGeom>
          <a:noFill/>
          <a:ln>
            <a:noFill/>
          </a:ln>
        </p:spPr>
      </p:pic>
      <p:pic>
        <p:nvPicPr>
          <p:cNvPr id="350" name="Google Shape;350;p49"/>
          <p:cNvPicPr preferRelativeResize="0"/>
          <p:nvPr/>
        </p:nvPicPr>
        <p:blipFill>
          <a:blip r:embed="rId8">
            <a:alphaModFix/>
          </a:blip>
          <a:stretch>
            <a:fillRect/>
          </a:stretch>
        </p:blipFill>
        <p:spPr>
          <a:xfrm>
            <a:off x="4835368" y="1908625"/>
            <a:ext cx="932332" cy="894775"/>
          </a:xfrm>
          <a:prstGeom prst="rect">
            <a:avLst/>
          </a:prstGeom>
          <a:noFill/>
          <a:ln>
            <a:noFill/>
          </a:ln>
        </p:spPr>
      </p:pic>
      <p:pic>
        <p:nvPicPr>
          <p:cNvPr id="351" name="Google Shape;351;p49"/>
          <p:cNvPicPr preferRelativeResize="0"/>
          <p:nvPr/>
        </p:nvPicPr>
        <p:blipFill>
          <a:blip r:embed="rId5">
            <a:alphaModFix/>
          </a:blip>
          <a:stretch>
            <a:fillRect/>
          </a:stretch>
        </p:blipFill>
        <p:spPr>
          <a:xfrm>
            <a:off x="3548788" y="1908613"/>
            <a:ext cx="875387" cy="894775"/>
          </a:xfrm>
          <a:prstGeom prst="rect">
            <a:avLst/>
          </a:prstGeom>
          <a:noFill/>
          <a:ln>
            <a:noFill/>
          </a:ln>
        </p:spPr>
      </p:pic>
      <p:pic>
        <p:nvPicPr>
          <p:cNvPr id="352" name="Google Shape;352;p49"/>
          <p:cNvPicPr preferRelativeResize="0"/>
          <p:nvPr/>
        </p:nvPicPr>
        <p:blipFill>
          <a:blip r:embed="rId7">
            <a:alphaModFix/>
          </a:blip>
          <a:stretch>
            <a:fillRect/>
          </a:stretch>
        </p:blipFill>
        <p:spPr>
          <a:xfrm>
            <a:off x="2175550" y="1932421"/>
            <a:ext cx="875375" cy="894754"/>
          </a:xfrm>
          <a:prstGeom prst="rect">
            <a:avLst/>
          </a:prstGeom>
          <a:noFill/>
          <a:ln>
            <a:noFill/>
          </a:ln>
        </p:spPr>
      </p:pic>
      <p:pic>
        <p:nvPicPr>
          <p:cNvPr id="353" name="Google Shape;353;p49"/>
          <p:cNvPicPr preferRelativeResize="0"/>
          <p:nvPr/>
        </p:nvPicPr>
        <p:blipFill>
          <a:blip r:embed="rId6">
            <a:alphaModFix/>
          </a:blip>
          <a:stretch>
            <a:fillRect/>
          </a:stretch>
        </p:blipFill>
        <p:spPr>
          <a:xfrm>
            <a:off x="760024" y="1908630"/>
            <a:ext cx="875375" cy="894758"/>
          </a:xfrm>
          <a:prstGeom prst="rect">
            <a:avLst/>
          </a:prstGeom>
          <a:noFill/>
          <a:ln>
            <a:noFill/>
          </a:ln>
        </p:spPr>
      </p:pic>
      <p:pic>
        <p:nvPicPr>
          <p:cNvPr descr="Miami-Dade County logo" id="354" name="Google Shape;354;p49"/>
          <p:cNvPicPr preferRelativeResize="0"/>
          <p:nvPr/>
        </p:nvPicPr>
        <p:blipFill rotWithShape="1">
          <a:blip r:embed="rId9">
            <a:alphaModFix/>
          </a:blip>
          <a:srcRect b="0" l="0" r="0" t="0"/>
          <a:stretch/>
        </p:blipFill>
        <p:spPr>
          <a:xfrm>
            <a:off x="6976423" y="4609305"/>
            <a:ext cx="860675" cy="393043"/>
          </a:xfrm>
          <a:prstGeom prst="rect">
            <a:avLst/>
          </a:prstGeom>
          <a:noFill/>
          <a:ln>
            <a:noFill/>
          </a:ln>
        </p:spPr>
      </p:pic>
      <p:pic>
        <p:nvPicPr>
          <p:cNvPr id="355" name="Google Shape;355;p49"/>
          <p:cNvPicPr preferRelativeResize="0"/>
          <p:nvPr/>
        </p:nvPicPr>
        <p:blipFill rotWithShape="1">
          <a:blip r:embed="rId10">
            <a:alphaModFix/>
          </a:blip>
          <a:srcRect b="0" l="0" r="0" t="0"/>
          <a:stretch/>
        </p:blipFill>
        <p:spPr>
          <a:xfrm>
            <a:off x="8107752" y="4509349"/>
            <a:ext cx="690508" cy="592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0"/>
          <p:cNvSpPr txBox="1"/>
          <p:nvPr/>
        </p:nvSpPr>
        <p:spPr>
          <a:xfrm>
            <a:off x="1759175" y="129681"/>
            <a:ext cx="5762400" cy="907500"/>
          </a:xfrm>
          <a:prstGeom prst="rect">
            <a:avLst/>
          </a:prstGeom>
          <a:noFill/>
          <a:ln>
            <a:noFill/>
          </a:ln>
        </p:spPr>
        <p:txBody>
          <a:bodyPr anchorCtr="0" anchor="t" bIns="34275" lIns="68575" spcFirstLastPara="1" rIns="68575" wrap="square" tIns="34275">
            <a:spAutoFit/>
          </a:bodyPr>
          <a:lstStyle/>
          <a:p>
            <a:pPr indent="0" lvl="0" marL="0" rtl="0" algn="ctr">
              <a:lnSpc>
                <a:spcPct val="115000"/>
              </a:lnSpc>
              <a:spcBef>
                <a:spcPts val="0"/>
              </a:spcBef>
              <a:spcAft>
                <a:spcPts val="0"/>
              </a:spcAft>
              <a:buNone/>
            </a:pPr>
            <a:r>
              <a:rPr b="1" lang="en" sz="2300">
                <a:solidFill>
                  <a:srgbClr val="9900FF"/>
                </a:solidFill>
                <a:highlight>
                  <a:schemeClr val="lt1"/>
                </a:highlight>
                <a:latin typeface="Gill Sans"/>
                <a:ea typeface="Gill Sans"/>
                <a:cs typeface="Gill Sans"/>
                <a:sym typeface="Gill Sans"/>
              </a:rPr>
              <a:t>Heat Season Campaign</a:t>
            </a:r>
            <a:endParaRPr sz="2300">
              <a:solidFill>
                <a:srgbClr val="9900FF"/>
              </a:solidFill>
              <a:highlight>
                <a:schemeClr val="lt1"/>
              </a:highlight>
              <a:latin typeface="Gill Sans"/>
              <a:ea typeface="Gill Sans"/>
              <a:cs typeface="Gill Sans"/>
              <a:sym typeface="Gill Sans"/>
            </a:endParaRPr>
          </a:p>
          <a:p>
            <a:pPr indent="0" lvl="0" marL="0" rtl="0" algn="ctr">
              <a:lnSpc>
                <a:spcPct val="115000"/>
              </a:lnSpc>
              <a:spcBef>
                <a:spcPts val="0"/>
              </a:spcBef>
              <a:spcAft>
                <a:spcPts val="0"/>
              </a:spcAft>
              <a:buClr>
                <a:schemeClr val="dk1"/>
              </a:buClr>
              <a:buSzPts val="800"/>
              <a:buFont typeface="Arial"/>
              <a:buNone/>
            </a:pPr>
            <a:r>
              <a:t/>
            </a:r>
            <a:endParaRPr b="1" sz="2800">
              <a:solidFill>
                <a:srgbClr val="9900FF"/>
              </a:solidFill>
              <a:highlight>
                <a:schemeClr val="lt1"/>
              </a:highlight>
            </a:endParaRPr>
          </a:p>
        </p:txBody>
      </p:sp>
      <p:sp>
        <p:nvSpPr>
          <p:cNvPr id="362" name="Google Shape;362;p50"/>
          <p:cNvSpPr txBox="1"/>
          <p:nvPr/>
        </p:nvSpPr>
        <p:spPr>
          <a:xfrm>
            <a:off x="460800" y="1021219"/>
            <a:ext cx="5762400" cy="3078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0"/>
              </a:spcBef>
              <a:spcAft>
                <a:spcPts val="0"/>
              </a:spcAft>
              <a:buClr>
                <a:schemeClr val="dk1"/>
              </a:buClr>
              <a:buSzPts val="800"/>
              <a:buFont typeface="Arial"/>
              <a:buNone/>
            </a:pPr>
            <a:r>
              <a:t/>
            </a:r>
            <a:endParaRPr b="1" sz="1100">
              <a:solidFill>
                <a:schemeClr val="dk1"/>
              </a:solidFill>
            </a:endParaRPr>
          </a:p>
        </p:txBody>
      </p:sp>
      <p:pic>
        <p:nvPicPr>
          <p:cNvPr descr="Miami-Dade County logo" id="363" name="Google Shape;363;p50"/>
          <p:cNvPicPr preferRelativeResize="0"/>
          <p:nvPr/>
        </p:nvPicPr>
        <p:blipFill rotWithShape="1">
          <a:blip r:embed="rId3">
            <a:alphaModFix/>
          </a:blip>
          <a:srcRect b="0" l="0" r="0" t="0"/>
          <a:stretch/>
        </p:blipFill>
        <p:spPr>
          <a:xfrm>
            <a:off x="6976423" y="4609305"/>
            <a:ext cx="860675" cy="393043"/>
          </a:xfrm>
          <a:prstGeom prst="rect">
            <a:avLst/>
          </a:prstGeom>
          <a:noFill/>
          <a:ln>
            <a:noFill/>
          </a:ln>
        </p:spPr>
      </p:pic>
      <p:pic>
        <p:nvPicPr>
          <p:cNvPr id="364" name="Google Shape;364;p50"/>
          <p:cNvPicPr preferRelativeResize="0"/>
          <p:nvPr/>
        </p:nvPicPr>
        <p:blipFill rotWithShape="1">
          <a:blip r:embed="rId4">
            <a:alphaModFix/>
          </a:blip>
          <a:srcRect b="0" l="0" r="0" t="0"/>
          <a:stretch/>
        </p:blipFill>
        <p:spPr>
          <a:xfrm>
            <a:off x="8107752" y="4509349"/>
            <a:ext cx="690508" cy="592949"/>
          </a:xfrm>
          <a:prstGeom prst="rect">
            <a:avLst/>
          </a:prstGeom>
          <a:noFill/>
          <a:ln>
            <a:noFill/>
          </a:ln>
        </p:spPr>
      </p:pic>
      <p:pic>
        <p:nvPicPr>
          <p:cNvPr id="365" name="Google Shape;365;p50"/>
          <p:cNvPicPr preferRelativeResize="0"/>
          <p:nvPr/>
        </p:nvPicPr>
        <p:blipFill>
          <a:blip r:embed="rId5">
            <a:alphaModFix/>
          </a:blip>
          <a:stretch>
            <a:fillRect/>
          </a:stretch>
        </p:blipFill>
        <p:spPr>
          <a:xfrm>
            <a:off x="6223200" y="726317"/>
            <a:ext cx="2575050" cy="3560032"/>
          </a:xfrm>
          <a:prstGeom prst="rect">
            <a:avLst/>
          </a:prstGeom>
          <a:noFill/>
          <a:ln>
            <a:noFill/>
          </a:ln>
        </p:spPr>
      </p:pic>
      <p:pic>
        <p:nvPicPr>
          <p:cNvPr id="366" name="Google Shape;366;p50"/>
          <p:cNvPicPr preferRelativeResize="0"/>
          <p:nvPr/>
        </p:nvPicPr>
        <p:blipFill rotWithShape="1">
          <a:blip r:embed="rId6">
            <a:alphaModFix/>
          </a:blip>
          <a:srcRect b="-2200" l="-16090" r="16090" t="2200"/>
          <a:stretch/>
        </p:blipFill>
        <p:spPr>
          <a:xfrm>
            <a:off x="3035852" y="792225"/>
            <a:ext cx="2871596" cy="3970001"/>
          </a:xfrm>
          <a:prstGeom prst="rect">
            <a:avLst/>
          </a:prstGeom>
          <a:noFill/>
          <a:ln>
            <a:noFill/>
          </a:ln>
        </p:spPr>
      </p:pic>
      <p:pic>
        <p:nvPicPr>
          <p:cNvPr id="367" name="Google Shape;367;p50"/>
          <p:cNvPicPr preferRelativeResize="0"/>
          <p:nvPr/>
        </p:nvPicPr>
        <p:blipFill>
          <a:blip r:embed="rId7">
            <a:alphaModFix/>
          </a:blip>
          <a:stretch>
            <a:fillRect/>
          </a:stretch>
        </p:blipFill>
        <p:spPr>
          <a:xfrm>
            <a:off x="460800" y="726332"/>
            <a:ext cx="2575050" cy="35600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1"/>
          <p:cNvSpPr txBox="1"/>
          <p:nvPr>
            <p:ph type="title"/>
          </p:nvPr>
        </p:nvSpPr>
        <p:spPr>
          <a:xfrm>
            <a:off x="1369294" y="12450"/>
            <a:ext cx="6962400" cy="994200"/>
          </a:xfrm>
          <a:prstGeom prst="rect">
            <a:avLst/>
          </a:prstGeom>
          <a:noFill/>
          <a:ln>
            <a:noFill/>
          </a:ln>
        </p:spPr>
        <p:txBody>
          <a:bodyPr anchorCtr="0" anchor="ctr" bIns="34275" lIns="68575" spcFirstLastPara="1" rIns="68575" wrap="square" tIns="34275">
            <a:noAutofit/>
          </a:bodyPr>
          <a:lstStyle/>
          <a:p>
            <a:pPr indent="0" lvl="0" marL="0" rtl="0" algn="l">
              <a:lnSpc>
                <a:spcPct val="150000"/>
              </a:lnSpc>
              <a:spcBef>
                <a:spcPts val="0"/>
              </a:spcBef>
              <a:spcAft>
                <a:spcPts val="0"/>
              </a:spcAft>
              <a:buNone/>
            </a:pPr>
            <a:r>
              <a:rPr b="1" lang="en" sz="1800">
                <a:solidFill>
                  <a:srgbClr val="E69138"/>
                </a:solidFill>
                <a:latin typeface="Gill Sans"/>
                <a:ea typeface="Gill Sans"/>
                <a:cs typeface="Gill Sans"/>
                <a:sym typeface="Gill Sans"/>
              </a:rPr>
              <a:t>       Goal 2: Cool our Homes and Emergency Facilities</a:t>
            </a:r>
            <a:endParaRPr b="1" sz="2200">
              <a:solidFill>
                <a:srgbClr val="E69138"/>
              </a:solidFill>
            </a:endParaRPr>
          </a:p>
        </p:txBody>
      </p:sp>
      <p:sp>
        <p:nvSpPr>
          <p:cNvPr id="374" name="Google Shape;374;p51"/>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375" name="Google Shape;375;p51"/>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sp>
        <p:nvSpPr>
          <p:cNvPr id="376" name="Google Shape;376;p51"/>
          <p:cNvSpPr txBox="1"/>
          <p:nvPr>
            <p:ph idx="1" type="body"/>
          </p:nvPr>
        </p:nvSpPr>
        <p:spPr>
          <a:xfrm>
            <a:off x="283675" y="920600"/>
            <a:ext cx="8344200" cy="3571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lang="en" sz="1400">
                <a:latin typeface="Arial"/>
                <a:ea typeface="Arial"/>
                <a:cs typeface="Arial"/>
                <a:sym typeface="Arial"/>
              </a:rPr>
              <a:t>Improve access to efficient and reliable cooling in homes and to a place to cool off in the event of a power outage.  </a:t>
            </a:r>
            <a:endParaRPr sz="1400">
              <a:latin typeface="Arial"/>
              <a:ea typeface="Arial"/>
              <a:cs typeface="Arial"/>
              <a:sym typeface="Arial"/>
            </a:endParaRPr>
          </a:p>
          <a:p>
            <a:pPr indent="0" lvl="0" marL="0" rtl="0" algn="l">
              <a:lnSpc>
                <a:spcPct val="115000"/>
              </a:lnSpc>
              <a:spcBef>
                <a:spcPts val="0"/>
              </a:spcBef>
              <a:spcAft>
                <a:spcPts val="0"/>
              </a:spcAft>
              <a:buClr>
                <a:schemeClr val="dk1"/>
              </a:buClr>
              <a:buSzPts val="800"/>
              <a:buFont typeface="Arial"/>
              <a:buNone/>
            </a:pPr>
            <a:r>
              <a:t/>
            </a:r>
            <a:endParaRPr sz="1400"/>
          </a:p>
          <a:p>
            <a:pPr indent="0" lvl="0" marL="0" rtl="0" algn="l">
              <a:lnSpc>
                <a:spcPct val="115000"/>
              </a:lnSpc>
              <a:spcBef>
                <a:spcPts val="0"/>
              </a:spcBef>
              <a:spcAft>
                <a:spcPts val="0"/>
              </a:spcAft>
              <a:buClr>
                <a:schemeClr val="dk1"/>
              </a:buClr>
              <a:buSzPts val="800"/>
              <a:buFont typeface="Arial"/>
              <a:buNone/>
            </a:pPr>
            <a:r>
              <a:t/>
            </a:r>
            <a:endParaRPr sz="1400"/>
          </a:p>
          <a:p>
            <a:pPr indent="0" lvl="0" marL="0" rtl="0" algn="l">
              <a:lnSpc>
                <a:spcPct val="115000"/>
              </a:lnSpc>
              <a:spcBef>
                <a:spcPts val="0"/>
              </a:spcBef>
              <a:spcAft>
                <a:spcPts val="0"/>
              </a:spcAft>
              <a:buClr>
                <a:schemeClr val="dk1"/>
              </a:buClr>
              <a:buSzPts val="800"/>
              <a:buFont typeface="Arial"/>
              <a:buNone/>
            </a:pPr>
            <a:r>
              <a:t/>
            </a:r>
            <a:endParaRPr sz="1400"/>
          </a:p>
          <a:p>
            <a:pPr indent="0" lvl="0" marL="0" rtl="0" algn="l">
              <a:lnSpc>
                <a:spcPct val="115000"/>
              </a:lnSpc>
              <a:spcBef>
                <a:spcPts val="0"/>
              </a:spcBef>
              <a:spcAft>
                <a:spcPts val="0"/>
              </a:spcAft>
              <a:buClr>
                <a:schemeClr val="dk1"/>
              </a:buClr>
              <a:buSzPts val="800"/>
              <a:buFont typeface="Arial"/>
              <a:buNone/>
            </a:pPr>
            <a:r>
              <a:t/>
            </a:r>
            <a:endParaRPr sz="1400"/>
          </a:p>
          <a:p>
            <a:pPr indent="0" lvl="0" marL="0" rtl="0" algn="l">
              <a:lnSpc>
                <a:spcPct val="115000"/>
              </a:lnSpc>
              <a:spcBef>
                <a:spcPts val="0"/>
              </a:spcBef>
              <a:spcAft>
                <a:spcPts val="0"/>
              </a:spcAft>
              <a:buClr>
                <a:schemeClr val="dk1"/>
              </a:buClr>
              <a:buSzPts val="800"/>
              <a:buFont typeface="Arial"/>
              <a:buNone/>
            </a:pPr>
            <a:r>
              <a:t/>
            </a:r>
            <a:endParaRPr sz="1400"/>
          </a:p>
          <a:p>
            <a:pPr indent="0" lvl="0" marL="0" rtl="0" algn="l">
              <a:lnSpc>
                <a:spcPct val="115000"/>
              </a:lnSpc>
              <a:spcBef>
                <a:spcPts val="0"/>
              </a:spcBef>
              <a:spcAft>
                <a:spcPts val="0"/>
              </a:spcAft>
              <a:buClr>
                <a:schemeClr val="dk1"/>
              </a:buClr>
              <a:buSzPts val="800"/>
              <a:buFont typeface="Arial"/>
              <a:buNone/>
            </a:pPr>
            <a:r>
              <a:t/>
            </a:r>
            <a:endParaRPr sz="1400"/>
          </a:p>
          <a:p>
            <a:pPr indent="0" lvl="0" marL="0" rtl="0" algn="l">
              <a:lnSpc>
                <a:spcPct val="150000"/>
              </a:lnSpc>
              <a:spcBef>
                <a:spcPts val="0"/>
              </a:spcBef>
              <a:spcAft>
                <a:spcPts val="0"/>
              </a:spcAft>
              <a:buClr>
                <a:schemeClr val="dk1"/>
              </a:buClr>
              <a:buSzPts val="800"/>
              <a:buFont typeface="Arial"/>
              <a:buNone/>
            </a:pPr>
            <a:r>
              <a:rPr b="1" lang="en" sz="1400">
                <a:latin typeface="Arial"/>
                <a:ea typeface="Arial"/>
                <a:cs typeface="Arial"/>
                <a:sym typeface="Arial"/>
              </a:rPr>
              <a:t>  	</a:t>
            </a:r>
            <a:r>
              <a:rPr b="1" lang="en" sz="1200">
                <a:solidFill>
                  <a:srgbClr val="E69138"/>
                </a:solidFill>
              </a:rPr>
              <a:t>7.</a:t>
            </a:r>
            <a:r>
              <a:rPr lang="en" sz="1200">
                <a:solidFill>
                  <a:srgbClr val="E69138"/>
                </a:solidFill>
                <a:latin typeface="Calibri"/>
                <a:ea typeface="Calibri"/>
                <a:cs typeface="Calibri"/>
                <a:sym typeface="Calibri"/>
              </a:rPr>
              <a:t> </a:t>
            </a:r>
            <a:r>
              <a:rPr b="1" lang="en" sz="1200">
                <a:solidFill>
                  <a:srgbClr val="E69138"/>
                </a:solidFill>
              </a:rPr>
              <a:t>Seek Increased Support for Efficiency and Cooling Upgrades </a:t>
            </a:r>
            <a:r>
              <a:rPr lang="en" sz="1200">
                <a:solidFill>
                  <a:srgbClr val="E69138"/>
                </a:solidFill>
              </a:rPr>
              <a:t> </a:t>
            </a:r>
            <a:endParaRPr sz="1200">
              <a:solidFill>
                <a:srgbClr val="E69138"/>
              </a:solidFill>
            </a:endParaRPr>
          </a:p>
          <a:p>
            <a:pPr indent="0" lvl="0" marL="0" rtl="0" algn="l">
              <a:lnSpc>
                <a:spcPct val="150000"/>
              </a:lnSpc>
              <a:spcBef>
                <a:spcPts val="0"/>
              </a:spcBef>
              <a:spcAft>
                <a:spcPts val="0"/>
              </a:spcAft>
              <a:buClr>
                <a:schemeClr val="dk1"/>
              </a:buClr>
              <a:buSzPts val="1100"/>
              <a:buFont typeface="Arial"/>
              <a:buNone/>
            </a:pPr>
            <a:r>
              <a:rPr b="1" lang="en" sz="1200">
                <a:solidFill>
                  <a:srgbClr val="E69138"/>
                </a:solidFill>
              </a:rPr>
              <a:t>  	8. Advocate for Heat Safe and Affordable Housing Policies  </a:t>
            </a:r>
            <a:r>
              <a:rPr lang="en" sz="1200">
                <a:solidFill>
                  <a:srgbClr val="E69138"/>
                </a:solidFill>
              </a:rPr>
              <a:t> </a:t>
            </a:r>
            <a:endParaRPr sz="1200">
              <a:solidFill>
                <a:srgbClr val="E69138"/>
              </a:solidFill>
            </a:endParaRPr>
          </a:p>
          <a:p>
            <a:pPr indent="0" lvl="0" marL="0" rtl="0" algn="l">
              <a:lnSpc>
                <a:spcPct val="150000"/>
              </a:lnSpc>
              <a:spcBef>
                <a:spcPts val="0"/>
              </a:spcBef>
              <a:spcAft>
                <a:spcPts val="0"/>
              </a:spcAft>
              <a:buClr>
                <a:schemeClr val="dk1"/>
              </a:buClr>
              <a:buSzPts val="1100"/>
              <a:buFont typeface="Arial"/>
              <a:buNone/>
            </a:pPr>
            <a:r>
              <a:rPr b="1" lang="en" sz="1200">
                <a:solidFill>
                  <a:srgbClr val="E69138"/>
                </a:solidFill>
              </a:rPr>
              <a:t> 	9.</a:t>
            </a:r>
            <a:r>
              <a:rPr lang="en" sz="1200">
                <a:solidFill>
                  <a:srgbClr val="E69138"/>
                </a:solidFill>
                <a:latin typeface="Calibri"/>
                <a:ea typeface="Calibri"/>
                <a:cs typeface="Calibri"/>
                <a:sym typeface="Calibri"/>
              </a:rPr>
              <a:t> </a:t>
            </a:r>
            <a:r>
              <a:rPr b="1" lang="en" sz="1200">
                <a:solidFill>
                  <a:srgbClr val="E69138"/>
                </a:solidFill>
              </a:rPr>
              <a:t>Improve Coordination and Expand Outreach on Energy Efficiency</a:t>
            </a:r>
            <a:r>
              <a:rPr lang="en" sz="1200">
                <a:solidFill>
                  <a:srgbClr val="E69138"/>
                </a:solidFill>
              </a:rPr>
              <a:t> </a:t>
            </a:r>
            <a:endParaRPr sz="1200">
              <a:solidFill>
                <a:srgbClr val="E69138"/>
              </a:solidFill>
            </a:endParaRPr>
          </a:p>
          <a:p>
            <a:pPr indent="0" lvl="0" marL="0" rtl="0" algn="l">
              <a:lnSpc>
                <a:spcPct val="150000"/>
              </a:lnSpc>
              <a:spcBef>
                <a:spcPts val="0"/>
              </a:spcBef>
              <a:spcAft>
                <a:spcPts val="0"/>
              </a:spcAft>
              <a:buClr>
                <a:schemeClr val="dk1"/>
              </a:buClr>
              <a:buSzPts val="1100"/>
              <a:buFont typeface="Arial"/>
              <a:buNone/>
            </a:pPr>
            <a:r>
              <a:rPr b="1" lang="en" sz="1200">
                <a:solidFill>
                  <a:srgbClr val="E69138"/>
                </a:solidFill>
              </a:rPr>
              <a:t> 	10.</a:t>
            </a:r>
            <a:r>
              <a:rPr lang="en" sz="1200">
                <a:solidFill>
                  <a:srgbClr val="E69138"/>
                </a:solidFill>
                <a:latin typeface="Calibri"/>
                <a:ea typeface="Calibri"/>
                <a:cs typeface="Calibri"/>
                <a:sym typeface="Calibri"/>
              </a:rPr>
              <a:t> </a:t>
            </a:r>
            <a:r>
              <a:rPr b="1" lang="en" sz="1200">
                <a:solidFill>
                  <a:srgbClr val="E69138"/>
                </a:solidFill>
              </a:rPr>
              <a:t>Invest in Energy Resilience at Evacuation Shelters </a:t>
            </a:r>
            <a:r>
              <a:rPr lang="en" sz="1200">
                <a:solidFill>
                  <a:srgbClr val="E69138"/>
                </a:solidFill>
              </a:rPr>
              <a:t> </a:t>
            </a:r>
            <a:endParaRPr sz="1200">
              <a:solidFill>
                <a:srgbClr val="E69138"/>
              </a:solidFill>
            </a:endParaRPr>
          </a:p>
          <a:p>
            <a:pPr indent="0" lvl="0" marL="0" rtl="0" algn="l">
              <a:lnSpc>
                <a:spcPct val="150000"/>
              </a:lnSpc>
              <a:spcBef>
                <a:spcPts val="0"/>
              </a:spcBef>
              <a:spcAft>
                <a:spcPts val="0"/>
              </a:spcAft>
              <a:buClr>
                <a:schemeClr val="dk1"/>
              </a:buClr>
              <a:buSzPts val="1100"/>
              <a:buFont typeface="Arial"/>
              <a:buNone/>
            </a:pPr>
            <a:r>
              <a:rPr b="1" lang="en" sz="1200">
                <a:solidFill>
                  <a:srgbClr val="E69138"/>
                </a:solidFill>
              </a:rPr>
              <a:t> 	11.</a:t>
            </a:r>
            <a:r>
              <a:rPr lang="en" sz="1200">
                <a:solidFill>
                  <a:srgbClr val="E69138"/>
                </a:solidFill>
                <a:latin typeface="Calibri"/>
                <a:ea typeface="Calibri"/>
                <a:cs typeface="Calibri"/>
                <a:sym typeface="Calibri"/>
              </a:rPr>
              <a:t> </a:t>
            </a:r>
            <a:r>
              <a:rPr b="1" lang="en" sz="1200">
                <a:solidFill>
                  <a:srgbClr val="E69138"/>
                </a:solidFill>
              </a:rPr>
              <a:t>Ensure Compliance with Assisted Living/Nursing Home Generator Rule </a:t>
            </a:r>
            <a:r>
              <a:rPr lang="en" sz="1200">
                <a:solidFill>
                  <a:srgbClr val="E69138"/>
                </a:solidFill>
              </a:rPr>
              <a:t> </a:t>
            </a:r>
            <a:endParaRPr sz="1200">
              <a:solidFill>
                <a:srgbClr val="E69138"/>
              </a:solidFill>
            </a:endParaRPr>
          </a:p>
          <a:p>
            <a:pPr indent="0" lvl="0" marL="0" rtl="0" algn="l">
              <a:lnSpc>
                <a:spcPct val="150000"/>
              </a:lnSpc>
              <a:spcBef>
                <a:spcPts val="0"/>
              </a:spcBef>
              <a:spcAft>
                <a:spcPts val="0"/>
              </a:spcAft>
              <a:buClr>
                <a:schemeClr val="dk1"/>
              </a:buClr>
              <a:buSzPts val="1100"/>
              <a:buFont typeface="Arial"/>
              <a:buNone/>
            </a:pPr>
            <a:r>
              <a:rPr b="1" lang="en" sz="1200">
                <a:solidFill>
                  <a:srgbClr val="E69138"/>
                </a:solidFill>
              </a:rPr>
              <a:t> 	12.</a:t>
            </a:r>
            <a:r>
              <a:rPr lang="en" sz="1200">
                <a:solidFill>
                  <a:srgbClr val="E69138"/>
                </a:solidFill>
                <a:latin typeface="Calibri"/>
                <a:ea typeface="Calibri"/>
                <a:cs typeface="Calibri"/>
                <a:sym typeface="Calibri"/>
              </a:rPr>
              <a:t> </a:t>
            </a:r>
            <a:r>
              <a:rPr b="1" lang="en" sz="1200">
                <a:solidFill>
                  <a:srgbClr val="E69138"/>
                </a:solidFill>
              </a:rPr>
              <a:t>Incorporate Extreme Heat in Countywide Resilience Hub Plan</a:t>
            </a:r>
            <a:r>
              <a:rPr b="1" lang="en" sz="1200">
                <a:solidFill>
                  <a:srgbClr val="E69138"/>
                </a:solidFill>
                <a:latin typeface="Gill Sans"/>
                <a:ea typeface="Gill Sans"/>
                <a:cs typeface="Gill Sans"/>
                <a:sym typeface="Gill Sans"/>
              </a:rPr>
              <a:t> </a:t>
            </a:r>
            <a:r>
              <a:rPr lang="en" sz="1200">
                <a:solidFill>
                  <a:srgbClr val="E69138"/>
                </a:solidFill>
                <a:latin typeface="Gill Sans"/>
                <a:ea typeface="Gill Sans"/>
                <a:cs typeface="Gill Sans"/>
                <a:sym typeface="Gill Sans"/>
              </a:rPr>
              <a:t> </a:t>
            </a:r>
            <a:endParaRPr sz="1200">
              <a:solidFill>
                <a:srgbClr val="E69138"/>
              </a:solidFill>
              <a:latin typeface="Gill Sans"/>
              <a:ea typeface="Gill Sans"/>
              <a:cs typeface="Gill Sans"/>
              <a:sym typeface="Gill Sans"/>
            </a:endParaRPr>
          </a:p>
          <a:p>
            <a:pPr indent="0" lvl="0" marL="0" rtl="0" algn="l">
              <a:lnSpc>
                <a:spcPct val="115000"/>
              </a:lnSpc>
              <a:spcBef>
                <a:spcPts val="900"/>
              </a:spcBef>
              <a:spcAft>
                <a:spcPts val="0"/>
              </a:spcAft>
              <a:buNone/>
            </a:pPr>
            <a:r>
              <a:t/>
            </a:r>
            <a:endParaRPr sz="2000">
              <a:latin typeface="Arial"/>
              <a:ea typeface="Arial"/>
              <a:cs typeface="Arial"/>
              <a:sym typeface="Arial"/>
            </a:endParaRPr>
          </a:p>
        </p:txBody>
      </p:sp>
      <p:sp>
        <p:nvSpPr>
          <p:cNvPr id="377" name="Google Shape;377;p51"/>
          <p:cNvSpPr txBox="1"/>
          <p:nvPr/>
        </p:nvSpPr>
        <p:spPr>
          <a:xfrm>
            <a:off x="7117388" y="1375472"/>
            <a:ext cx="1510500" cy="307800"/>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p:txBody>
      </p:sp>
      <p:pic>
        <p:nvPicPr>
          <p:cNvPr id="378" name="Google Shape;378;p51"/>
          <p:cNvPicPr preferRelativeResize="0"/>
          <p:nvPr/>
        </p:nvPicPr>
        <p:blipFill>
          <a:blip r:embed="rId4">
            <a:alphaModFix/>
          </a:blip>
          <a:stretch>
            <a:fillRect/>
          </a:stretch>
        </p:blipFill>
        <p:spPr>
          <a:xfrm>
            <a:off x="6446338" y="2869175"/>
            <a:ext cx="2181525" cy="1228200"/>
          </a:xfrm>
          <a:prstGeom prst="rect">
            <a:avLst/>
          </a:prstGeom>
          <a:noFill/>
          <a:ln>
            <a:noFill/>
          </a:ln>
        </p:spPr>
      </p:pic>
      <p:pic>
        <p:nvPicPr>
          <p:cNvPr id="379" name="Google Shape;379;p51"/>
          <p:cNvPicPr preferRelativeResize="0"/>
          <p:nvPr/>
        </p:nvPicPr>
        <p:blipFill>
          <a:blip r:embed="rId5">
            <a:alphaModFix/>
          </a:blip>
          <a:stretch>
            <a:fillRect/>
          </a:stretch>
        </p:blipFill>
        <p:spPr>
          <a:xfrm>
            <a:off x="869148" y="1577548"/>
            <a:ext cx="972660" cy="994200"/>
          </a:xfrm>
          <a:prstGeom prst="rect">
            <a:avLst/>
          </a:prstGeom>
          <a:noFill/>
          <a:ln>
            <a:noFill/>
          </a:ln>
        </p:spPr>
      </p:pic>
      <p:pic>
        <p:nvPicPr>
          <p:cNvPr id="380" name="Google Shape;380;p51"/>
          <p:cNvPicPr preferRelativeResize="0"/>
          <p:nvPr/>
        </p:nvPicPr>
        <p:blipFill>
          <a:blip r:embed="rId6">
            <a:alphaModFix/>
          </a:blip>
          <a:stretch>
            <a:fillRect/>
          </a:stretch>
        </p:blipFill>
        <p:spPr>
          <a:xfrm>
            <a:off x="2702473" y="1577555"/>
            <a:ext cx="972650" cy="994181"/>
          </a:xfrm>
          <a:prstGeom prst="rect">
            <a:avLst/>
          </a:prstGeom>
          <a:noFill/>
          <a:ln>
            <a:noFill/>
          </a:ln>
        </p:spPr>
      </p:pic>
      <p:pic>
        <p:nvPicPr>
          <p:cNvPr id="381" name="Google Shape;381;p51"/>
          <p:cNvPicPr preferRelativeResize="0"/>
          <p:nvPr/>
        </p:nvPicPr>
        <p:blipFill>
          <a:blip r:embed="rId7">
            <a:alphaModFix/>
          </a:blip>
          <a:stretch>
            <a:fillRect/>
          </a:stretch>
        </p:blipFill>
        <p:spPr>
          <a:xfrm>
            <a:off x="4462749" y="1577555"/>
            <a:ext cx="972650" cy="994181"/>
          </a:xfrm>
          <a:prstGeom prst="rect">
            <a:avLst/>
          </a:prstGeom>
          <a:noFill/>
          <a:ln>
            <a:noFill/>
          </a:ln>
        </p:spPr>
      </p:pic>
      <p:pic>
        <p:nvPicPr>
          <p:cNvPr id="382" name="Google Shape;382;p51"/>
          <p:cNvPicPr preferRelativeResize="0"/>
          <p:nvPr/>
        </p:nvPicPr>
        <p:blipFill>
          <a:blip r:embed="rId8">
            <a:alphaModFix/>
          </a:blip>
          <a:stretch>
            <a:fillRect/>
          </a:stretch>
        </p:blipFill>
        <p:spPr>
          <a:xfrm>
            <a:off x="6480425" y="1694743"/>
            <a:ext cx="972650" cy="994181"/>
          </a:xfrm>
          <a:prstGeom prst="rect">
            <a:avLst/>
          </a:prstGeom>
          <a:noFill/>
          <a:ln>
            <a:noFill/>
          </a:ln>
        </p:spPr>
      </p:pic>
      <p:pic>
        <p:nvPicPr>
          <p:cNvPr id="383" name="Google Shape;383;p51"/>
          <p:cNvPicPr preferRelativeResize="0"/>
          <p:nvPr/>
        </p:nvPicPr>
        <p:blipFill rotWithShape="1">
          <a:blip r:embed="rId9">
            <a:alphaModFix/>
          </a:blip>
          <a:srcRect b="0" l="0" r="0" t="0"/>
          <a:stretch/>
        </p:blipFill>
        <p:spPr>
          <a:xfrm>
            <a:off x="8107752" y="4509349"/>
            <a:ext cx="690508" cy="592949"/>
          </a:xfrm>
          <a:prstGeom prst="rect">
            <a:avLst/>
          </a:prstGeom>
          <a:noFill/>
          <a:ln>
            <a:noFill/>
          </a:ln>
        </p:spPr>
      </p:pic>
      <p:pic>
        <p:nvPicPr>
          <p:cNvPr descr="Miami-Dade County logo" id="384" name="Google Shape;384;p51"/>
          <p:cNvPicPr preferRelativeResize="0"/>
          <p:nvPr/>
        </p:nvPicPr>
        <p:blipFill rotWithShape="1">
          <a:blip r:embed="rId10">
            <a:alphaModFix/>
          </a:blip>
          <a:srcRect b="0" l="0" r="0" t="0"/>
          <a:stretch/>
        </p:blipFill>
        <p:spPr>
          <a:xfrm>
            <a:off x="6976423" y="4609305"/>
            <a:ext cx="860675" cy="39304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2"/>
          <p:cNvSpPr txBox="1"/>
          <p:nvPr/>
        </p:nvSpPr>
        <p:spPr>
          <a:xfrm>
            <a:off x="1606555" y="167888"/>
            <a:ext cx="4953000" cy="3771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2000">
                <a:solidFill>
                  <a:schemeClr val="accent5"/>
                </a:solidFill>
                <a:latin typeface="Gill Sans"/>
                <a:ea typeface="Gill Sans"/>
                <a:cs typeface="Gill Sans"/>
                <a:sym typeface="Gill Sans"/>
              </a:rPr>
              <a:t>Goal 3: Cool our Neighborhoods</a:t>
            </a:r>
            <a:endParaRPr b="1" sz="2500">
              <a:solidFill>
                <a:schemeClr val="accent5"/>
              </a:solidFill>
            </a:endParaRPr>
          </a:p>
        </p:txBody>
      </p:sp>
      <p:sp>
        <p:nvSpPr>
          <p:cNvPr id="391" name="Google Shape;391;p52"/>
          <p:cNvSpPr txBox="1"/>
          <p:nvPr/>
        </p:nvSpPr>
        <p:spPr>
          <a:xfrm>
            <a:off x="774025" y="742525"/>
            <a:ext cx="5056200" cy="44991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0"/>
              </a:spcBef>
              <a:spcAft>
                <a:spcPts val="0"/>
              </a:spcAft>
              <a:buClr>
                <a:schemeClr val="dk1"/>
              </a:buClr>
              <a:buSzPts val="800"/>
              <a:buFont typeface="Arial"/>
              <a:buNone/>
            </a:pPr>
            <a:r>
              <a:rPr lang="en" sz="1300">
                <a:solidFill>
                  <a:schemeClr val="dk1"/>
                </a:solidFill>
                <a:latin typeface="Calibri"/>
                <a:ea typeface="Calibri"/>
                <a:cs typeface="Calibri"/>
                <a:sym typeface="Calibri"/>
              </a:rPr>
              <a:t>Reduce the excessive heat burden in urban areas by expanding the tree canopy and vegetation, improving access to water features and shade structures, and cooling our surfaces.</a:t>
            </a:r>
            <a:r>
              <a:rPr lang="en" sz="1600">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800"/>
              <a:buFont typeface="Arial"/>
              <a:buNone/>
            </a:pPr>
            <a:r>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800"/>
              <a:buFont typeface="Arial"/>
              <a:buNone/>
            </a:pPr>
            <a:r>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800"/>
              <a:buFont typeface="Arial"/>
              <a:buNone/>
            </a:pPr>
            <a:r>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800"/>
              <a:buFont typeface="Arial"/>
              <a:buNone/>
            </a:pPr>
            <a:r>
              <a:t/>
            </a:r>
            <a:endParaRPr sz="1600">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13.</a:t>
            </a:r>
            <a:r>
              <a:rPr lang="en" sz="1200">
                <a:solidFill>
                  <a:schemeClr val="accent5"/>
                </a:solidFill>
                <a:latin typeface="Calibri"/>
                <a:ea typeface="Calibri"/>
                <a:cs typeface="Calibri"/>
                <a:sym typeface="Calibri"/>
              </a:rPr>
              <a:t> </a:t>
            </a:r>
            <a:r>
              <a:rPr b="1" lang="en" sz="1200">
                <a:solidFill>
                  <a:schemeClr val="accent5"/>
                </a:solidFill>
              </a:rPr>
              <a:t>Create a Bold Tree Plan</a:t>
            </a:r>
            <a:r>
              <a:rPr lang="en" sz="1200">
                <a:solidFill>
                  <a:schemeClr val="accent5"/>
                </a:solidFill>
              </a:rPr>
              <a:t> </a:t>
            </a:r>
            <a:endParaRPr sz="1200">
              <a:solidFill>
                <a:schemeClr val="accent5"/>
              </a:solidFill>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14.</a:t>
            </a:r>
            <a:r>
              <a:rPr lang="en" sz="1200">
                <a:solidFill>
                  <a:schemeClr val="accent5"/>
                </a:solidFill>
                <a:latin typeface="Calibri"/>
                <a:ea typeface="Calibri"/>
                <a:cs typeface="Calibri"/>
                <a:sym typeface="Calibri"/>
              </a:rPr>
              <a:t> </a:t>
            </a:r>
            <a:r>
              <a:rPr b="1" lang="en" sz="1200">
                <a:solidFill>
                  <a:schemeClr val="accent5"/>
                </a:solidFill>
              </a:rPr>
              <a:t>Cool our Commutes </a:t>
            </a:r>
            <a:r>
              <a:rPr lang="en" sz="1200">
                <a:solidFill>
                  <a:schemeClr val="accent5"/>
                </a:solidFill>
              </a:rPr>
              <a:t> </a:t>
            </a:r>
            <a:endParaRPr sz="1200">
              <a:solidFill>
                <a:schemeClr val="accent5"/>
              </a:solidFill>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15.</a:t>
            </a:r>
            <a:r>
              <a:rPr lang="en" sz="1200">
                <a:solidFill>
                  <a:schemeClr val="accent5"/>
                </a:solidFill>
                <a:latin typeface="Calibri"/>
                <a:ea typeface="Calibri"/>
                <a:cs typeface="Calibri"/>
                <a:sym typeface="Calibri"/>
              </a:rPr>
              <a:t> </a:t>
            </a:r>
            <a:r>
              <a:rPr b="1" lang="en" sz="1200">
                <a:solidFill>
                  <a:schemeClr val="accent5"/>
                </a:solidFill>
              </a:rPr>
              <a:t>Cool Our Schools </a:t>
            </a:r>
            <a:r>
              <a:rPr lang="en" sz="1200">
                <a:solidFill>
                  <a:schemeClr val="accent5"/>
                </a:solidFill>
              </a:rPr>
              <a:t> </a:t>
            </a:r>
            <a:endParaRPr sz="1200">
              <a:solidFill>
                <a:schemeClr val="accent5"/>
              </a:solidFill>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16.</a:t>
            </a:r>
            <a:r>
              <a:rPr lang="en" sz="1200">
                <a:solidFill>
                  <a:schemeClr val="accent5"/>
                </a:solidFill>
                <a:latin typeface="Calibri"/>
                <a:ea typeface="Calibri"/>
                <a:cs typeface="Calibri"/>
                <a:sym typeface="Calibri"/>
              </a:rPr>
              <a:t> </a:t>
            </a:r>
            <a:r>
              <a:rPr b="1" lang="en" sz="1200">
                <a:solidFill>
                  <a:schemeClr val="accent5"/>
                </a:solidFill>
              </a:rPr>
              <a:t>Expand Access to Water and Shade </a:t>
            </a:r>
            <a:r>
              <a:rPr lang="en" sz="1200">
                <a:solidFill>
                  <a:schemeClr val="accent5"/>
                </a:solidFill>
              </a:rPr>
              <a:t> </a:t>
            </a:r>
            <a:endParaRPr sz="1200">
              <a:solidFill>
                <a:schemeClr val="accent5"/>
              </a:solidFill>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17.</a:t>
            </a:r>
            <a:r>
              <a:rPr lang="en" sz="1200">
                <a:solidFill>
                  <a:schemeClr val="accent5"/>
                </a:solidFill>
                <a:latin typeface="Calibri"/>
                <a:ea typeface="Calibri"/>
                <a:cs typeface="Calibri"/>
                <a:sym typeface="Calibri"/>
              </a:rPr>
              <a:t> </a:t>
            </a:r>
            <a:r>
              <a:rPr b="1" lang="en" sz="1200">
                <a:solidFill>
                  <a:schemeClr val="accent5"/>
                </a:solidFill>
              </a:rPr>
              <a:t>Plant and Protect Trees on County Land  </a:t>
            </a:r>
            <a:r>
              <a:rPr lang="en" sz="1200">
                <a:solidFill>
                  <a:schemeClr val="accent5"/>
                </a:solidFill>
              </a:rPr>
              <a:t> </a:t>
            </a:r>
            <a:endParaRPr sz="1200">
              <a:solidFill>
                <a:schemeClr val="accent5"/>
              </a:solidFill>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18.</a:t>
            </a:r>
            <a:r>
              <a:rPr lang="en" sz="1200">
                <a:solidFill>
                  <a:schemeClr val="accent5"/>
                </a:solidFill>
                <a:latin typeface="Calibri"/>
                <a:ea typeface="Calibri"/>
                <a:cs typeface="Calibri"/>
                <a:sym typeface="Calibri"/>
              </a:rPr>
              <a:t> </a:t>
            </a:r>
            <a:r>
              <a:rPr b="1" lang="en" sz="1200">
                <a:solidFill>
                  <a:schemeClr val="accent5"/>
                </a:solidFill>
              </a:rPr>
              <a:t>Pilot and Scale Cool Pavements </a:t>
            </a:r>
            <a:r>
              <a:rPr lang="en" sz="1200">
                <a:solidFill>
                  <a:schemeClr val="accent5"/>
                </a:solidFill>
              </a:rPr>
              <a:t> </a:t>
            </a:r>
            <a:endParaRPr sz="1200">
              <a:solidFill>
                <a:schemeClr val="accent5"/>
              </a:solidFill>
            </a:endParaRPr>
          </a:p>
          <a:p>
            <a:pPr indent="0" lvl="0" marL="0" rtl="0" algn="l">
              <a:lnSpc>
                <a:spcPct val="150000"/>
              </a:lnSpc>
              <a:spcBef>
                <a:spcPts val="0"/>
              </a:spcBef>
              <a:spcAft>
                <a:spcPts val="0"/>
              </a:spcAft>
              <a:buClr>
                <a:schemeClr val="dk1"/>
              </a:buClr>
              <a:buSzPts val="1100"/>
              <a:buFont typeface="Arial"/>
              <a:buNone/>
            </a:pPr>
            <a:r>
              <a:rPr b="1" lang="en" sz="1200">
                <a:solidFill>
                  <a:schemeClr val="accent5"/>
                </a:solidFill>
              </a:rPr>
              <a:t>  19.</a:t>
            </a:r>
            <a:r>
              <a:rPr lang="en" sz="1200">
                <a:solidFill>
                  <a:schemeClr val="accent5"/>
                </a:solidFill>
                <a:latin typeface="Calibri"/>
                <a:ea typeface="Calibri"/>
                <a:cs typeface="Calibri"/>
                <a:sym typeface="Calibri"/>
              </a:rPr>
              <a:t> </a:t>
            </a:r>
            <a:r>
              <a:rPr b="1" lang="en" sz="1200">
                <a:solidFill>
                  <a:schemeClr val="accent5"/>
                </a:solidFill>
              </a:rPr>
              <a:t>Ramp up Engagement and Citizen Science</a:t>
            </a:r>
            <a:r>
              <a:rPr lang="en" sz="1200">
                <a:solidFill>
                  <a:schemeClr val="accent5"/>
                </a:solidFill>
              </a:rPr>
              <a:t> </a:t>
            </a:r>
            <a:endParaRPr sz="1200">
              <a:solidFill>
                <a:schemeClr val="accent5"/>
              </a:solidFill>
            </a:endParaRPr>
          </a:p>
          <a:p>
            <a:pPr indent="0" lvl="0" marL="0" rtl="0" algn="l">
              <a:lnSpc>
                <a:spcPct val="115000"/>
              </a:lnSpc>
              <a:spcBef>
                <a:spcPts val="0"/>
              </a:spcBef>
              <a:spcAft>
                <a:spcPts val="0"/>
              </a:spcAft>
              <a:buClr>
                <a:schemeClr val="dk1"/>
              </a:buClr>
              <a:buSzPts val="800"/>
              <a:buFont typeface="Arial"/>
              <a:buNone/>
            </a:pPr>
            <a:r>
              <a:rPr b="1" lang="en" sz="1600">
                <a:solidFill>
                  <a:schemeClr val="dk1"/>
                </a:solidFill>
                <a:latin typeface="Calibri"/>
                <a:ea typeface="Calibri"/>
                <a:cs typeface="Calibri"/>
                <a:sym typeface="Calibri"/>
              </a:rPr>
              <a:t> </a:t>
            </a:r>
            <a:endParaRPr b="1"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700">
              <a:solidFill>
                <a:schemeClr val="dk1"/>
              </a:solidFill>
              <a:latin typeface="Calibri"/>
              <a:ea typeface="Calibri"/>
              <a:cs typeface="Calibri"/>
              <a:sym typeface="Calibri"/>
            </a:endParaRPr>
          </a:p>
        </p:txBody>
      </p:sp>
      <p:pic>
        <p:nvPicPr>
          <p:cNvPr id="392" name="Google Shape;392;p52"/>
          <p:cNvPicPr preferRelativeResize="0"/>
          <p:nvPr/>
        </p:nvPicPr>
        <p:blipFill>
          <a:blip r:embed="rId3">
            <a:alphaModFix/>
          </a:blip>
          <a:stretch>
            <a:fillRect/>
          </a:stretch>
        </p:blipFill>
        <p:spPr>
          <a:xfrm>
            <a:off x="1872625" y="1640125"/>
            <a:ext cx="866150" cy="885350"/>
          </a:xfrm>
          <a:prstGeom prst="rect">
            <a:avLst/>
          </a:prstGeom>
          <a:noFill/>
          <a:ln>
            <a:noFill/>
          </a:ln>
        </p:spPr>
      </p:pic>
      <p:pic>
        <p:nvPicPr>
          <p:cNvPr id="393" name="Google Shape;393;p52"/>
          <p:cNvPicPr preferRelativeResize="0"/>
          <p:nvPr/>
        </p:nvPicPr>
        <p:blipFill>
          <a:blip r:embed="rId4">
            <a:alphaModFix/>
          </a:blip>
          <a:stretch>
            <a:fillRect/>
          </a:stretch>
        </p:blipFill>
        <p:spPr>
          <a:xfrm>
            <a:off x="2901086" y="1672861"/>
            <a:ext cx="802074" cy="819850"/>
          </a:xfrm>
          <a:prstGeom prst="rect">
            <a:avLst/>
          </a:prstGeom>
          <a:noFill/>
          <a:ln>
            <a:noFill/>
          </a:ln>
        </p:spPr>
      </p:pic>
      <p:pic>
        <p:nvPicPr>
          <p:cNvPr id="394" name="Google Shape;394;p52"/>
          <p:cNvPicPr preferRelativeResize="0"/>
          <p:nvPr/>
        </p:nvPicPr>
        <p:blipFill>
          <a:blip r:embed="rId5">
            <a:alphaModFix/>
          </a:blip>
          <a:stretch>
            <a:fillRect/>
          </a:stretch>
        </p:blipFill>
        <p:spPr>
          <a:xfrm>
            <a:off x="3990767" y="1640128"/>
            <a:ext cx="866150" cy="885327"/>
          </a:xfrm>
          <a:prstGeom prst="rect">
            <a:avLst/>
          </a:prstGeom>
          <a:noFill/>
          <a:ln>
            <a:noFill/>
          </a:ln>
        </p:spPr>
      </p:pic>
      <p:pic>
        <p:nvPicPr>
          <p:cNvPr id="395" name="Google Shape;395;p52"/>
          <p:cNvPicPr preferRelativeResize="0"/>
          <p:nvPr/>
        </p:nvPicPr>
        <p:blipFill>
          <a:blip r:embed="rId6">
            <a:alphaModFix/>
          </a:blip>
          <a:stretch>
            <a:fillRect/>
          </a:stretch>
        </p:blipFill>
        <p:spPr>
          <a:xfrm>
            <a:off x="5028150" y="1635445"/>
            <a:ext cx="802075" cy="819855"/>
          </a:xfrm>
          <a:prstGeom prst="rect">
            <a:avLst/>
          </a:prstGeom>
          <a:noFill/>
          <a:ln>
            <a:noFill/>
          </a:ln>
        </p:spPr>
      </p:pic>
      <p:pic>
        <p:nvPicPr>
          <p:cNvPr id="396" name="Google Shape;396;p52"/>
          <p:cNvPicPr preferRelativeResize="0"/>
          <p:nvPr/>
        </p:nvPicPr>
        <p:blipFill>
          <a:blip r:embed="rId7">
            <a:alphaModFix/>
          </a:blip>
          <a:stretch>
            <a:fillRect/>
          </a:stretch>
        </p:blipFill>
        <p:spPr>
          <a:xfrm>
            <a:off x="844174" y="1672841"/>
            <a:ext cx="866150" cy="885358"/>
          </a:xfrm>
          <a:prstGeom prst="rect">
            <a:avLst/>
          </a:prstGeom>
          <a:noFill/>
          <a:ln>
            <a:noFill/>
          </a:ln>
        </p:spPr>
      </p:pic>
      <p:pic>
        <p:nvPicPr>
          <p:cNvPr id="397" name="Google Shape;397;p52"/>
          <p:cNvPicPr preferRelativeResize="0"/>
          <p:nvPr/>
        </p:nvPicPr>
        <p:blipFill>
          <a:blip r:embed="rId8">
            <a:alphaModFix/>
          </a:blip>
          <a:stretch>
            <a:fillRect/>
          </a:stretch>
        </p:blipFill>
        <p:spPr>
          <a:xfrm>
            <a:off x="6199913" y="1672850"/>
            <a:ext cx="2581275" cy="2638425"/>
          </a:xfrm>
          <a:prstGeom prst="rect">
            <a:avLst/>
          </a:prstGeom>
          <a:noFill/>
          <a:ln>
            <a:noFill/>
          </a:ln>
        </p:spPr>
      </p:pic>
      <p:pic>
        <p:nvPicPr>
          <p:cNvPr descr="Miami-Dade County logo" id="398" name="Google Shape;398;p52"/>
          <p:cNvPicPr preferRelativeResize="0"/>
          <p:nvPr/>
        </p:nvPicPr>
        <p:blipFill rotWithShape="1">
          <a:blip r:embed="rId9">
            <a:alphaModFix/>
          </a:blip>
          <a:srcRect b="0" l="0" r="0" t="0"/>
          <a:stretch/>
        </p:blipFill>
        <p:spPr>
          <a:xfrm>
            <a:off x="6976423" y="4609305"/>
            <a:ext cx="860675" cy="393043"/>
          </a:xfrm>
          <a:prstGeom prst="rect">
            <a:avLst/>
          </a:prstGeom>
          <a:noFill/>
          <a:ln>
            <a:noFill/>
          </a:ln>
        </p:spPr>
      </p:pic>
      <p:pic>
        <p:nvPicPr>
          <p:cNvPr id="399" name="Google Shape;399;p52"/>
          <p:cNvPicPr preferRelativeResize="0"/>
          <p:nvPr/>
        </p:nvPicPr>
        <p:blipFill rotWithShape="1">
          <a:blip r:embed="rId10">
            <a:alphaModFix/>
          </a:blip>
          <a:srcRect b="0" l="0" r="0" t="0"/>
          <a:stretch/>
        </p:blipFill>
        <p:spPr>
          <a:xfrm>
            <a:off x="8107752" y="4509349"/>
            <a:ext cx="690508" cy="5929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3"/>
          <p:cNvSpPr txBox="1"/>
          <p:nvPr/>
        </p:nvSpPr>
        <p:spPr>
          <a:xfrm>
            <a:off x="166457" y="732408"/>
            <a:ext cx="8782200" cy="4274700"/>
          </a:xfrm>
          <a:prstGeom prst="rect">
            <a:avLst/>
          </a:prstGeom>
          <a:noFill/>
          <a:ln>
            <a:noFill/>
          </a:ln>
        </p:spPr>
        <p:txBody>
          <a:bodyPr anchorCtr="0" anchor="t" bIns="34275" lIns="68575" spcFirstLastPara="1" rIns="68575" wrap="square" tIns="34275">
            <a:normAutofit/>
          </a:bodyPr>
          <a:lstStyle/>
          <a:p>
            <a:pPr indent="-38100" lvl="0" marL="177800" marR="0" rtl="0" algn="l">
              <a:lnSpc>
                <a:spcPct val="90000"/>
              </a:lnSpc>
              <a:spcBef>
                <a:spcPts val="0"/>
              </a:spcBef>
              <a:spcAft>
                <a:spcPts val="0"/>
              </a:spcAft>
              <a:buClr>
                <a:schemeClr val="dk1"/>
              </a:buClr>
              <a:buSzPts val="2100"/>
              <a:buFont typeface="Arial"/>
              <a:buNone/>
            </a:pPr>
            <a:r>
              <a:t/>
            </a:r>
            <a:endParaRPr b="0" i="0" sz="2100" u="none" cap="none" strike="noStrike">
              <a:solidFill>
                <a:schemeClr val="dk1"/>
              </a:solidFill>
              <a:latin typeface="Arial"/>
              <a:ea typeface="Arial"/>
              <a:cs typeface="Arial"/>
              <a:sym typeface="Arial"/>
            </a:endParaRPr>
          </a:p>
        </p:txBody>
      </p:sp>
      <p:sp>
        <p:nvSpPr>
          <p:cNvPr id="406" name="Google Shape;406;p53"/>
          <p:cNvSpPr txBox="1"/>
          <p:nvPr/>
        </p:nvSpPr>
        <p:spPr>
          <a:xfrm>
            <a:off x="307983" y="1162706"/>
            <a:ext cx="8265900" cy="2008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dk1"/>
                </a:solidFill>
                <a:latin typeface="Arial"/>
                <a:ea typeface="Arial"/>
                <a:cs typeface="Arial"/>
                <a:sym typeface="Arial"/>
              </a:rPr>
              <a:t>Ludovica Martella</a:t>
            </a:r>
            <a:endParaRPr b="1"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chemeClr val="dk1"/>
                </a:solidFill>
                <a:latin typeface="Arial"/>
                <a:ea typeface="Arial"/>
                <a:cs typeface="Arial"/>
                <a:sym typeface="Arial"/>
              </a:rPr>
              <a:t>Program Coordinator, MDC Extreme Heat</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 sz="2100" u="sng" cap="none" strike="noStrike">
                <a:solidFill>
                  <a:srgbClr val="000000"/>
                </a:solidFill>
                <a:latin typeface="Arial"/>
                <a:ea typeface="Arial"/>
                <a:cs typeface="Arial"/>
                <a:sym typeface="Arial"/>
              </a:rPr>
              <a:t>ludovica.martella</a:t>
            </a:r>
            <a:r>
              <a:rPr b="0" i="0" lang="en" sz="2100" u="sng" cap="none" strike="noStrike">
                <a:solidFill>
                  <a:schemeClr val="hlink"/>
                </a:solidFill>
                <a:latin typeface="Arial"/>
                <a:ea typeface="Arial"/>
                <a:cs typeface="Arial"/>
                <a:sym typeface="Arial"/>
                <a:hlinkClick r:id="rId3"/>
              </a:rPr>
              <a:t>@miamidade.gov</a:t>
            </a:r>
            <a:r>
              <a:rPr b="0" i="0" lang="en" sz="2100" u="sng" cap="none" strike="noStrike">
                <a:solidFill>
                  <a:schemeClr val="dk1"/>
                </a:solidFill>
                <a:latin typeface="Arial"/>
                <a:ea typeface="Arial"/>
                <a:cs typeface="Arial"/>
                <a:sym typeface="Arial"/>
              </a:rPr>
              <a:t> </a:t>
            </a:r>
            <a:endParaRPr b="0" i="0" sz="2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p:txBody>
      </p:sp>
      <p:sp>
        <p:nvSpPr>
          <p:cNvPr id="407" name="Google Shape;407;p53"/>
          <p:cNvSpPr/>
          <p:nvPr/>
        </p:nvSpPr>
        <p:spPr>
          <a:xfrm>
            <a:off x="-182393" y="4614515"/>
            <a:ext cx="9326400" cy="548400"/>
          </a:xfrm>
          <a:prstGeom prst="rect">
            <a:avLst/>
          </a:prstGeom>
          <a:solidFill>
            <a:srgbClr val="F2614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latin typeface="Arial"/>
                <a:ea typeface="Arial"/>
                <a:cs typeface="Arial"/>
                <a:sym typeface="Arial"/>
              </a:rPr>
              <a:t>Sign up for the resilience newsletter: miamidade.gov/resilience</a:t>
            </a:r>
            <a:endParaRPr b="0" i="0" sz="2100" u="none" cap="none" strike="noStrike">
              <a:solidFill>
                <a:schemeClr val="dk1"/>
              </a:solidFill>
              <a:latin typeface="Arial"/>
              <a:ea typeface="Arial"/>
              <a:cs typeface="Arial"/>
              <a:sym typeface="Arial"/>
            </a:endParaRPr>
          </a:p>
        </p:txBody>
      </p:sp>
      <p:sp>
        <p:nvSpPr>
          <p:cNvPr id="408" name="Google Shape;408;p53"/>
          <p:cNvSpPr/>
          <p:nvPr/>
        </p:nvSpPr>
        <p:spPr>
          <a:xfrm>
            <a:off x="8573783" y="0"/>
            <a:ext cx="555000" cy="548400"/>
          </a:xfrm>
          <a:prstGeom prst="rect">
            <a:avLst/>
          </a:prstGeom>
          <a:solidFill>
            <a:srgbClr val="102454">
              <a:alpha val="2314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9" name="Google Shape;409;p53"/>
          <p:cNvSpPr/>
          <p:nvPr/>
        </p:nvSpPr>
        <p:spPr>
          <a:xfrm>
            <a:off x="-3311" y="0"/>
            <a:ext cx="7230300" cy="548400"/>
          </a:xfrm>
          <a:prstGeom prst="rect">
            <a:avLst/>
          </a:prstGeom>
          <a:solidFill>
            <a:srgbClr val="102454"/>
          </a:solidFill>
          <a:ln>
            <a:noFill/>
          </a:ln>
        </p:spPr>
        <p:txBody>
          <a:bodyPr anchorCtr="0" anchor="ctr" bIns="34275" lIns="68575" spcFirstLastPara="1" rIns="68575" wrap="square" tIns="34275">
            <a:noAutofit/>
          </a:bodyPr>
          <a:lstStyle/>
          <a:p>
            <a:pPr indent="342900" lvl="0" marL="2743200" marR="0" rtl="0" algn="l">
              <a:lnSpc>
                <a:spcPct val="100000"/>
              </a:lnSpc>
              <a:spcBef>
                <a:spcPts val="0"/>
              </a:spcBef>
              <a:spcAft>
                <a:spcPts val="0"/>
              </a:spcAft>
              <a:buClr>
                <a:srgbClr val="000000"/>
              </a:buClr>
              <a:buSzPts val="2400"/>
              <a:buFont typeface="Arial"/>
              <a:buNone/>
            </a:pPr>
            <a:r>
              <a:rPr b="0" i="0" lang="en" sz="2400" u="none" cap="none" strike="noStrike">
                <a:solidFill>
                  <a:schemeClr val="lt1"/>
                </a:solidFill>
                <a:latin typeface="Arial"/>
                <a:ea typeface="Arial"/>
                <a:cs typeface="Arial"/>
                <a:sym typeface="Arial"/>
              </a:rPr>
              <a:t>THANK YOU!</a:t>
            </a:r>
            <a:endParaRPr b="0" i="0" sz="1800" u="none" cap="none" strike="noStrike">
              <a:solidFill>
                <a:schemeClr val="lt1"/>
              </a:solidFill>
              <a:latin typeface="Arial"/>
              <a:ea typeface="Arial"/>
              <a:cs typeface="Arial"/>
              <a:sym typeface="Arial"/>
            </a:endParaRPr>
          </a:p>
        </p:txBody>
      </p:sp>
      <p:sp>
        <p:nvSpPr>
          <p:cNvPr id="410" name="Google Shape;410;p53"/>
          <p:cNvSpPr/>
          <p:nvPr/>
        </p:nvSpPr>
        <p:spPr>
          <a:xfrm>
            <a:off x="7937859" y="0"/>
            <a:ext cx="555000" cy="548400"/>
          </a:xfrm>
          <a:prstGeom prst="rect">
            <a:avLst/>
          </a:prstGeom>
          <a:solidFill>
            <a:srgbClr val="102454">
              <a:alpha val="4863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1" name="Google Shape;411;p53"/>
          <p:cNvSpPr/>
          <p:nvPr/>
        </p:nvSpPr>
        <p:spPr>
          <a:xfrm>
            <a:off x="7308170" y="0"/>
            <a:ext cx="555000" cy="548400"/>
          </a:xfrm>
          <a:prstGeom prst="rect">
            <a:avLst/>
          </a:prstGeom>
          <a:solidFill>
            <a:srgbClr val="102454">
              <a:alpha val="6863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412" name="Google Shape;412;p53"/>
          <p:cNvPicPr preferRelativeResize="0"/>
          <p:nvPr/>
        </p:nvPicPr>
        <p:blipFill rotWithShape="1">
          <a:blip r:embed="rId4">
            <a:alphaModFix/>
          </a:blip>
          <a:srcRect b="0" l="0" r="0" t="0"/>
          <a:stretch/>
        </p:blipFill>
        <p:spPr>
          <a:xfrm>
            <a:off x="8180902" y="3938749"/>
            <a:ext cx="690508" cy="592949"/>
          </a:xfrm>
          <a:prstGeom prst="rect">
            <a:avLst/>
          </a:prstGeom>
          <a:noFill/>
          <a:ln>
            <a:noFill/>
          </a:ln>
        </p:spPr>
      </p:pic>
      <p:pic>
        <p:nvPicPr>
          <p:cNvPr descr="Miami-Dade County logo" id="413" name="Google Shape;413;p53"/>
          <p:cNvPicPr preferRelativeResize="0"/>
          <p:nvPr/>
        </p:nvPicPr>
        <p:blipFill rotWithShape="1">
          <a:blip r:embed="rId5">
            <a:alphaModFix/>
          </a:blip>
          <a:srcRect b="0" l="0" r="0" t="0"/>
          <a:stretch/>
        </p:blipFill>
        <p:spPr>
          <a:xfrm>
            <a:off x="6874023" y="4038705"/>
            <a:ext cx="860675" cy="39304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