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18288000" cy="10287000"/>
  <p:notesSz cx="6858000" cy="9144000"/>
  <p:embeddedFontLst>
    <p:embeddedFont>
      <p:font typeface="Calibri" panose="020F0502020204030204" pitchFamily="34" charset="0"/>
      <p:regular r:id="rId50"/>
      <p:bold r:id="rId51"/>
      <p:italic r:id="rId52"/>
      <p:boldItalic r:id="rId53"/>
    </p:embeddedFont>
    <p:embeddedFont>
      <p:font typeface="Open Sans" panose="020B0606030504020204" pitchFamily="34" charset="0"/>
      <p:regular r:id="rId54"/>
      <p:bold r:id="rId55"/>
      <p:boldItalic r:id="rId56"/>
    </p:embeddedFont>
    <p:embeddedFont>
      <p:font typeface="Poppins" panose="00000500000000000000" pitchFamily="2" charset="0"/>
      <p:regular r:id="rId57"/>
      <p:bold r:id="rId58"/>
      <p:italic r:id="rId59"/>
      <p:boldItalic r:id="rId60"/>
    </p:embeddedFont>
    <p:embeddedFont>
      <p:font typeface="Poppins Medium" panose="00000600000000000000" pitchFamily="2" charset="0"/>
      <p:regular r:id="rId61"/>
      <p:bold r:id="rId62"/>
      <p:italic r:id="rId63"/>
      <p:boldItalic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5" roundtripDataSignature="AMtx7mgUnUjeAxfMcfYNQrIyxfAxhjPg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93965A3-4E01-4F1C-826B-81ADEF59399D}">
  <a:tblStyle styleId="{C93965A3-4E01-4F1C-826B-81ADEF59399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F0A2032-93CB-4639-B51A-E075E5DD23FF}"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inimized">
    <p:restoredLeft sz="0" autoAdjust="0"/>
    <p:restoredTop sz="0" autoAdjust="0"/>
  </p:normalViewPr>
  <p:slideViewPr>
    <p:cSldViewPr snapToGrid="0">
      <p:cViewPr varScale="1">
        <p:scale>
          <a:sx n="18" d="100"/>
          <a:sy n="18" d="100"/>
        </p:scale>
        <p:origin x="4380"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4.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1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7.fntdata"/><Relationship Id="rId64" Type="http://schemas.openxmlformats.org/officeDocument/2006/relationships/font" Target="fonts/font15.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0.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5.fntdata"/><Relationship Id="rId62"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8.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font" Target="fonts/font11.fntdata"/><Relationship Id="rId65"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1.fntdata"/><Relationship Id="rId55"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ab60656ac2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BH (Slides 1 -12)</a:t>
            </a:r>
            <a:endParaRPr/>
          </a:p>
        </p:txBody>
      </p:sp>
      <p:sp>
        <p:nvSpPr>
          <p:cNvPr id="112" name="Google Shape;112;g2ab60656ac2_1_1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9fe71462a2_2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BH </a:t>
            </a:r>
            <a:endParaRPr/>
          </a:p>
        </p:txBody>
      </p:sp>
      <p:sp>
        <p:nvSpPr>
          <p:cNvPr id="125" name="Google Shape;125;g29fe71462a2_2_2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9fe71462a2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BH</a:t>
            </a:r>
            <a:endParaRPr/>
          </a:p>
        </p:txBody>
      </p:sp>
      <p:sp>
        <p:nvSpPr>
          <p:cNvPr id="142" name="Google Shape;142;g29fe71462a2_2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BH</a:t>
            </a:r>
            <a:endParaRPr/>
          </a:p>
        </p:txBody>
      </p:sp>
      <p:sp>
        <p:nvSpPr>
          <p:cNvPr id="149" name="Google Shape;14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ab60656ac2_1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BH</a:t>
            </a:r>
            <a:endParaRPr/>
          </a:p>
        </p:txBody>
      </p:sp>
      <p:sp>
        <p:nvSpPr>
          <p:cNvPr id="160" name="Google Shape;160;g2ab60656ac2_1_16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BH</a:t>
            </a:r>
            <a:endParaRPr/>
          </a:p>
        </p:txBody>
      </p:sp>
      <p:sp>
        <p:nvSpPr>
          <p:cNvPr id="177" name="Google Shape;177;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9caab2afa6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BH</a:t>
            </a:r>
            <a:endParaRPr/>
          </a:p>
        </p:txBody>
      </p:sp>
      <p:sp>
        <p:nvSpPr>
          <p:cNvPr id="195" name="Google Shape;195;g29caab2afa6_0_22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9caab2afa6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BH</a:t>
            </a:r>
            <a:endParaRPr/>
          </a:p>
        </p:txBody>
      </p:sp>
      <p:sp>
        <p:nvSpPr>
          <p:cNvPr id="202" name="Google Shape;202;g29caab2afa6_0_26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9caab2afa6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20000"/>
              </a:lnSpc>
              <a:spcBef>
                <a:spcPts val="0"/>
              </a:spcBef>
              <a:spcAft>
                <a:spcPts val="0"/>
              </a:spcAft>
              <a:buNone/>
            </a:pPr>
            <a:r>
              <a:rPr lang="en-US" sz="1000" b="1">
                <a:solidFill>
                  <a:srgbClr val="08104B"/>
                </a:solidFill>
                <a:latin typeface="Poppins"/>
                <a:ea typeface="Poppins"/>
                <a:cs typeface="Poppins"/>
                <a:sym typeface="Poppins"/>
              </a:rPr>
              <a:t>Impact of MLP:  Team members can address health-related social needs while working at “top of license”</a:t>
            </a:r>
            <a:endParaRPr sz="1000" b="1">
              <a:solidFill>
                <a:srgbClr val="08104B"/>
              </a:solidFill>
              <a:latin typeface="Poppins"/>
              <a:ea typeface="Poppins"/>
              <a:cs typeface="Poppins"/>
              <a:sym typeface="Poppins"/>
            </a:endParaRPr>
          </a:p>
          <a:p>
            <a:pPr marL="0" lvl="0" indent="0" algn="l" rtl="0">
              <a:lnSpc>
                <a:spcPct val="120000"/>
              </a:lnSpc>
              <a:spcBef>
                <a:spcPts val="0"/>
              </a:spcBef>
              <a:spcAft>
                <a:spcPts val="0"/>
              </a:spcAft>
              <a:buNone/>
            </a:pPr>
            <a:r>
              <a:rPr lang="en-US" sz="1000" b="1">
                <a:solidFill>
                  <a:srgbClr val="08104B"/>
                </a:solidFill>
                <a:latin typeface="Poppins"/>
                <a:ea typeface="Poppins"/>
                <a:cs typeface="Poppins"/>
                <a:sym typeface="Poppins"/>
              </a:rPr>
              <a:t>Impact of MLP: One of the only interventions that can identify, address and prevent individual needs AND underlying policies</a:t>
            </a:r>
            <a:endParaRPr sz="1000" b="1">
              <a:solidFill>
                <a:srgbClr val="08104B"/>
              </a:solidFill>
              <a:latin typeface="Poppins"/>
              <a:ea typeface="Poppins"/>
              <a:cs typeface="Poppins"/>
              <a:sym typeface="Poppins"/>
            </a:endParaRPr>
          </a:p>
          <a:p>
            <a:pPr marL="0" lvl="0" indent="0" algn="l" rtl="0">
              <a:lnSpc>
                <a:spcPct val="120000"/>
              </a:lnSpc>
              <a:spcBef>
                <a:spcPts val="0"/>
              </a:spcBef>
              <a:spcAft>
                <a:spcPts val="0"/>
              </a:spcAft>
              <a:buClr>
                <a:schemeClr val="dk1"/>
              </a:buClr>
              <a:buSzPts val="1100"/>
              <a:buFont typeface="Arial"/>
              <a:buNone/>
            </a:pPr>
            <a:endParaRPr sz="1000" b="1">
              <a:solidFill>
                <a:srgbClr val="08104B"/>
              </a:solidFill>
              <a:latin typeface="Poppins"/>
              <a:ea typeface="Poppins"/>
              <a:cs typeface="Poppins"/>
              <a:sym typeface="Poppins"/>
            </a:endParaRPr>
          </a:p>
          <a:p>
            <a:pPr marL="0" lvl="0" indent="0" algn="l" rtl="0">
              <a:spcBef>
                <a:spcPts val="0"/>
              </a:spcBef>
              <a:spcAft>
                <a:spcPts val="0"/>
              </a:spcAft>
              <a:buNone/>
            </a:pPr>
            <a:endParaRPr sz="1000"/>
          </a:p>
        </p:txBody>
      </p:sp>
      <p:sp>
        <p:nvSpPr>
          <p:cNvPr id="216" name="Google Shape;216;g29caab2afa6_0_26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9caab2afa6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BH</a:t>
            </a:r>
            <a:endParaRPr/>
          </a:p>
        </p:txBody>
      </p:sp>
      <p:sp>
        <p:nvSpPr>
          <p:cNvPr id="223" name="Google Shape;223;g29caab2afa6_0_29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9caab2afa6_0_3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BH</a:t>
            </a:r>
            <a:endParaRPr/>
          </a:p>
        </p:txBody>
      </p:sp>
      <p:sp>
        <p:nvSpPr>
          <p:cNvPr id="231" name="Google Shape;231;g29caab2afa6_0_33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ab60656ac2_1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BH</a:t>
            </a:r>
            <a:endParaRPr/>
          </a:p>
        </p:txBody>
      </p:sp>
      <p:sp>
        <p:nvSpPr>
          <p:cNvPr id="239" name="Google Shape;239;g2ab60656ac2_1_14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ab60656ac2_1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BH</a:t>
            </a:r>
            <a:endParaRPr/>
          </a:p>
        </p:txBody>
      </p:sp>
      <p:sp>
        <p:nvSpPr>
          <p:cNvPr id="246" name="Google Shape;246;g2ab60656ac2_1_19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ab60656ac2_1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BH</a:t>
            </a:r>
            <a:endParaRPr/>
          </a:p>
        </p:txBody>
      </p:sp>
      <p:sp>
        <p:nvSpPr>
          <p:cNvPr id="259" name="Google Shape;259;g2ab60656ac2_1_2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ab9108390e_2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2ab9108390e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CRW and FA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ab9108390e_2_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2ab9108390e_2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ab9108390e_2_3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2ab9108390e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2ab9108390e_2_7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2ab9108390e_2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2ab9108390e_2_8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2ab9108390e_2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2ab9108390e_2_6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2ab9108390e_2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2ab9108390e_2_7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2ab9108390e_2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ab9108390e_2_9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2ab9108390e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2ab9108390e_2_9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2ab9108390e_2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2ab9108390e_2_13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2ab9108390e_2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2ab9108390e_2_10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2ab9108390e_2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2ab9108390e_2_12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2ab9108390e_2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2ab9108390e_2_17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2ab9108390e_2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2ab9108390e_2_18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2ab9108390e_2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2650923958a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265092395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2ab9108390e_2_1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2ab9108390e_2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2ab9108390e_2_18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2ab9108390e_2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2ab9108390e_2_20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2ab9108390e_2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2ae45cb0fb4_1_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2ae45cb0fb4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2ab9108390e_2_16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2ab9108390e_2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2ab9108390e_2_19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2ab9108390e_2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2ab9108390e_2_25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6" name="Google Shape;486;g2ab9108390e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2ab9108390e_2_28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2ab9108390e_2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2ab9108390e_2_29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2ab9108390e_2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2ab9108390e_2_3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3" name="Google Shape;513;g2ab9108390e_2_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2ab9108390e_2_3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2" name="Google Shape;522;g2ab9108390e_2_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2ab9108390e_2_33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2ab9108390e_2_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2ab9108390e_2_33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2ab9108390e_2_3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2650923958a_0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2650923958a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2ae45cb0fb4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2ae45cb0fb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8" name="Google Shape;568;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9" name="Google Shape;579;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29caab2afa6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7" name="Google Shape;587;g29caab2afa6_0_24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5" name="Google Shape;15;p10"/>
          <p:cNvSpPr/>
          <p:nvPr/>
        </p:nvSpPr>
        <p:spPr>
          <a:xfrm>
            <a:off x="12515993" y="9823635"/>
            <a:ext cx="5488488" cy="362347"/>
          </a:xfrm>
          <a:custGeom>
            <a:avLst/>
            <a:gdLst/>
            <a:ahLst/>
            <a:cxnLst/>
            <a:rect l="l" t="t" r="r" b="b"/>
            <a:pathLst>
              <a:path w="5488488" h="362347" extrusionOk="0">
                <a:moveTo>
                  <a:pt x="0" y="0"/>
                </a:moveTo>
                <a:lnTo>
                  <a:pt x="5488488" y="0"/>
                </a:lnTo>
                <a:lnTo>
                  <a:pt x="5488488" y="362347"/>
                </a:lnTo>
                <a:lnTo>
                  <a:pt x="0" y="362347"/>
                </a:lnTo>
                <a:lnTo>
                  <a:pt x="0" y="0"/>
                </a:lnTo>
                <a:close/>
              </a:path>
            </a:pathLst>
          </a:custGeom>
          <a:blipFill rotWithShape="1">
            <a:blip r:embed="rId2">
              <a:alphaModFix/>
            </a:blip>
            <a:stretch>
              <a:fillRect/>
            </a:stretch>
          </a:blip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
        <p:cNvGrpSpPr/>
        <p:nvPr/>
      </p:nvGrpSpPr>
      <p:grpSpPr>
        <a:xfrm>
          <a:off x="0" y="0"/>
          <a:ext cx="0" cy="0"/>
          <a:chOff x="0" y="0"/>
          <a:chExt cx="0" cy="0"/>
        </a:xfrm>
      </p:grpSpPr>
      <p:sp>
        <p:nvSpPr>
          <p:cNvPr id="17" name="Google Shape;17;p11"/>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11"/>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9" name="Google Shape;19;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 name="Google Shape;25;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13"/>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3"/>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1" name="Google Shape;31;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1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14"/>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8" name="Google Shape;38;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15"/>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4" name="Google Shape;44;p15"/>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5" name="Google Shape;45;p15"/>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6" name="Google Shape;46;p15"/>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7" name="Google Shape;47;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1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8" name="Google Shape;58;p1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9" name="Google Shape;59;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18"/>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8"/>
          <p:cNvSpPr>
            <a:spLocks noGrp="1"/>
          </p:cNvSpPr>
          <p:nvPr>
            <p:ph type="pic" idx="2"/>
          </p:nvPr>
        </p:nvSpPr>
        <p:spPr>
          <a:xfrm>
            <a:off x="1792288" y="612775"/>
            <a:ext cx="5486400" cy="4114800"/>
          </a:xfrm>
          <a:prstGeom prst="rect">
            <a:avLst/>
          </a:prstGeom>
          <a:noFill/>
          <a:ln>
            <a:noFill/>
          </a:ln>
        </p:spPr>
      </p:sp>
      <p:sp>
        <p:nvSpPr>
          <p:cNvPr id="65" name="Google Shape;65;p18"/>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6" name="Google Shape;66;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19"/>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2" name="Google Shape;72;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20"/>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0"/>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8" name="Google Shape;78;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81"/>
        <p:cNvGrpSpPr/>
        <p:nvPr/>
      </p:nvGrpSpPr>
      <p:grpSpPr>
        <a:xfrm>
          <a:off x="0" y="0"/>
          <a:ext cx="0" cy="0"/>
          <a:chOff x="0" y="0"/>
          <a:chExt cx="0" cy="0"/>
        </a:xfrm>
      </p:grpSpPr>
      <p:sp>
        <p:nvSpPr>
          <p:cNvPr id="82" name="Google Shape;82;g29caab2afa6_0_202"/>
          <p:cNvSpPr/>
          <p:nvPr/>
        </p:nvSpPr>
        <p:spPr>
          <a:xfrm>
            <a:off x="-304800" y="0"/>
            <a:ext cx="18897600" cy="10515600"/>
          </a:xfrm>
          <a:prstGeom prst="rect">
            <a:avLst/>
          </a:prstGeom>
          <a:solidFill>
            <a:srgbClr val="1C3767"/>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chemeClr val="lt1"/>
              </a:solidFill>
              <a:latin typeface="Calibri"/>
              <a:ea typeface="Calibri"/>
              <a:cs typeface="Calibri"/>
              <a:sym typeface="Calibri"/>
            </a:endParaRPr>
          </a:p>
        </p:txBody>
      </p:sp>
      <p:pic>
        <p:nvPicPr>
          <p:cNvPr id="83" name="Google Shape;83;g29caab2afa6_0_202"/>
          <p:cNvPicPr preferRelativeResize="0"/>
          <p:nvPr/>
        </p:nvPicPr>
        <p:blipFill rotWithShape="1">
          <a:blip r:embed="rId2">
            <a:alphaModFix/>
          </a:blip>
          <a:srcRect/>
          <a:stretch/>
        </p:blipFill>
        <p:spPr>
          <a:xfrm>
            <a:off x="11087100" y="9029700"/>
            <a:ext cx="6172200" cy="698739"/>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tandard Layout">
  <p:cSld name="Custom Layout">
    <p:spTree>
      <p:nvGrpSpPr>
        <p:cNvPr id="1" name="Shape 84"/>
        <p:cNvGrpSpPr/>
        <p:nvPr/>
      </p:nvGrpSpPr>
      <p:grpSpPr>
        <a:xfrm>
          <a:off x="0" y="0"/>
          <a:ext cx="0" cy="0"/>
          <a:chOff x="0" y="0"/>
          <a:chExt cx="0" cy="0"/>
        </a:xfrm>
      </p:grpSpPr>
      <p:sp>
        <p:nvSpPr>
          <p:cNvPr id="85" name="Google Shape;85;g29caab2afa6_0_205"/>
          <p:cNvSpPr/>
          <p:nvPr/>
        </p:nvSpPr>
        <p:spPr>
          <a:xfrm>
            <a:off x="0" y="9492375"/>
            <a:ext cx="18288000" cy="795000"/>
          </a:xfrm>
          <a:prstGeom prst="rect">
            <a:avLst/>
          </a:prstGeom>
          <a:solidFill>
            <a:srgbClr val="345EA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chemeClr val="lt1"/>
              </a:solidFill>
              <a:latin typeface="Calibri"/>
              <a:ea typeface="Calibri"/>
              <a:cs typeface="Calibri"/>
              <a:sym typeface="Calibri"/>
            </a:endParaRPr>
          </a:p>
        </p:txBody>
      </p:sp>
      <p:sp>
        <p:nvSpPr>
          <p:cNvPr id="86" name="Google Shape;86;g29caab2afa6_0_205"/>
          <p:cNvSpPr txBox="1">
            <a:spLocks noGrp="1"/>
          </p:cNvSpPr>
          <p:nvPr>
            <p:ph type="title"/>
          </p:nvPr>
        </p:nvSpPr>
        <p:spPr>
          <a:xfrm>
            <a:off x="914400" y="228600"/>
            <a:ext cx="16459200" cy="1714800"/>
          </a:xfrm>
          <a:prstGeom prst="rect">
            <a:avLst/>
          </a:prstGeom>
          <a:noFill/>
          <a:ln>
            <a:noFill/>
          </a:ln>
        </p:spPr>
        <p:txBody>
          <a:bodyPr spcFirstLastPara="1" wrap="square" lIns="137150" tIns="68550" rIns="137150" bIns="68550" anchor="ctr" anchorCtr="0">
            <a:normAutofit/>
          </a:bodyPr>
          <a:lstStyle>
            <a:lvl1pPr lvl="0" algn="l" rtl="0">
              <a:lnSpc>
                <a:spcPct val="100000"/>
              </a:lnSpc>
              <a:spcBef>
                <a:spcPts val="0"/>
              </a:spcBef>
              <a:spcAft>
                <a:spcPts val="0"/>
              </a:spcAft>
              <a:buClr>
                <a:srgbClr val="334664"/>
              </a:buClr>
              <a:buSzPts val="2800"/>
              <a:buNone/>
              <a:defRPr/>
            </a:lvl1pPr>
            <a:lvl2pPr lvl="1" algn="l" rtl="0">
              <a:lnSpc>
                <a:spcPct val="100000"/>
              </a:lnSpc>
              <a:spcBef>
                <a:spcPts val="0"/>
              </a:spcBef>
              <a:spcAft>
                <a:spcPts val="0"/>
              </a:spcAft>
              <a:buSzPts val="2200"/>
              <a:buNone/>
              <a:defRPr/>
            </a:lvl2pPr>
            <a:lvl3pPr lvl="2" algn="l" rtl="0">
              <a:lnSpc>
                <a:spcPct val="100000"/>
              </a:lnSpc>
              <a:spcBef>
                <a:spcPts val="0"/>
              </a:spcBef>
              <a:spcAft>
                <a:spcPts val="0"/>
              </a:spcAft>
              <a:buSzPts val="2200"/>
              <a:buNone/>
              <a:defRPr/>
            </a:lvl3pPr>
            <a:lvl4pPr lvl="3" algn="l" rtl="0">
              <a:lnSpc>
                <a:spcPct val="100000"/>
              </a:lnSpc>
              <a:spcBef>
                <a:spcPts val="0"/>
              </a:spcBef>
              <a:spcAft>
                <a:spcPts val="0"/>
              </a:spcAft>
              <a:buSzPts val="2200"/>
              <a:buNone/>
              <a:defRPr/>
            </a:lvl4pPr>
            <a:lvl5pPr lvl="4" algn="l" rtl="0">
              <a:lnSpc>
                <a:spcPct val="100000"/>
              </a:lnSpc>
              <a:spcBef>
                <a:spcPts val="0"/>
              </a:spcBef>
              <a:spcAft>
                <a:spcPts val="0"/>
              </a:spcAft>
              <a:buSzPts val="2200"/>
              <a:buNone/>
              <a:defRPr/>
            </a:lvl5pPr>
            <a:lvl6pPr lvl="5" algn="l" rtl="0">
              <a:lnSpc>
                <a:spcPct val="100000"/>
              </a:lnSpc>
              <a:spcBef>
                <a:spcPts val="0"/>
              </a:spcBef>
              <a:spcAft>
                <a:spcPts val="0"/>
              </a:spcAft>
              <a:buSzPts val="2200"/>
              <a:buNone/>
              <a:defRPr/>
            </a:lvl6pPr>
            <a:lvl7pPr lvl="6" algn="l" rtl="0">
              <a:lnSpc>
                <a:spcPct val="100000"/>
              </a:lnSpc>
              <a:spcBef>
                <a:spcPts val="0"/>
              </a:spcBef>
              <a:spcAft>
                <a:spcPts val="0"/>
              </a:spcAft>
              <a:buSzPts val="2200"/>
              <a:buNone/>
              <a:defRPr/>
            </a:lvl7pPr>
            <a:lvl8pPr lvl="7" algn="l" rtl="0">
              <a:lnSpc>
                <a:spcPct val="100000"/>
              </a:lnSpc>
              <a:spcBef>
                <a:spcPts val="0"/>
              </a:spcBef>
              <a:spcAft>
                <a:spcPts val="0"/>
              </a:spcAft>
              <a:buSzPts val="2200"/>
              <a:buNone/>
              <a:defRPr/>
            </a:lvl8pPr>
            <a:lvl9pPr lvl="8" algn="l" rtl="0">
              <a:lnSpc>
                <a:spcPct val="100000"/>
              </a:lnSpc>
              <a:spcBef>
                <a:spcPts val="0"/>
              </a:spcBef>
              <a:spcAft>
                <a:spcPts val="0"/>
              </a:spcAft>
              <a:buSzPts val="2200"/>
              <a:buNone/>
              <a:defRPr/>
            </a:lvl9pPr>
          </a:lstStyle>
          <a:p>
            <a:endParaRPr/>
          </a:p>
        </p:txBody>
      </p:sp>
      <p:sp>
        <p:nvSpPr>
          <p:cNvPr id="87" name="Google Shape;87;g29caab2afa6_0_205"/>
          <p:cNvSpPr txBox="1">
            <a:spLocks noGrp="1"/>
          </p:cNvSpPr>
          <p:nvPr>
            <p:ph type="body" idx="1"/>
          </p:nvPr>
        </p:nvSpPr>
        <p:spPr>
          <a:xfrm>
            <a:off x="914400" y="2400302"/>
            <a:ext cx="16459200" cy="5943600"/>
          </a:xfrm>
          <a:prstGeom prst="rect">
            <a:avLst/>
          </a:prstGeom>
          <a:noFill/>
          <a:ln>
            <a:noFill/>
          </a:ln>
        </p:spPr>
        <p:txBody>
          <a:bodyPr spcFirstLastPara="1" wrap="square" lIns="137150" tIns="68550" rIns="137150" bIns="68550" anchor="t" anchorCtr="0">
            <a:normAutofit/>
          </a:bodyPr>
          <a:lstStyle>
            <a:lvl1pPr marL="457200" lvl="0" indent="-406400" algn="l" rtl="0">
              <a:lnSpc>
                <a:spcPct val="100000"/>
              </a:lnSpc>
              <a:spcBef>
                <a:spcPts val="600"/>
              </a:spcBef>
              <a:spcAft>
                <a:spcPts val="0"/>
              </a:spcAft>
              <a:buClr>
                <a:srgbClr val="262626"/>
              </a:buClr>
              <a:buSzPts val="2800"/>
              <a:buChar char="•"/>
              <a:defRPr/>
            </a:lvl1pPr>
            <a:lvl2pPr marL="914400" lvl="1" indent="-406400" algn="l" rtl="0">
              <a:lnSpc>
                <a:spcPct val="100000"/>
              </a:lnSpc>
              <a:spcBef>
                <a:spcPts val="600"/>
              </a:spcBef>
              <a:spcAft>
                <a:spcPts val="0"/>
              </a:spcAft>
              <a:buClr>
                <a:srgbClr val="262626"/>
              </a:buClr>
              <a:buSzPts val="2800"/>
              <a:buChar char="–"/>
              <a:defRPr/>
            </a:lvl2pPr>
            <a:lvl3pPr marL="1371600" lvl="2" indent="-406400" algn="l" rtl="0">
              <a:lnSpc>
                <a:spcPct val="100000"/>
              </a:lnSpc>
              <a:spcBef>
                <a:spcPts val="600"/>
              </a:spcBef>
              <a:spcAft>
                <a:spcPts val="0"/>
              </a:spcAft>
              <a:buClr>
                <a:srgbClr val="262626"/>
              </a:buClr>
              <a:buSzPts val="2800"/>
              <a:buChar char="•"/>
              <a:defRPr/>
            </a:lvl3pPr>
            <a:lvl4pPr marL="1828800" lvl="3" indent="-406400" algn="l" rtl="0">
              <a:lnSpc>
                <a:spcPct val="100000"/>
              </a:lnSpc>
              <a:spcBef>
                <a:spcPts val="600"/>
              </a:spcBef>
              <a:spcAft>
                <a:spcPts val="0"/>
              </a:spcAft>
              <a:buClr>
                <a:srgbClr val="262626"/>
              </a:buClr>
              <a:buSzPts val="2800"/>
              <a:buChar char="–"/>
              <a:defRPr/>
            </a:lvl4pPr>
            <a:lvl5pPr marL="2286000" lvl="4" indent="-406400" algn="l" rtl="0">
              <a:lnSpc>
                <a:spcPct val="100000"/>
              </a:lnSpc>
              <a:spcBef>
                <a:spcPts val="600"/>
              </a:spcBef>
              <a:spcAft>
                <a:spcPts val="0"/>
              </a:spcAft>
              <a:buClr>
                <a:srgbClr val="262626"/>
              </a:buClr>
              <a:buSzPts val="2800"/>
              <a:buChar char="»"/>
              <a:defRPr/>
            </a:lvl5pPr>
            <a:lvl6pPr marL="2743200" lvl="5" indent="-406400" algn="l" rtl="0">
              <a:lnSpc>
                <a:spcPct val="100000"/>
              </a:lnSpc>
              <a:spcBef>
                <a:spcPts val="600"/>
              </a:spcBef>
              <a:spcAft>
                <a:spcPts val="0"/>
              </a:spcAft>
              <a:buClr>
                <a:schemeClr val="dk1"/>
              </a:buClr>
              <a:buSzPts val="2800"/>
              <a:buChar char="•"/>
              <a:defRPr/>
            </a:lvl6pPr>
            <a:lvl7pPr marL="3200400" lvl="6" indent="-406400" algn="l" rtl="0">
              <a:lnSpc>
                <a:spcPct val="100000"/>
              </a:lnSpc>
              <a:spcBef>
                <a:spcPts val="600"/>
              </a:spcBef>
              <a:spcAft>
                <a:spcPts val="0"/>
              </a:spcAft>
              <a:buClr>
                <a:schemeClr val="dk1"/>
              </a:buClr>
              <a:buSzPts val="2800"/>
              <a:buChar char="•"/>
              <a:defRPr/>
            </a:lvl7pPr>
            <a:lvl8pPr marL="3657600" lvl="7" indent="-406400" algn="l" rtl="0">
              <a:lnSpc>
                <a:spcPct val="100000"/>
              </a:lnSpc>
              <a:spcBef>
                <a:spcPts val="600"/>
              </a:spcBef>
              <a:spcAft>
                <a:spcPts val="0"/>
              </a:spcAft>
              <a:buClr>
                <a:schemeClr val="dk1"/>
              </a:buClr>
              <a:buSzPts val="2800"/>
              <a:buChar char="•"/>
              <a:defRPr/>
            </a:lvl8pPr>
            <a:lvl9pPr marL="4114800" lvl="8" indent="-406400" algn="l" rtl="0">
              <a:lnSpc>
                <a:spcPct val="100000"/>
              </a:lnSpc>
              <a:spcBef>
                <a:spcPts val="600"/>
              </a:spcBef>
              <a:spcAft>
                <a:spcPts val="0"/>
              </a:spcAft>
              <a:buClr>
                <a:schemeClr val="dk1"/>
              </a:buClr>
              <a:buSzPts val="2800"/>
              <a:buChar char="•"/>
              <a:defRPr/>
            </a:lvl9pPr>
          </a:lstStyle>
          <a:p>
            <a:endParaRPr/>
          </a:p>
        </p:txBody>
      </p:sp>
      <p:pic>
        <p:nvPicPr>
          <p:cNvPr id="88" name="Google Shape;88;g29caab2afa6_0_205"/>
          <p:cNvPicPr preferRelativeResize="0"/>
          <p:nvPr/>
        </p:nvPicPr>
        <p:blipFill rotWithShape="1">
          <a:blip r:embed="rId2">
            <a:alphaModFix/>
          </a:blip>
          <a:srcRect t="31025" b="32227"/>
          <a:stretch/>
        </p:blipFill>
        <p:spPr>
          <a:xfrm>
            <a:off x="12958463" y="9608904"/>
            <a:ext cx="4415138" cy="561638"/>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89"/>
        <p:cNvGrpSpPr/>
        <p:nvPr/>
      </p:nvGrpSpPr>
      <p:grpSpPr>
        <a:xfrm>
          <a:off x="0" y="0"/>
          <a:ext cx="0" cy="0"/>
          <a:chOff x="0" y="0"/>
          <a:chExt cx="0" cy="0"/>
        </a:xfrm>
      </p:grpSpPr>
      <p:sp>
        <p:nvSpPr>
          <p:cNvPr id="90" name="Google Shape;90;g29caab2afa6_0_210"/>
          <p:cNvSpPr/>
          <p:nvPr/>
        </p:nvSpPr>
        <p:spPr>
          <a:xfrm>
            <a:off x="-304800" y="8801100"/>
            <a:ext cx="18897600" cy="1714800"/>
          </a:xfrm>
          <a:prstGeom prst="rect">
            <a:avLst/>
          </a:prstGeom>
          <a:solidFill>
            <a:srgbClr val="345EA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chemeClr val="lt1"/>
              </a:solidFill>
              <a:latin typeface="Calibri"/>
              <a:ea typeface="Calibri"/>
              <a:cs typeface="Calibri"/>
              <a:sym typeface="Calibri"/>
            </a:endParaRPr>
          </a:p>
        </p:txBody>
      </p:sp>
      <p:sp>
        <p:nvSpPr>
          <p:cNvPr id="91" name="Google Shape;91;g29caab2afa6_0_210"/>
          <p:cNvSpPr txBox="1">
            <a:spLocks noGrp="1"/>
          </p:cNvSpPr>
          <p:nvPr>
            <p:ph type="title"/>
          </p:nvPr>
        </p:nvSpPr>
        <p:spPr>
          <a:xfrm>
            <a:off x="914400" y="228600"/>
            <a:ext cx="16459200" cy="1714800"/>
          </a:xfrm>
          <a:prstGeom prst="rect">
            <a:avLst/>
          </a:prstGeom>
          <a:noFill/>
          <a:ln>
            <a:noFill/>
          </a:ln>
        </p:spPr>
        <p:txBody>
          <a:bodyPr spcFirstLastPara="1" wrap="square" lIns="137150" tIns="68550" rIns="137150" bIns="68550" anchor="ctr" anchorCtr="0">
            <a:normAutofit/>
          </a:bodyPr>
          <a:lstStyle>
            <a:lvl1pPr lvl="0" algn="l" rtl="0">
              <a:lnSpc>
                <a:spcPct val="100000"/>
              </a:lnSpc>
              <a:spcBef>
                <a:spcPts val="0"/>
              </a:spcBef>
              <a:spcAft>
                <a:spcPts val="0"/>
              </a:spcAft>
              <a:buClr>
                <a:srgbClr val="334664"/>
              </a:buClr>
              <a:buSzPts val="2800"/>
              <a:buNone/>
              <a:defRPr/>
            </a:lvl1pPr>
            <a:lvl2pPr lvl="1" algn="l" rtl="0">
              <a:lnSpc>
                <a:spcPct val="100000"/>
              </a:lnSpc>
              <a:spcBef>
                <a:spcPts val="0"/>
              </a:spcBef>
              <a:spcAft>
                <a:spcPts val="0"/>
              </a:spcAft>
              <a:buSzPts val="2200"/>
              <a:buNone/>
              <a:defRPr/>
            </a:lvl2pPr>
            <a:lvl3pPr lvl="2" algn="l" rtl="0">
              <a:lnSpc>
                <a:spcPct val="100000"/>
              </a:lnSpc>
              <a:spcBef>
                <a:spcPts val="0"/>
              </a:spcBef>
              <a:spcAft>
                <a:spcPts val="0"/>
              </a:spcAft>
              <a:buSzPts val="2200"/>
              <a:buNone/>
              <a:defRPr/>
            </a:lvl3pPr>
            <a:lvl4pPr lvl="3" algn="l" rtl="0">
              <a:lnSpc>
                <a:spcPct val="100000"/>
              </a:lnSpc>
              <a:spcBef>
                <a:spcPts val="0"/>
              </a:spcBef>
              <a:spcAft>
                <a:spcPts val="0"/>
              </a:spcAft>
              <a:buSzPts val="2200"/>
              <a:buNone/>
              <a:defRPr/>
            </a:lvl4pPr>
            <a:lvl5pPr lvl="4" algn="l" rtl="0">
              <a:lnSpc>
                <a:spcPct val="100000"/>
              </a:lnSpc>
              <a:spcBef>
                <a:spcPts val="0"/>
              </a:spcBef>
              <a:spcAft>
                <a:spcPts val="0"/>
              </a:spcAft>
              <a:buSzPts val="2200"/>
              <a:buNone/>
              <a:defRPr/>
            </a:lvl5pPr>
            <a:lvl6pPr lvl="5" algn="l" rtl="0">
              <a:lnSpc>
                <a:spcPct val="100000"/>
              </a:lnSpc>
              <a:spcBef>
                <a:spcPts val="0"/>
              </a:spcBef>
              <a:spcAft>
                <a:spcPts val="0"/>
              </a:spcAft>
              <a:buSzPts val="2200"/>
              <a:buNone/>
              <a:defRPr/>
            </a:lvl6pPr>
            <a:lvl7pPr lvl="6" algn="l" rtl="0">
              <a:lnSpc>
                <a:spcPct val="100000"/>
              </a:lnSpc>
              <a:spcBef>
                <a:spcPts val="0"/>
              </a:spcBef>
              <a:spcAft>
                <a:spcPts val="0"/>
              </a:spcAft>
              <a:buSzPts val="2200"/>
              <a:buNone/>
              <a:defRPr/>
            </a:lvl7pPr>
            <a:lvl8pPr lvl="7" algn="l" rtl="0">
              <a:lnSpc>
                <a:spcPct val="100000"/>
              </a:lnSpc>
              <a:spcBef>
                <a:spcPts val="0"/>
              </a:spcBef>
              <a:spcAft>
                <a:spcPts val="0"/>
              </a:spcAft>
              <a:buSzPts val="2200"/>
              <a:buNone/>
              <a:defRPr/>
            </a:lvl8pPr>
            <a:lvl9pPr lvl="8" algn="l" rtl="0">
              <a:lnSpc>
                <a:spcPct val="100000"/>
              </a:lnSpc>
              <a:spcBef>
                <a:spcPts val="0"/>
              </a:spcBef>
              <a:spcAft>
                <a:spcPts val="0"/>
              </a:spcAft>
              <a:buSzPts val="2200"/>
              <a:buNone/>
              <a:defRPr/>
            </a:lvl9pPr>
          </a:lstStyle>
          <a:p>
            <a:endParaRPr/>
          </a:p>
        </p:txBody>
      </p:sp>
      <p:sp>
        <p:nvSpPr>
          <p:cNvPr id="92" name="Google Shape;92;g29caab2afa6_0_210"/>
          <p:cNvSpPr txBox="1">
            <a:spLocks noGrp="1"/>
          </p:cNvSpPr>
          <p:nvPr>
            <p:ph type="body" idx="1"/>
          </p:nvPr>
        </p:nvSpPr>
        <p:spPr>
          <a:xfrm>
            <a:off x="914400" y="2400302"/>
            <a:ext cx="16459200" cy="5943600"/>
          </a:xfrm>
          <a:prstGeom prst="rect">
            <a:avLst/>
          </a:prstGeom>
          <a:noFill/>
          <a:ln>
            <a:noFill/>
          </a:ln>
        </p:spPr>
        <p:txBody>
          <a:bodyPr spcFirstLastPara="1" wrap="square" lIns="137150" tIns="68550" rIns="137150" bIns="68550" anchor="t" anchorCtr="0">
            <a:normAutofit/>
          </a:bodyPr>
          <a:lstStyle>
            <a:lvl1pPr marL="457200" lvl="0" indent="-406400" algn="l" rtl="0">
              <a:lnSpc>
                <a:spcPct val="100000"/>
              </a:lnSpc>
              <a:spcBef>
                <a:spcPts val="600"/>
              </a:spcBef>
              <a:spcAft>
                <a:spcPts val="0"/>
              </a:spcAft>
              <a:buClr>
                <a:srgbClr val="262626"/>
              </a:buClr>
              <a:buSzPts val="2800"/>
              <a:buChar char="•"/>
              <a:defRPr/>
            </a:lvl1pPr>
            <a:lvl2pPr marL="914400" lvl="1" indent="-406400" algn="l" rtl="0">
              <a:lnSpc>
                <a:spcPct val="100000"/>
              </a:lnSpc>
              <a:spcBef>
                <a:spcPts val="600"/>
              </a:spcBef>
              <a:spcAft>
                <a:spcPts val="0"/>
              </a:spcAft>
              <a:buClr>
                <a:srgbClr val="262626"/>
              </a:buClr>
              <a:buSzPts val="2800"/>
              <a:buChar char="–"/>
              <a:defRPr/>
            </a:lvl2pPr>
            <a:lvl3pPr marL="1371600" lvl="2" indent="-406400" algn="l" rtl="0">
              <a:lnSpc>
                <a:spcPct val="100000"/>
              </a:lnSpc>
              <a:spcBef>
                <a:spcPts val="600"/>
              </a:spcBef>
              <a:spcAft>
                <a:spcPts val="0"/>
              </a:spcAft>
              <a:buClr>
                <a:srgbClr val="262626"/>
              </a:buClr>
              <a:buSzPts val="2800"/>
              <a:buChar char="•"/>
              <a:defRPr/>
            </a:lvl3pPr>
            <a:lvl4pPr marL="1828800" lvl="3" indent="-406400" algn="l" rtl="0">
              <a:lnSpc>
                <a:spcPct val="100000"/>
              </a:lnSpc>
              <a:spcBef>
                <a:spcPts val="600"/>
              </a:spcBef>
              <a:spcAft>
                <a:spcPts val="0"/>
              </a:spcAft>
              <a:buClr>
                <a:srgbClr val="262626"/>
              </a:buClr>
              <a:buSzPts val="2800"/>
              <a:buChar char="–"/>
              <a:defRPr/>
            </a:lvl4pPr>
            <a:lvl5pPr marL="2286000" lvl="4" indent="-406400" algn="l" rtl="0">
              <a:lnSpc>
                <a:spcPct val="100000"/>
              </a:lnSpc>
              <a:spcBef>
                <a:spcPts val="600"/>
              </a:spcBef>
              <a:spcAft>
                <a:spcPts val="0"/>
              </a:spcAft>
              <a:buClr>
                <a:srgbClr val="262626"/>
              </a:buClr>
              <a:buSzPts val="2800"/>
              <a:buChar char="»"/>
              <a:defRPr/>
            </a:lvl5pPr>
            <a:lvl6pPr marL="2743200" lvl="5" indent="-406400" algn="l" rtl="0">
              <a:lnSpc>
                <a:spcPct val="100000"/>
              </a:lnSpc>
              <a:spcBef>
                <a:spcPts val="600"/>
              </a:spcBef>
              <a:spcAft>
                <a:spcPts val="0"/>
              </a:spcAft>
              <a:buClr>
                <a:schemeClr val="dk1"/>
              </a:buClr>
              <a:buSzPts val="2800"/>
              <a:buChar char="•"/>
              <a:defRPr/>
            </a:lvl6pPr>
            <a:lvl7pPr marL="3200400" lvl="6" indent="-406400" algn="l" rtl="0">
              <a:lnSpc>
                <a:spcPct val="100000"/>
              </a:lnSpc>
              <a:spcBef>
                <a:spcPts val="600"/>
              </a:spcBef>
              <a:spcAft>
                <a:spcPts val="0"/>
              </a:spcAft>
              <a:buClr>
                <a:schemeClr val="dk1"/>
              </a:buClr>
              <a:buSzPts val="2800"/>
              <a:buChar char="•"/>
              <a:defRPr/>
            </a:lvl7pPr>
            <a:lvl8pPr marL="3657600" lvl="7" indent="-406400" algn="l" rtl="0">
              <a:lnSpc>
                <a:spcPct val="100000"/>
              </a:lnSpc>
              <a:spcBef>
                <a:spcPts val="600"/>
              </a:spcBef>
              <a:spcAft>
                <a:spcPts val="0"/>
              </a:spcAft>
              <a:buClr>
                <a:schemeClr val="dk1"/>
              </a:buClr>
              <a:buSzPts val="2800"/>
              <a:buChar char="•"/>
              <a:defRPr/>
            </a:lvl8pPr>
            <a:lvl9pPr marL="4114800" lvl="8" indent="-406400" algn="l" rtl="0">
              <a:lnSpc>
                <a:spcPct val="100000"/>
              </a:lnSpc>
              <a:spcBef>
                <a:spcPts val="600"/>
              </a:spcBef>
              <a:spcAft>
                <a:spcPts val="0"/>
              </a:spcAft>
              <a:buClr>
                <a:schemeClr val="dk1"/>
              </a:buClr>
              <a:buSzPts val="2800"/>
              <a:buChar char="•"/>
              <a:defRPr/>
            </a:lvl9pPr>
          </a:lstStyle>
          <a:p>
            <a:endParaRPr/>
          </a:p>
        </p:txBody>
      </p:sp>
      <p:pic>
        <p:nvPicPr>
          <p:cNvPr id="93" name="Google Shape;93;g29caab2afa6_0_210"/>
          <p:cNvPicPr preferRelativeResize="0"/>
          <p:nvPr/>
        </p:nvPicPr>
        <p:blipFill rotWithShape="1">
          <a:blip r:embed="rId2">
            <a:alphaModFix/>
          </a:blip>
          <a:srcRect/>
          <a:stretch/>
        </p:blipFill>
        <p:spPr>
          <a:xfrm>
            <a:off x="1028700" y="9308981"/>
            <a:ext cx="6172200" cy="698739"/>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tandard Layout - Left Logo">
  <p:cSld name="1_Custom Layout">
    <p:spTree>
      <p:nvGrpSpPr>
        <p:cNvPr id="1" name="Shape 94"/>
        <p:cNvGrpSpPr/>
        <p:nvPr/>
      </p:nvGrpSpPr>
      <p:grpSpPr>
        <a:xfrm>
          <a:off x="0" y="0"/>
          <a:ext cx="0" cy="0"/>
          <a:chOff x="0" y="0"/>
          <a:chExt cx="0" cy="0"/>
        </a:xfrm>
      </p:grpSpPr>
      <p:sp>
        <p:nvSpPr>
          <p:cNvPr id="95" name="Google Shape;95;g29caab2afa6_0_215"/>
          <p:cNvSpPr txBox="1">
            <a:spLocks noGrp="1"/>
          </p:cNvSpPr>
          <p:nvPr>
            <p:ph type="body" idx="1"/>
          </p:nvPr>
        </p:nvSpPr>
        <p:spPr>
          <a:xfrm>
            <a:off x="914400" y="2400302"/>
            <a:ext cx="16459200" cy="6789000"/>
          </a:xfrm>
          <a:prstGeom prst="rect">
            <a:avLst/>
          </a:prstGeom>
          <a:noFill/>
          <a:ln>
            <a:noFill/>
          </a:ln>
        </p:spPr>
        <p:txBody>
          <a:bodyPr spcFirstLastPara="1" wrap="square" lIns="137150" tIns="68550" rIns="137150" bIns="68550" anchor="t" anchorCtr="0">
            <a:normAutofit/>
          </a:bodyPr>
          <a:lstStyle>
            <a:lvl1pPr marL="457200" lvl="0" indent="-406400" algn="l" rtl="0">
              <a:lnSpc>
                <a:spcPct val="100000"/>
              </a:lnSpc>
              <a:spcBef>
                <a:spcPts val="600"/>
              </a:spcBef>
              <a:spcAft>
                <a:spcPts val="0"/>
              </a:spcAft>
              <a:buClr>
                <a:srgbClr val="262626"/>
              </a:buClr>
              <a:buSzPts val="2800"/>
              <a:buChar char="•"/>
              <a:defRPr/>
            </a:lvl1pPr>
            <a:lvl2pPr marL="914400" lvl="1" indent="-406400" algn="l" rtl="0">
              <a:lnSpc>
                <a:spcPct val="100000"/>
              </a:lnSpc>
              <a:spcBef>
                <a:spcPts val="600"/>
              </a:spcBef>
              <a:spcAft>
                <a:spcPts val="0"/>
              </a:spcAft>
              <a:buClr>
                <a:srgbClr val="262626"/>
              </a:buClr>
              <a:buSzPts val="2800"/>
              <a:buChar char="–"/>
              <a:defRPr/>
            </a:lvl2pPr>
            <a:lvl3pPr marL="1371600" lvl="2" indent="-406400" algn="l" rtl="0">
              <a:lnSpc>
                <a:spcPct val="100000"/>
              </a:lnSpc>
              <a:spcBef>
                <a:spcPts val="600"/>
              </a:spcBef>
              <a:spcAft>
                <a:spcPts val="0"/>
              </a:spcAft>
              <a:buClr>
                <a:srgbClr val="262626"/>
              </a:buClr>
              <a:buSzPts val="2800"/>
              <a:buChar char="•"/>
              <a:defRPr/>
            </a:lvl3pPr>
            <a:lvl4pPr marL="1828800" lvl="3" indent="-406400" algn="l" rtl="0">
              <a:lnSpc>
                <a:spcPct val="100000"/>
              </a:lnSpc>
              <a:spcBef>
                <a:spcPts val="600"/>
              </a:spcBef>
              <a:spcAft>
                <a:spcPts val="0"/>
              </a:spcAft>
              <a:buClr>
                <a:srgbClr val="262626"/>
              </a:buClr>
              <a:buSzPts val="2800"/>
              <a:buChar char="–"/>
              <a:defRPr/>
            </a:lvl4pPr>
            <a:lvl5pPr marL="2286000" lvl="4" indent="-406400" algn="l" rtl="0">
              <a:lnSpc>
                <a:spcPct val="100000"/>
              </a:lnSpc>
              <a:spcBef>
                <a:spcPts val="600"/>
              </a:spcBef>
              <a:spcAft>
                <a:spcPts val="0"/>
              </a:spcAft>
              <a:buClr>
                <a:srgbClr val="262626"/>
              </a:buClr>
              <a:buSzPts val="2800"/>
              <a:buChar char="»"/>
              <a:defRPr/>
            </a:lvl5pPr>
            <a:lvl6pPr marL="2743200" lvl="5" indent="-406400" algn="l" rtl="0">
              <a:lnSpc>
                <a:spcPct val="100000"/>
              </a:lnSpc>
              <a:spcBef>
                <a:spcPts val="600"/>
              </a:spcBef>
              <a:spcAft>
                <a:spcPts val="0"/>
              </a:spcAft>
              <a:buClr>
                <a:schemeClr val="dk1"/>
              </a:buClr>
              <a:buSzPts val="2800"/>
              <a:buChar char="•"/>
              <a:defRPr/>
            </a:lvl6pPr>
            <a:lvl7pPr marL="3200400" lvl="6" indent="-406400" algn="l" rtl="0">
              <a:lnSpc>
                <a:spcPct val="100000"/>
              </a:lnSpc>
              <a:spcBef>
                <a:spcPts val="600"/>
              </a:spcBef>
              <a:spcAft>
                <a:spcPts val="0"/>
              </a:spcAft>
              <a:buClr>
                <a:schemeClr val="dk1"/>
              </a:buClr>
              <a:buSzPts val="2800"/>
              <a:buChar char="•"/>
              <a:defRPr/>
            </a:lvl7pPr>
            <a:lvl8pPr marL="3657600" lvl="7" indent="-406400" algn="l" rtl="0">
              <a:lnSpc>
                <a:spcPct val="100000"/>
              </a:lnSpc>
              <a:spcBef>
                <a:spcPts val="600"/>
              </a:spcBef>
              <a:spcAft>
                <a:spcPts val="0"/>
              </a:spcAft>
              <a:buClr>
                <a:schemeClr val="dk1"/>
              </a:buClr>
              <a:buSzPts val="2800"/>
              <a:buChar char="•"/>
              <a:defRPr/>
            </a:lvl8pPr>
            <a:lvl9pPr marL="4114800" lvl="8" indent="-406400" algn="l" rtl="0">
              <a:lnSpc>
                <a:spcPct val="100000"/>
              </a:lnSpc>
              <a:spcBef>
                <a:spcPts val="600"/>
              </a:spcBef>
              <a:spcAft>
                <a:spcPts val="0"/>
              </a:spcAft>
              <a:buClr>
                <a:schemeClr val="dk1"/>
              </a:buClr>
              <a:buSzPts val="2800"/>
              <a:buChar char="•"/>
              <a:defRPr/>
            </a:lvl9pPr>
          </a:lstStyle>
          <a:p>
            <a:endParaRPr/>
          </a:p>
        </p:txBody>
      </p:sp>
      <p:sp>
        <p:nvSpPr>
          <p:cNvPr id="96" name="Google Shape;96;g29caab2afa6_0_215"/>
          <p:cNvSpPr/>
          <p:nvPr/>
        </p:nvSpPr>
        <p:spPr>
          <a:xfrm>
            <a:off x="0" y="9492375"/>
            <a:ext cx="18288000" cy="795000"/>
          </a:xfrm>
          <a:prstGeom prst="rect">
            <a:avLst/>
          </a:prstGeom>
          <a:solidFill>
            <a:srgbClr val="345EA1"/>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FFFFFF"/>
              </a:solidFill>
              <a:latin typeface="Calibri"/>
              <a:ea typeface="Calibri"/>
              <a:cs typeface="Calibri"/>
              <a:sym typeface="Calibri"/>
            </a:endParaRPr>
          </a:p>
        </p:txBody>
      </p:sp>
      <p:pic>
        <p:nvPicPr>
          <p:cNvPr id="97" name="Google Shape;97;g29caab2afa6_0_215"/>
          <p:cNvPicPr preferRelativeResize="0"/>
          <p:nvPr/>
        </p:nvPicPr>
        <p:blipFill rotWithShape="1">
          <a:blip r:embed="rId2">
            <a:alphaModFix/>
          </a:blip>
          <a:srcRect t="31023" b="32228"/>
          <a:stretch/>
        </p:blipFill>
        <p:spPr>
          <a:xfrm>
            <a:off x="914400" y="9608904"/>
            <a:ext cx="4415138" cy="561638"/>
          </a:xfrm>
          <a:prstGeom prst="rect">
            <a:avLst/>
          </a:prstGeom>
          <a:noFill/>
          <a:ln>
            <a:noFill/>
          </a:ln>
        </p:spPr>
      </p:pic>
      <p:sp>
        <p:nvSpPr>
          <p:cNvPr id="98" name="Google Shape;98;g29caab2afa6_0_215"/>
          <p:cNvSpPr txBox="1">
            <a:spLocks noGrp="1"/>
          </p:cNvSpPr>
          <p:nvPr>
            <p:ph type="title"/>
          </p:nvPr>
        </p:nvSpPr>
        <p:spPr>
          <a:xfrm>
            <a:off x="914400" y="228600"/>
            <a:ext cx="16459200" cy="1714800"/>
          </a:xfrm>
          <a:prstGeom prst="rect">
            <a:avLst/>
          </a:prstGeom>
          <a:noFill/>
          <a:ln>
            <a:noFill/>
          </a:ln>
        </p:spPr>
        <p:txBody>
          <a:bodyPr spcFirstLastPara="1" wrap="square" lIns="137150" tIns="68550" rIns="137150" bIns="68550" anchor="ctr" anchorCtr="0">
            <a:normAutofit/>
          </a:bodyPr>
          <a:lstStyle>
            <a:lvl1pPr lvl="0" algn="l" rtl="0">
              <a:lnSpc>
                <a:spcPct val="100000"/>
              </a:lnSpc>
              <a:spcBef>
                <a:spcPts val="0"/>
              </a:spcBef>
              <a:spcAft>
                <a:spcPts val="0"/>
              </a:spcAft>
              <a:buClr>
                <a:srgbClr val="334664"/>
              </a:buClr>
              <a:buSzPts val="2800"/>
              <a:buNone/>
              <a:defRPr/>
            </a:lvl1pPr>
            <a:lvl2pPr lvl="1" algn="l" rtl="0">
              <a:lnSpc>
                <a:spcPct val="100000"/>
              </a:lnSpc>
              <a:spcBef>
                <a:spcPts val="0"/>
              </a:spcBef>
              <a:spcAft>
                <a:spcPts val="0"/>
              </a:spcAft>
              <a:buSzPts val="2200"/>
              <a:buNone/>
              <a:defRPr/>
            </a:lvl2pPr>
            <a:lvl3pPr lvl="2" algn="l" rtl="0">
              <a:lnSpc>
                <a:spcPct val="100000"/>
              </a:lnSpc>
              <a:spcBef>
                <a:spcPts val="0"/>
              </a:spcBef>
              <a:spcAft>
                <a:spcPts val="0"/>
              </a:spcAft>
              <a:buSzPts val="2200"/>
              <a:buNone/>
              <a:defRPr/>
            </a:lvl3pPr>
            <a:lvl4pPr lvl="3" algn="l" rtl="0">
              <a:lnSpc>
                <a:spcPct val="100000"/>
              </a:lnSpc>
              <a:spcBef>
                <a:spcPts val="0"/>
              </a:spcBef>
              <a:spcAft>
                <a:spcPts val="0"/>
              </a:spcAft>
              <a:buSzPts val="2200"/>
              <a:buNone/>
              <a:defRPr/>
            </a:lvl4pPr>
            <a:lvl5pPr lvl="4" algn="l" rtl="0">
              <a:lnSpc>
                <a:spcPct val="100000"/>
              </a:lnSpc>
              <a:spcBef>
                <a:spcPts val="0"/>
              </a:spcBef>
              <a:spcAft>
                <a:spcPts val="0"/>
              </a:spcAft>
              <a:buSzPts val="2200"/>
              <a:buNone/>
              <a:defRPr/>
            </a:lvl5pPr>
            <a:lvl6pPr lvl="5" algn="l" rtl="0">
              <a:lnSpc>
                <a:spcPct val="100000"/>
              </a:lnSpc>
              <a:spcBef>
                <a:spcPts val="0"/>
              </a:spcBef>
              <a:spcAft>
                <a:spcPts val="0"/>
              </a:spcAft>
              <a:buSzPts val="2200"/>
              <a:buNone/>
              <a:defRPr/>
            </a:lvl6pPr>
            <a:lvl7pPr lvl="6" algn="l" rtl="0">
              <a:lnSpc>
                <a:spcPct val="100000"/>
              </a:lnSpc>
              <a:spcBef>
                <a:spcPts val="0"/>
              </a:spcBef>
              <a:spcAft>
                <a:spcPts val="0"/>
              </a:spcAft>
              <a:buSzPts val="2200"/>
              <a:buNone/>
              <a:defRPr/>
            </a:lvl7pPr>
            <a:lvl8pPr lvl="7" algn="l" rtl="0">
              <a:lnSpc>
                <a:spcPct val="100000"/>
              </a:lnSpc>
              <a:spcBef>
                <a:spcPts val="0"/>
              </a:spcBef>
              <a:spcAft>
                <a:spcPts val="0"/>
              </a:spcAft>
              <a:buSzPts val="2200"/>
              <a:buNone/>
              <a:defRPr/>
            </a:lvl8pPr>
            <a:lvl9pPr lvl="8" algn="l" rtl="0">
              <a:lnSpc>
                <a:spcPct val="100000"/>
              </a:lnSpc>
              <a:spcBef>
                <a:spcPts val="0"/>
              </a:spcBef>
              <a:spcAft>
                <a:spcPts val="0"/>
              </a:spcAft>
              <a:buSzPts val="22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9"/>
        <p:cNvGrpSpPr/>
        <p:nvPr/>
      </p:nvGrpSpPr>
      <p:grpSpPr>
        <a:xfrm>
          <a:off x="0" y="0"/>
          <a:ext cx="0" cy="0"/>
          <a:chOff x="0" y="0"/>
          <a:chExt cx="0" cy="0"/>
        </a:xfrm>
      </p:grpSpPr>
      <p:sp>
        <p:nvSpPr>
          <p:cNvPr id="100" name="Google Shape;100;g29caab2afa6_0_220"/>
          <p:cNvSpPr txBox="1">
            <a:spLocks noGrp="1"/>
          </p:cNvSpPr>
          <p:nvPr>
            <p:ph type="title"/>
          </p:nvPr>
        </p:nvSpPr>
        <p:spPr>
          <a:xfrm>
            <a:off x="623400" y="890050"/>
            <a:ext cx="17041200" cy="11454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1" name="Google Shape;101;g29caab2afa6_0_220"/>
          <p:cNvSpPr txBox="1">
            <a:spLocks noGrp="1"/>
          </p:cNvSpPr>
          <p:nvPr>
            <p:ph type="body" idx="1"/>
          </p:nvPr>
        </p:nvSpPr>
        <p:spPr>
          <a:xfrm>
            <a:off x="623400" y="2304950"/>
            <a:ext cx="17041200" cy="6832800"/>
          </a:xfrm>
          <a:prstGeom prst="rect">
            <a:avLst/>
          </a:prstGeom>
        </p:spPr>
        <p:txBody>
          <a:bodyPr spcFirstLastPara="1" wrap="square" lIns="91425" tIns="45700" rIns="91425" bIns="45700" anchor="t" anchorCtr="0">
            <a:normAutofit/>
          </a:bodyPr>
          <a:lstStyle>
            <a:lvl1pPr marL="457200" lvl="0" indent="-431800" rtl="0">
              <a:spcBef>
                <a:spcPts val="640"/>
              </a:spcBef>
              <a:spcAft>
                <a:spcPts val="0"/>
              </a:spcAft>
              <a:buSzPts val="3200"/>
              <a:buChar char="•"/>
              <a:defRPr/>
            </a:lvl1pPr>
            <a:lvl2pPr marL="914400" lvl="1" indent="-406400" rtl="0">
              <a:spcBef>
                <a:spcPts val="560"/>
              </a:spcBef>
              <a:spcAft>
                <a:spcPts val="0"/>
              </a:spcAft>
              <a:buSzPts val="2800"/>
              <a:buChar char="–"/>
              <a:defRPr/>
            </a:lvl2pPr>
            <a:lvl3pPr marL="1371600" lvl="2" indent="-381000" rtl="0">
              <a:spcBef>
                <a:spcPts val="480"/>
              </a:spcBef>
              <a:spcAft>
                <a:spcPts val="0"/>
              </a:spcAft>
              <a:buSzPts val="2400"/>
              <a:buChar char="•"/>
              <a:defRPr/>
            </a:lvl3pPr>
            <a:lvl4pPr marL="1828800" lvl="3" indent="-355600" rtl="0">
              <a:spcBef>
                <a:spcPts val="400"/>
              </a:spcBef>
              <a:spcAft>
                <a:spcPts val="0"/>
              </a:spcAft>
              <a:buSzPts val="2000"/>
              <a:buChar char="–"/>
              <a:defRPr/>
            </a:lvl4pPr>
            <a:lvl5pPr marL="2286000" lvl="4" indent="-355600" rtl="0">
              <a:spcBef>
                <a:spcPts val="400"/>
              </a:spcBef>
              <a:spcAft>
                <a:spcPts val="0"/>
              </a:spcAft>
              <a:buSzPts val="2000"/>
              <a:buChar char="»"/>
              <a:defRPr/>
            </a:lvl5pPr>
            <a:lvl6pPr marL="2743200" lvl="5" indent="-355600" rtl="0">
              <a:spcBef>
                <a:spcPts val="400"/>
              </a:spcBef>
              <a:spcAft>
                <a:spcPts val="0"/>
              </a:spcAft>
              <a:buSzPts val="2000"/>
              <a:buChar char="•"/>
              <a:defRPr/>
            </a:lvl6pPr>
            <a:lvl7pPr marL="3200400" lvl="6" indent="-355600" rtl="0">
              <a:spcBef>
                <a:spcPts val="400"/>
              </a:spcBef>
              <a:spcAft>
                <a:spcPts val="0"/>
              </a:spcAft>
              <a:buSzPts val="2000"/>
              <a:buChar char="•"/>
              <a:defRPr/>
            </a:lvl7pPr>
            <a:lvl8pPr marL="3657600" lvl="7" indent="-355600" rtl="0">
              <a:spcBef>
                <a:spcPts val="400"/>
              </a:spcBef>
              <a:spcAft>
                <a:spcPts val="0"/>
              </a:spcAft>
              <a:buSzPts val="2000"/>
              <a:buChar char="•"/>
              <a:defRPr/>
            </a:lvl8pPr>
            <a:lvl9pPr marL="4114800" lvl="8" indent="-355600" rtl="0">
              <a:spcBef>
                <a:spcPts val="400"/>
              </a:spcBef>
              <a:spcAft>
                <a:spcPts val="0"/>
              </a:spcAft>
              <a:buSzPts val="2000"/>
              <a:buChar char="•"/>
              <a:defRPr/>
            </a:lvl9pPr>
          </a:lstStyle>
          <a:p>
            <a:endParaRPr/>
          </a:p>
        </p:txBody>
      </p:sp>
      <p:sp>
        <p:nvSpPr>
          <p:cNvPr id="102" name="Google Shape;102;g29caab2afa6_0_220"/>
          <p:cNvSpPr txBox="1">
            <a:spLocks noGrp="1"/>
          </p:cNvSpPr>
          <p:nvPr>
            <p:ph type="sldNum" idx="12"/>
          </p:nvPr>
        </p:nvSpPr>
        <p:spPr>
          <a:xfrm>
            <a:off x="16944916" y="9326434"/>
            <a:ext cx="1097400" cy="7872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1">
  <p:cSld name="OBJECT_1">
    <p:spTree>
      <p:nvGrpSpPr>
        <p:cNvPr id="1" name="Shape 103"/>
        <p:cNvGrpSpPr/>
        <p:nvPr/>
      </p:nvGrpSpPr>
      <p:grpSpPr>
        <a:xfrm>
          <a:off x="0" y="0"/>
          <a:ext cx="0" cy="0"/>
          <a:chOff x="0" y="0"/>
          <a:chExt cx="0" cy="0"/>
        </a:xfrm>
      </p:grpSpPr>
      <p:sp>
        <p:nvSpPr>
          <p:cNvPr id="104" name="Google Shape;104;g29caab2afa6_0_224"/>
          <p:cNvSpPr txBox="1">
            <a:spLocks noGrp="1"/>
          </p:cNvSpPr>
          <p:nvPr>
            <p:ph type="ftr" idx="11"/>
          </p:nvPr>
        </p:nvSpPr>
        <p:spPr>
          <a:xfrm>
            <a:off x="0" y="0"/>
            <a:ext cx="4500000" cy="4500000"/>
          </a:xfrm>
          <a:prstGeom prst="rect">
            <a:avLst/>
          </a:prstGeom>
          <a:noFill/>
          <a:ln>
            <a:noFill/>
          </a:ln>
        </p:spPr>
        <p:txBody>
          <a:bodyPr spcFirstLastPara="1" wrap="square" lIns="0" tIns="0" rIns="0" bIns="0" anchor="t" anchorCtr="0">
            <a:noAutofit/>
          </a:bodyPr>
          <a:lstStyle>
            <a:lvl1pPr marR="0" lvl="0" algn="ctr" rtl="0">
              <a:lnSpc>
                <a:spcPct val="100000"/>
              </a:lnSpc>
              <a:spcBef>
                <a:spcPts val="0"/>
              </a:spcBef>
              <a:spcAft>
                <a:spcPts val="0"/>
              </a:spcAft>
              <a:buClr>
                <a:srgbClr val="888888"/>
              </a:buClr>
              <a:buSzPts val="1600"/>
              <a:buFont typeface="Calibri"/>
              <a:buNone/>
              <a:defRPr sz="2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9pPr>
          </a:lstStyle>
          <a:p>
            <a:endParaRPr/>
          </a:p>
        </p:txBody>
      </p:sp>
      <p:sp>
        <p:nvSpPr>
          <p:cNvPr id="105" name="Google Shape;105;g29caab2afa6_0_224"/>
          <p:cNvSpPr txBox="1">
            <a:spLocks noGrp="1"/>
          </p:cNvSpPr>
          <p:nvPr>
            <p:ph type="dt" idx="10"/>
          </p:nvPr>
        </p:nvSpPr>
        <p:spPr>
          <a:xfrm>
            <a:off x="0" y="0"/>
            <a:ext cx="4500000" cy="4500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888888"/>
              </a:buClr>
              <a:buSzPts val="1600"/>
              <a:buFont typeface="Calibri"/>
              <a:buNone/>
              <a:defRPr sz="2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2800" b="0" i="0" u="none" strike="noStrike" cap="none">
                <a:solidFill>
                  <a:schemeClr val="dk1"/>
                </a:solidFill>
                <a:latin typeface="Calibri"/>
                <a:ea typeface="Calibri"/>
                <a:cs typeface="Calibri"/>
                <a:sym typeface="Calibri"/>
              </a:defRPr>
            </a:lvl9pPr>
          </a:lstStyle>
          <a:p>
            <a:endParaRPr/>
          </a:p>
        </p:txBody>
      </p:sp>
      <p:sp>
        <p:nvSpPr>
          <p:cNvPr id="106" name="Google Shape;106;g29caab2afa6_0_224"/>
          <p:cNvSpPr txBox="1">
            <a:spLocks noGrp="1"/>
          </p:cNvSpPr>
          <p:nvPr>
            <p:ph type="sldNum" idx="12"/>
          </p:nvPr>
        </p:nvSpPr>
        <p:spPr>
          <a:xfrm>
            <a:off x="0" y="0"/>
            <a:ext cx="4500000" cy="4500000"/>
          </a:xfrm>
          <a:prstGeom prst="rect">
            <a:avLst/>
          </a:prstGeom>
          <a:noFill/>
          <a:ln>
            <a:noFill/>
          </a:ln>
        </p:spPr>
        <p:txBody>
          <a:bodyPr spcFirstLastPara="1" wrap="square" lIns="0" tIns="0" rIns="0" bIns="0" anchor="t" anchorCtr="0">
            <a:noAutofit/>
          </a:bodyPr>
          <a:lstStyle>
            <a:lvl1pPr marL="0" marR="0" lvl="0" indent="0" algn="r" rtl="0">
              <a:lnSpc>
                <a:spcPct val="100000"/>
              </a:lnSpc>
              <a:spcBef>
                <a:spcPts val="0"/>
              </a:spcBef>
              <a:spcAft>
                <a:spcPts val="0"/>
              </a:spcAft>
              <a:buClr>
                <a:srgbClr val="888888"/>
              </a:buClr>
              <a:buSzPts val="2200"/>
              <a:buFont typeface="Calibri"/>
              <a:buNone/>
              <a:defRPr sz="28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2200"/>
              <a:buFont typeface="Calibri"/>
              <a:buNone/>
              <a:defRPr sz="28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2200"/>
              <a:buFont typeface="Calibri"/>
              <a:buNone/>
              <a:defRPr sz="28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2200"/>
              <a:buFont typeface="Calibri"/>
              <a:buNone/>
              <a:defRPr sz="28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2200"/>
              <a:buFont typeface="Calibri"/>
              <a:buNone/>
              <a:defRPr sz="28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2200"/>
              <a:buFont typeface="Calibri"/>
              <a:buNone/>
              <a:defRPr sz="28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2200"/>
              <a:buFont typeface="Calibri"/>
              <a:buNone/>
              <a:defRPr sz="28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2200"/>
              <a:buFont typeface="Calibri"/>
              <a:buNone/>
              <a:defRPr sz="28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2200"/>
              <a:buFont typeface="Calibri"/>
              <a:buNone/>
              <a:defRPr sz="2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Layout 1">
  <p:cSld name="CUSTOM">
    <p:spTree>
      <p:nvGrpSpPr>
        <p:cNvPr id="1" name="Shape 107"/>
        <p:cNvGrpSpPr/>
        <p:nvPr/>
      </p:nvGrpSpPr>
      <p:grpSpPr>
        <a:xfrm>
          <a:off x="0" y="0"/>
          <a:ext cx="0" cy="0"/>
          <a:chOff x="0" y="0"/>
          <a:chExt cx="0" cy="0"/>
        </a:xfrm>
      </p:grpSpPr>
      <p:sp>
        <p:nvSpPr>
          <p:cNvPr id="108" name="Google Shape;108;g2ab9108390e_2_1"/>
          <p:cNvSpPr txBox="1">
            <a:spLocks noGrp="1"/>
          </p:cNvSpPr>
          <p:nvPr>
            <p:ph type="title"/>
          </p:nvPr>
        </p:nvSpPr>
        <p:spPr>
          <a:xfrm>
            <a:off x="457200" y="274638"/>
            <a:ext cx="8229600" cy="1143000"/>
          </a:xfrm>
          <a:prstGeom prst="rect">
            <a:avLst/>
          </a:prstGeom>
        </p:spPr>
        <p:txBody>
          <a:bodyPr spcFirstLastPara="1" wrap="square" lIns="91425" tIns="45700" rIns="91425" bIns="45700" anchor="t" anchorCtr="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g2ab9108390e_2_1"/>
          <p:cNvSpPr txBox="1"/>
          <p:nvPr/>
        </p:nvSpPr>
        <p:spPr>
          <a:xfrm>
            <a:off x="1359975" y="2123275"/>
            <a:ext cx="111588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200">
              <a:solidFill>
                <a:schemeClr val="dk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s://medical-legalpartnership.org/resources/"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medical-legalpartnership.org/messaging-guide/"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hyperlink" Target="https://medical-legalpartnership.org/mlp-resources/report-environmental-scan-of-medical-legal-partnerships-in-health-center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12.jpg"/><Relationship Id="rId5" Type="http://schemas.openxmlformats.org/officeDocument/2006/relationships/image" Target="../media/image5.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13.png"/><Relationship Id="rId5" Type="http://schemas.openxmlformats.org/officeDocument/2006/relationships/image" Target="../media/image5.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5.xm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23.png"/><Relationship Id="rId5" Type="http://schemas.openxmlformats.org/officeDocument/2006/relationships/image" Target="../media/image24.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5.xml"/><Relationship Id="rId5" Type="http://schemas.openxmlformats.org/officeDocument/2006/relationships/image" Target="../media/image25.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5.xml"/><Relationship Id="rId5" Type="http://schemas.openxmlformats.org/officeDocument/2006/relationships/image" Target="../media/image26.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5.xml"/><Relationship Id="rId5" Type="http://schemas.openxmlformats.org/officeDocument/2006/relationships/image" Target="../media/image29.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9.png"/><Relationship Id="rId7"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0.png"/><Relationship Id="rId9"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5.xml"/><Relationship Id="rId5" Type="http://schemas.openxmlformats.org/officeDocument/2006/relationships/image" Target="../media/image37.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5.xml"/><Relationship Id="rId5" Type="http://schemas.openxmlformats.org/officeDocument/2006/relationships/image" Target="../media/image38.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5.xml"/><Relationship Id="rId5" Type="http://schemas.openxmlformats.org/officeDocument/2006/relationships/image" Target="../media/image39.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5.xml"/><Relationship Id="rId5" Type="http://schemas.openxmlformats.org/officeDocument/2006/relationships/image" Target="../media/image40.pn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5.xml"/><Relationship Id="rId5" Type="http://schemas.openxmlformats.org/officeDocument/2006/relationships/image" Target="../media/image41.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15.xml"/><Relationship Id="rId5" Type="http://schemas.openxmlformats.org/officeDocument/2006/relationships/image" Target="../media/image42.png"/><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15.xml"/><Relationship Id="rId5" Type="http://schemas.openxmlformats.org/officeDocument/2006/relationships/image" Target="../media/image43.png"/><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1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15.xml"/><Relationship Id="rId5" Type="http://schemas.openxmlformats.org/officeDocument/2006/relationships/image" Target="../media/image47.pn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15.xml"/><Relationship Id="rId5" Type="http://schemas.openxmlformats.org/officeDocument/2006/relationships/image" Target="../media/image48.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5.xml"/><Relationship Id="rId5" Type="http://schemas.openxmlformats.org/officeDocument/2006/relationships/image" Target="../media/image49.png"/><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15.xml"/><Relationship Id="rId5" Type="http://schemas.openxmlformats.org/officeDocument/2006/relationships/image" Target="../media/image50.png"/><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8" Type="http://schemas.openxmlformats.org/officeDocument/2006/relationships/hyperlink" Target="https://www.phi.org/thought-leadership/climate-change-and-health-a-framework-for-action/" TargetMode="External"/><Relationship Id="rId3" Type="http://schemas.openxmlformats.org/officeDocument/2006/relationships/image" Target="../media/image19.png"/><Relationship Id="rId7" Type="http://schemas.openxmlformats.org/officeDocument/2006/relationships/hyperlink" Target="https://miamifoundation.org/wp-content/uploads/2021/10/extreme-heat-toolkit.pdf" TargetMode="External"/><Relationship Id="rId2" Type="http://schemas.openxmlformats.org/officeDocument/2006/relationships/notesSlide" Target="../notesSlides/notesSlide43.xml"/><Relationship Id="rId1" Type="http://schemas.openxmlformats.org/officeDocument/2006/relationships/slideLayout" Target="../slideLayouts/slideLayout15.xml"/><Relationship Id="rId6" Type="http://schemas.openxmlformats.org/officeDocument/2006/relationships/hyperlink" Target="http://www.floridaclinicians.org" TargetMode="External"/><Relationship Id="rId5" Type="http://schemas.openxmlformats.org/officeDocument/2006/relationships/hyperlink" Target="http://www.medsocietiesforclimatehealth.org" TargetMode="External"/><Relationship Id="rId4" Type="http://schemas.openxmlformats.org/officeDocument/2006/relationships/image" Target="../media/image20.png"/></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15.xml"/><Relationship Id="rId6" Type="http://schemas.openxmlformats.org/officeDocument/2006/relationships/hyperlink" Target="mailto:fwanders@fiu.edu" TargetMode="External"/><Relationship Id="rId5" Type="http://schemas.openxmlformats.org/officeDocument/2006/relationships/hyperlink" Target="mailto:christinar@clsmf.org" TargetMode="External"/><Relationship Id="rId4" Type="http://schemas.openxmlformats.org/officeDocument/2006/relationships/image" Target="../media/image20.pn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51.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hyperlink" Target="https://www.surveymonkey.com/r/PJ29JT8"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5.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hyperlink" Target="https://medical-legalpartnership.org/learning-opportunities/" TargetMode="External"/><Relationship Id="rId5" Type="http://schemas.openxmlformats.org/officeDocument/2006/relationships/image" Target="../media/image54.jp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5DE0E6"/>
            </a:gs>
            <a:gs pos="100000">
              <a:srgbClr val="004AAD"/>
            </a:gs>
          </a:gsLst>
          <a:path path="circle">
            <a:fillToRect r="100000" b="100000"/>
          </a:path>
          <a:tileRect l="-100000" t="-100000"/>
        </a:gradFill>
        <a:effectLst/>
      </p:bgPr>
    </p:bg>
    <p:spTree>
      <p:nvGrpSpPr>
        <p:cNvPr id="1" name="Shape 113"/>
        <p:cNvGrpSpPr/>
        <p:nvPr/>
      </p:nvGrpSpPr>
      <p:grpSpPr>
        <a:xfrm>
          <a:off x="0" y="0"/>
          <a:ext cx="0" cy="0"/>
          <a:chOff x="0" y="0"/>
          <a:chExt cx="0" cy="0"/>
        </a:xfrm>
      </p:grpSpPr>
      <p:sp>
        <p:nvSpPr>
          <p:cNvPr id="114" name="Google Shape;114;g2ab60656ac2_1_19"/>
          <p:cNvSpPr/>
          <p:nvPr/>
        </p:nvSpPr>
        <p:spPr>
          <a:xfrm>
            <a:off x="6730127" y="-11"/>
            <a:ext cx="12592628" cy="12592628"/>
          </a:xfrm>
          <a:custGeom>
            <a:avLst/>
            <a:gdLst/>
            <a:ahLst/>
            <a:cxnLst/>
            <a:rect l="l" t="t" r="r" b="b"/>
            <a:pathLst>
              <a:path w="12592628" h="12592628" extrusionOk="0">
                <a:moveTo>
                  <a:pt x="0" y="0"/>
                </a:moveTo>
                <a:lnTo>
                  <a:pt x="12592628" y="0"/>
                </a:lnTo>
                <a:lnTo>
                  <a:pt x="12592628" y="12592629"/>
                </a:lnTo>
                <a:lnTo>
                  <a:pt x="0" y="12592629"/>
                </a:lnTo>
                <a:lnTo>
                  <a:pt x="0" y="0"/>
                </a:lnTo>
                <a:close/>
              </a:path>
            </a:pathLst>
          </a:custGeom>
          <a:blipFill rotWithShape="1">
            <a:blip r:embed="rId3">
              <a:alphaModFix/>
            </a:blip>
            <a:stretch>
              <a:fillRect/>
            </a:stretch>
          </a:blipFill>
          <a:ln>
            <a:noFill/>
          </a:ln>
        </p:spPr>
        <p:txBody>
          <a:bodyPr/>
          <a:lstStyle/>
          <a:p>
            <a:endParaRPr lang="en-US"/>
          </a:p>
        </p:txBody>
      </p:sp>
      <p:sp>
        <p:nvSpPr>
          <p:cNvPr id="115" name="Google Shape;115;g2ab60656ac2_1_19"/>
          <p:cNvSpPr/>
          <p:nvPr/>
        </p:nvSpPr>
        <p:spPr>
          <a:xfrm>
            <a:off x="11795760" y="6676416"/>
            <a:ext cx="7315200" cy="1638343"/>
          </a:xfrm>
          <a:custGeom>
            <a:avLst/>
            <a:gdLst/>
            <a:ahLst/>
            <a:cxnLst/>
            <a:rect l="l" t="t" r="r" b="b"/>
            <a:pathLst>
              <a:path w="7315200" h="1638343" extrusionOk="0">
                <a:moveTo>
                  <a:pt x="0" y="0"/>
                </a:moveTo>
                <a:lnTo>
                  <a:pt x="7315200" y="0"/>
                </a:lnTo>
                <a:lnTo>
                  <a:pt x="7315200" y="1638343"/>
                </a:lnTo>
                <a:lnTo>
                  <a:pt x="0" y="1638343"/>
                </a:lnTo>
                <a:lnTo>
                  <a:pt x="0" y="0"/>
                </a:lnTo>
                <a:close/>
              </a:path>
            </a:pathLst>
          </a:custGeom>
          <a:blipFill rotWithShape="1">
            <a:blip r:embed="rId4">
              <a:alphaModFix/>
            </a:blip>
            <a:stretch>
              <a:fillRect/>
            </a:stretch>
          </a:blipFill>
          <a:ln>
            <a:noFill/>
          </a:ln>
        </p:spPr>
        <p:txBody>
          <a:bodyPr/>
          <a:lstStyle/>
          <a:p>
            <a:endParaRPr lang="en-US"/>
          </a:p>
        </p:txBody>
      </p:sp>
      <p:sp>
        <p:nvSpPr>
          <p:cNvPr id="116" name="Google Shape;116;g2ab60656ac2_1_19"/>
          <p:cNvSpPr/>
          <p:nvPr/>
        </p:nvSpPr>
        <p:spPr>
          <a:xfrm>
            <a:off x="6308700" y="8870950"/>
            <a:ext cx="11328841" cy="640620"/>
          </a:xfrm>
          <a:custGeom>
            <a:avLst/>
            <a:gdLst/>
            <a:ahLst/>
            <a:cxnLst/>
            <a:rect l="l" t="t" r="r" b="b"/>
            <a:pathLst>
              <a:path w="9703504" h="640620" extrusionOk="0">
                <a:moveTo>
                  <a:pt x="0" y="0"/>
                </a:moveTo>
                <a:lnTo>
                  <a:pt x="9703503" y="0"/>
                </a:lnTo>
                <a:lnTo>
                  <a:pt x="9703503" y="640620"/>
                </a:lnTo>
                <a:lnTo>
                  <a:pt x="0" y="640620"/>
                </a:lnTo>
                <a:lnTo>
                  <a:pt x="0" y="0"/>
                </a:lnTo>
                <a:close/>
              </a:path>
            </a:pathLst>
          </a:custGeom>
          <a:blipFill rotWithShape="1">
            <a:blip r:embed="rId5">
              <a:alphaModFix/>
            </a:blip>
            <a:stretch>
              <a:fillRect/>
            </a:stretch>
          </a:blipFill>
          <a:ln>
            <a:noFill/>
          </a:ln>
        </p:spPr>
        <p:txBody>
          <a:bodyPr/>
          <a:lstStyle/>
          <a:p>
            <a:endParaRPr lang="en-US"/>
          </a:p>
        </p:txBody>
      </p:sp>
      <p:sp>
        <p:nvSpPr>
          <p:cNvPr id="117" name="Google Shape;117;g2ab60656ac2_1_19"/>
          <p:cNvSpPr txBox="1"/>
          <p:nvPr/>
        </p:nvSpPr>
        <p:spPr>
          <a:xfrm>
            <a:off x="666987" y="1020661"/>
            <a:ext cx="9264600" cy="528300"/>
          </a:xfrm>
          <a:prstGeom prst="rect">
            <a:avLst/>
          </a:prstGeom>
          <a:noFill/>
          <a:ln>
            <a:noFill/>
          </a:ln>
        </p:spPr>
        <p:txBody>
          <a:bodyPr spcFirstLastPara="1" wrap="square" lIns="0" tIns="0" rIns="0" bIns="0" anchor="t" anchorCtr="0">
            <a:spAutoFit/>
          </a:bodyPr>
          <a:lstStyle/>
          <a:p>
            <a:pPr marL="0" marR="0" lvl="0" indent="0" algn="l" rtl="0">
              <a:lnSpc>
                <a:spcPct val="120011"/>
              </a:lnSpc>
              <a:spcBef>
                <a:spcPts val="0"/>
              </a:spcBef>
              <a:spcAft>
                <a:spcPts val="0"/>
              </a:spcAft>
              <a:buNone/>
            </a:pPr>
            <a:r>
              <a:rPr lang="en-US" sz="3433" b="1" i="0" u="none" strike="noStrike" cap="none">
                <a:solidFill>
                  <a:srgbClr val="08104B"/>
                </a:solidFill>
                <a:latin typeface="Open Sans"/>
                <a:ea typeface="Open Sans"/>
                <a:cs typeface="Open Sans"/>
                <a:sym typeface="Open Sans"/>
              </a:rPr>
              <a:t>MLP IN ACTION </a:t>
            </a:r>
            <a:r>
              <a:rPr lang="en-US" sz="3433" b="1" i="0" u="none" strike="noStrike" cap="none">
                <a:solidFill>
                  <a:srgbClr val="F7F9F7"/>
                </a:solidFill>
                <a:latin typeface="Open Sans"/>
                <a:ea typeface="Open Sans"/>
                <a:cs typeface="Open Sans"/>
                <a:sym typeface="Open Sans"/>
              </a:rPr>
              <a:t>| </a:t>
            </a:r>
            <a:r>
              <a:rPr lang="en-US" sz="3433" b="1" i="0" u="none" strike="noStrike" cap="none">
                <a:solidFill>
                  <a:srgbClr val="08104B"/>
                </a:solidFill>
                <a:latin typeface="Open Sans"/>
                <a:ea typeface="Open Sans"/>
                <a:cs typeface="Open Sans"/>
                <a:sym typeface="Open Sans"/>
              </a:rPr>
              <a:t>WEBINAR SERIES</a:t>
            </a:r>
            <a:endParaRPr/>
          </a:p>
        </p:txBody>
      </p:sp>
      <p:sp>
        <p:nvSpPr>
          <p:cNvPr id="118" name="Google Shape;118;g2ab60656ac2_1_19"/>
          <p:cNvSpPr txBox="1"/>
          <p:nvPr/>
        </p:nvSpPr>
        <p:spPr>
          <a:xfrm>
            <a:off x="1378950" y="2203125"/>
            <a:ext cx="15530100" cy="4082700"/>
          </a:xfrm>
          <a:prstGeom prst="rect">
            <a:avLst/>
          </a:prstGeom>
          <a:noFill/>
          <a:ln>
            <a:noFill/>
          </a:ln>
          <a:effectLst>
            <a:outerShdw blurRad="57150" dist="19050" dir="5400000" algn="bl" rotWithShape="0">
              <a:srgbClr val="000000">
                <a:alpha val="50000"/>
              </a:srgbClr>
            </a:outerShdw>
          </a:effectLst>
        </p:spPr>
        <p:txBody>
          <a:bodyPr spcFirstLastPara="1" wrap="square" lIns="0" tIns="0" rIns="0" bIns="0" anchor="t" anchorCtr="0">
            <a:spAutoFit/>
          </a:bodyPr>
          <a:lstStyle/>
          <a:p>
            <a:pPr marL="0" marR="0" lvl="0" indent="0" algn="l" rtl="0">
              <a:lnSpc>
                <a:spcPct val="130013"/>
              </a:lnSpc>
              <a:spcBef>
                <a:spcPts val="0"/>
              </a:spcBef>
              <a:spcAft>
                <a:spcPts val="0"/>
              </a:spcAft>
              <a:buNone/>
            </a:pPr>
            <a:r>
              <a:rPr lang="en-US" sz="7367" b="1" i="0" u="none" strike="noStrike" cap="none">
                <a:solidFill>
                  <a:srgbClr val="F7F9F7"/>
                </a:solidFill>
                <a:latin typeface="Poppins"/>
                <a:ea typeface="Poppins"/>
                <a:cs typeface="Poppins"/>
                <a:sym typeface="Poppins"/>
              </a:rPr>
              <a:t>USING MLP TO UNDERSTAND AND ADDRESS THE HEALTH-HARMING EFFECTS OF CLIMATE CHANGE</a:t>
            </a:r>
            <a:endParaRPr sz="2300" b="1">
              <a:latin typeface="Poppins"/>
              <a:ea typeface="Poppins"/>
              <a:cs typeface="Poppins"/>
              <a:sym typeface="Poppins"/>
            </a:endParaRPr>
          </a:p>
        </p:txBody>
      </p:sp>
      <p:sp>
        <p:nvSpPr>
          <p:cNvPr id="119" name="Google Shape;119;g2ab60656ac2_1_19"/>
          <p:cNvSpPr txBox="1"/>
          <p:nvPr/>
        </p:nvSpPr>
        <p:spPr>
          <a:xfrm>
            <a:off x="13419906" y="6795699"/>
            <a:ext cx="4458300" cy="1399800"/>
          </a:xfrm>
          <a:prstGeom prst="rect">
            <a:avLst/>
          </a:prstGeom>
          <a:noFill/>
          <a:ln>
            <a:noFill/>
          </a:ln>
        </p:spPr>
        <p:txBody>
          <a:bodyPr spcFirstLastPara="1" wrap="square" lIns="0" tIns="0" rIns="0" bIns="0" anchor="t" anchorCtr="0">
            <a:spAutoFit/>
          </a:bodyPr>
          <a:lstStyle/>
          <a:p>
            <a:pPr marL="0" marR="0" lvl="0" indent="0" algn="just" rtl="0">
              <a:lnSpc>
                <a:spcPct val="129994"/>
              </a:lnSpc>
              <a:spcBef>
                <a:spcPts val="0"/>
              </a:spcBef>
              <a:spcAft>
                <a:spcPts val="0"/>
              </a:spcAft>
              <a:buNone/>
            </a:pPr>
            <a:r>
              <a:rPr lang="en-US" sz="3954" b="1" i="0" u="none" strike="noStrike" cap="none">
                <a:solidFill>
                  <a:srgbClr val="08104B"/>
                </a:solidFill>
                <a:latin typeface="Open Sans"/>
                <a:ea typeface="Open Sans"/>
                <a:cs typeface="Open Sans"/>
                <a:sym typeface="Open Sans"/>
              </a:rPr>
              <a:t>January 11, 2024 </a:t>
            </a:r>
            <a:endParaRPr/>
          </a:p>
          <a:p>
            <a:pPr marL="0" marR="0" lvl="0" indent="0" algn="just" rtl="0">
              <a:lnSpc>
                <a:spcPct val="129994"/>
              </a:lnSpc>
              <a:spcBef>
                <a:spcPts val="0"/>
              </a:spcBef>
              <a:spcAft>
                <a:spcPts val="0"/>
              </a:spcAft>
              <a:buNone/>
            </a:pPr>
            <a:r>
              <a:rPr lang="en-US" sz="3954" b="1" i="0" u="none" strike="noStrike" cap="none">
                <a:solidFill>
                  <a:srgbClr val="08104B"/>
                </a:solidFill>
                <a:latin typeface="Open Sans"/>
                <a:ea typeface="Open Sans"/>
                <a:cs typeface="Open Sans"/>
                <a:sym typeface="Open Sans"/>
              </a:rPr>
              <a:t>1 – 2 PM ET</a:t>
            </a:r>
            <a:endParaRPr/>
          </a:p>
        </p:txBody>
      </p:sp>
      <p:cxnSp>
        <p:nvCxnSpPr>
          <p:cNvPr id="120" name="Google Shape;120;g2ab60656ac2_1_19"/>
          <p:cNvCxnSpPr/>
          <p:nvPr/>
        </p:nvCxnSpPr>
        <p:spPr>
          <a:xfrm>
            <a:off x="0" y="100012"/>
            <a:ext cx="6492300" cy="0"/>
          </a:xfrm>
          <a:prstGeom prst="straightConnector1">
            <a:avLst/>
          </a:prstGeom>
          <a:noFill/>
          <a:ln w="200025" cap="flat" cmpd="sng">
            <a:solidFill>
              <a:srgbClr val="F69E2B"/>
            </a:solidFill>
            <a:prstDash val="solid"/>
            <a:round/>
            <a:headEnd type="none" w="sm" len="sm"/>
            <a:tailEnd type="none" w="sm" len="sm"/>
          </a:ln>
        </p:spPr>
      </p:cxnSp>
      <p:cxnSp>
        <p:nvCxnSpPr>
          <p:cNvPr id="121" name="Google Shape;121;g2ab60656ac2_1_19"/>
          <p:cNvCxnSpPr/>
          <p:nvPr/>
        </p:nvCxnSpPr>
        <p:spPr>
          <a:xfrm>
            <a:off x="11795760" y="10186988"/>
            <a:ext cx="6492300" cy="0"/>
          </a:xfrm>
          <a:prstGeom prst="straightConnector1">
            <a:avLst/>
          </a:prstGeom>
          <a:noFill/>
          <a:ln w="200025" cap="flat" cmpd="sng">
            <a:solidFill>
              <a:srgbClr val="F69E2B"/>
            </a:solidFill>
            <a:prstDash val="solid"/>
            <a:round/>
            <a:headEnd type="none" w="sm" len="sm"/>
            <a:tailEnd type="none" w="sm" len="sm"/>
          </a:ln>
        </p:spPr>
      </p:cxnSp>
      <p:sp>
        <p:nvSpPr>
          <p:cNvPr id="122" name="Google Shape;122;g2ab60656ac2_1_19"/>
          <p:cNvSpPr/>
          <p:nvPr/>
        </p:nvSpPr>
        <p:spPr>
          <a:xfrm>
            <a:off x="12243485" y="7063667"/>
            <a:ext cx="917207" cy="863842"/>
          </a:xfrm>
          <a:custGeom>
            <a:avLst/>
            <a:gdLst/>
            <a:ahLst/>
            <a:cxnLst/>
            <a:rect l="l" t="t" r="r" b="b"/>
            <a:pathLst>
              <a:path w="917207" h="863842" extrusionOk="0">
                <a:moveTo>
                  <a:pt x="0" y="0"/>
                </a:moveTo>
                <a:lnTo>
                  <a:pt x="917207" y="0"/>
                </a:lnTo>
                <a:lnTo>
                  <a:pt x="917207" y="863842"/>
                </a:lnTo>
                <a:lnTo>
                  <a:pt x="0" y="863842"/>
                </a:lnTo>
                <a:lnTo>
                  <a:pt x="0" y="0"/>
                </a:lnTo>
                <a:close/>
              </a:path>
            </a:pathLst>
          </a:custGeom>
          <a:blipFill rotWithShape="1">
            <a:blip r:embed="rId6">
              <a:alphaModFix/>
            </a:blip>
            <a:stretch>
              <a:fillRect/>
            </a:stretch>
          </a:blipFill>
          <a:ln>
            <a:noFill/>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6"/>
        <p:cNvGrpSpPr/>
        <p:nvPr/>
      </p:nvGrpSpPr>
      <p:grpSpPr>
        <a:xfrm>
          <a:off x="0" y="0"/>
          <a:ext cx="0" cy="0"/>
          <a:chOff x="0" y="0"/>
          <a:chExt cx="0" cy="0"/>
        </a:xfrm>
      </p:grpSpPr>
      <p:sp>
        <p:nvSpPr>
          <p:cNvPr id="127" name="Google Shape;127;g29fe71462a2_2_24"/>
          <p:cNvSpPr/>
          <p:nvPr/>
        </p:nvSpPr>
        <p:spPr>
          <a:xfrm>
            <a:off x="4941212" y="659751"/>
            <a:ext cx="8405579" cy="8531505"/>
          </a:xfrm>
          <a:custGeom>
            <a:avLst/>
            <a:gdLst/>
            <a:ahLst/>
            <a:cxnLst/>
            <a:rect l="l" t="t" r="r" b="b"/>
            <a:pathLst>
              <a:path w="12592628" h="12592628" extrusionOk="0">
                <a:moveTo>
                  <a:pt x="0" y="0"/>
                </a:moveTo>
                <a:lnTo>
                  <a:pt x="12592628" y="0"/>
                </a:lnTo>
                <a:lnTo>
                  <a:pt x="12592628" y="12592629"/>
                </a:lnTo>
                <a:lnTo>
                  <a:pt x="0" y="12592629"/>
                </a:lnTo>
                <a:lnTo>
                  <a:pt x="0" y="0"/>
                </a:lnTo>
                <a:close/>
              </a:path>
            </a:pathLst>
          </a:custGeom>
          <a:blipFill rotWithShape="1">
            <a:blip r:embed="rId3">
              <a:alphaModFix/>
            </a:blip>
            <a:stretch>
              <a:fillRect/>
            </a:stretch>
          </a:blipFill>
          <a:ln>
            <a:noFill/>
          </a:ln>
        </p:spPr>
        <p:txBody>
          <a:bodyPr/>
          <a:lstStyle/>
          <a:p>
            <a:endParaRPr lang="en-US"/>
          </a:p>
        </p:txBody>
      </p:sp>
      <p:sp>
        <p:nvSpPr>
          <p:cNvPr id="128" name="Google Shape;128;g29fe71462a2_2_24"/>
          <p:cNvSpPr/>
          <p:nvPr/>
        </p:nvSpPr>
        <p:spPr>
          <a:xfrm>
            <a:off x="10248325" y="2410375"/>
            <a:ext cx="5556250" cy="4857730"/>
          </a:xfrm>
          <a:custGeom>
            <a:avLst/>
            <a:gdLst/>
            <a:ahLst/>
            <a:cxnLst/>
            <a:rect l="l" t="t" r="r" b="b"/>
            <a:pathLst>
              <a:path w="6350000" h="6349974" extrusionOk="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chemeClr val="lt1"/>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g29fe71462a2_2_24"/>
          <p:cNvSpPr txBox="1"/>
          <p:nvPr/>
        </p:nvSpPr>
        <p:spPr>
          <a:xfrm>
            <a:off x="6947188" y="7144766"/>
            <a:ext cx="4393500" cy="422700"/>
          </a:xfrm>
          <a:prstGeom prst="rect">
            <a:avLst/>
          </a:prstGeom>
          <a:noFill/>
          <a:ln>
            <a:noFill/>
          </a:ln>
        </p:spPr>
        <p:txBody>
          <a:bodyPr spcFirstLastPara="1" wrap="square" lIns="0" tIns="0" rIns="0" bIns="0" anchor="t" anchorCtr="0">
            <a:spAutoFit/>
          </a:bodyPr>
          <a:lstStyle/>
          <a:p>
            <a:pPr marL="0" marR="0" lvl="0" indent="0" algn="ctr" rtl="0">
              <a:lnSpc>
                <a:spcPct val="129996"/>
              </a:lnSpc>
              <a:spcBef>
                <a:spcPts val="0"/>
              </a:spcBef>
              <a:spcAft>
                <a:spcPts val="0"/>
              </a:spcAft>
              <a:buNone/>
            </a:pPr>
            <a:r>
              <a:rPr lang="en-US" sz="2747" b="1">
                <a:solidFill>
                  <a:srgbClr val="F7F9F7"/>
                </a:solidFill>
                <a:latin typeface="Poppins"/>
                <a:ea typeface="Poppins"/>
                <a:cs typeface="Poppins"/>
                <a:sym typeface="Poppins"/>
              </a:rPr>
              <a:t>Name</a:t>
            </a:r>
            <a:endParaRPr>
              <a:solidFill>
                <a:srgbClr val="F7F9F7"/>
              </a:solidFill>
            </a:endParaRPr>
          </a:p>
        </p:txBody>
      </p:sp>
      <p:cxnSp>
        <p:nvCxnSpPr>
          <p:cNvPr id="130" name="Google Shape;130;g29fe71462a2_2_24"/>
          <p:cNvCxnSpPr/>
          <p:nvPr/>
        </p:nvCxnSpPr>
        <p:spPr>
          <a:xfrm>
            <a:off x="0" y="100012"/>
            <a:ext cx="6492300" cy="0"/>
          </a:xfrm>
          <a:prstGeom prst="straightConnector1">
            <a:avLst/>
          </a:prstGeom>
          <a:noFill/>
          <a:ln w="200025" cap="flat" cmpd="sng">
            <a:solidFill>
              <a:srgbClr val="F69E2B"/>
            </a:solidFill>
            <a:prstDash val="solid"/>
            <a:round/>
            <a:headEnd type="none" w="sm" len="sm"/>
            <a:tailEnd type="none" w="sm" len="sm"/>
          </a:ln>
        </p:spPr>
      </p:cxnSp>
      <p:sp>
        <p:nvSpPr>
          <p:cNvPr id="131" name="Google Shape;131;g29fe71462a2_2_24"/>
          <p:cNvSpPr txBox="1"/>
          <p:nvPr/>
        </p:nvSpPr>
        <p:spPr>
          <a:xfrm>
            <a:off x="0" y="832650"/>
            <a:ext cx="18288000" cy="13854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9000" b="1">
                <a:solidFill>
                  <a:srgbClr val="08104B"/>
                </a:solidFill>
                <a:latin typeface="Poppins"/>
                <a:ea typeface="Poppins"/>
                <a:cs typeface="Poppins"/>
                <a:sym typeface="Poppins"/>
              </a:rPr>
              <a:t>Co-Moderators </a:t>
            </a:r>
            <a:endParaRPr sz="9000" b="1">
              <a:solidFill>
                <a:srgbClr val="08104B"/>
              </a:solidFill>
              <a:latin typeface="Poppins"/>
              <a:ea typeface="Poppins"/>
              <a:cs typeface="Poppins"/>
              <a:sym typeface="Poppins"/>
            </a:endParaRPr>
          </a:p>
        </p:txBody>
      </p:sp>
      <p:grpSp>
        <p:nvGrpSpPr>
          <p:cNvPr id="132" name="Google Shape;132;g29fe71462a2_2_24"/>
          <p:cNvGrpSpPr/>
          <p:nvPr/>
        </p:nvGrpSpPr>
        <p:grpSpPr>
          <a:xfrm>
            <a:off x="9368848" y="7612816"/>
            <a:ext cx="7315200" cy="1638343"/>
            <a:chOff x="11795760" y="6676416"/>
            <a:chExt cx="7315200" cy="1638343"/>
          </a:xfrm>
        </p:grpSpPr>
        <p:sp>
          <p:nvSpPr>
            <p:cNvPr id="133" name="Google Shape;133;g29fe71462a2_2_24"/>
            <p:cNvSpPr/>
            <p:nvPr/>
          </p:nvSpPr>
          <p:spPr>
            <a:xfrm>
              <a:off x="11795760" y="6676416"/>
              <a:ext cx="7315200" cy="1638343"/>
            </a:xfrm>
            <a:custGeom>
              <a:avLst/>
              <a:gdLst/>
              <a:ahLst/>
              <a:cxnLst/>
              <a:rect l="l" t="t" r="r" b="b"/>
              <a:pathLst>
                <a:path w="7315200" h="1638343" extrusionOk="0">
                  <a:moveTo>
                    <a:pt x="0" y="0"/>
                  </a:moveTo>
                  <a:lnTo>
                    <a:pt x="7315200" y="0"/>
                  </a:lnTo>
                  <a:lnTo>
                    <a:pt x="7315200" y="1638343"/>
                  </a:lnTo>
                  <a:lnTo>
                    <a:pt x="0" y="1638343"/>
                  </a:lnTo>
                  <a:lnTo>
                    <a:pt x="0" y="0"/>
                  </a:lnTo>
                  <a:close/>
                </a:path>
              </a:pathLst>
            </a:custGeom>
            <a:blipFill rotWithShape="1">
              <a:blip r:embed="rId4">
                <a:alphaModFix/>
              </a:blip>
              <a:stretch>
                <a:fillRect/>
              </a:stretch>
            </a:blipFill>
            <a:ln>
              <a:noFill/>
            </a:ln>
          </p:spPr>
          <p:txBody>
            <a:bodyPr/>
            <a:lstStyle/>
            <a:p>
              <a:endParaRPr lang="en-US"/>
            </a:p>
          </p:txBody>
        </p:sp>
        <p:sp>
          <p:nvSpPr>
            <p:cNvPr id="134" name="Google Shape;134;g29fe71462a2_2_24"/>
            <p:cNvSpPr txBox="1"/>
            <p:nvPr/>
          </p:nvSpPr>
          <p:spPr>
            <a:xfrm>
              <a:off x="12713475" y="6716800"/>
              <a:ext cx="5630400" cy="1277700"/>
            </a:xfrm>
            <a:prstGeom prst="rect">
              <a:avLst/>
            </a:prstGeom>
            <a:noFill/>
            <a:ln>
              <a:noFill/>
            </a:ln>
          </p:spPr>
          <p:txBody>
            <a:bodyPr spcFirstLastPara="1" wrap="square" lIns="0" tIns="0" rIns="0" bIns="0" anchor="t" anchorCtr="0">
              <a:spAutoFit/>
            </a:bodyPr>
            <a:lstStyle/>
            <a:p>
              <a:pPr marL="0" lvl="0" indent="0" algn="ctr" rtl="0">
                <a:lnSpc>
                  <a:spcPct val="130000"/>
                </a:lnSpc>
                <a:spcBef>
                  <a:spcPts val="0"/>
                </a:spcBef>
                <a:spcAft>
                  <a:spcPts val="0"/>
                </a:spcAft>
                <a:buSzPts val="1100"/>
                <a:buNone/>
              </a:pPr>
              <a:r>
                <a:rPr lang="en-US" sz="3200" b="1">
                  <a:solidFill>
                    <a:srgbClr val="08104B"/>
                  </a:solidFill>
                  <a:latin typeface="Poppins"/>
                  <a:ea typeface="Poppins"/>
                  <a:cs typeface="Poppins"/>
                  <a:sym typeface="Poppins"/>
                </a:rPr>
                <a:t>Katie Hathaway, JD</a:t>
              </a:r>
              <a:endParaRPr sz="3200" b="1">
                <a:solidFill>
                  <a:srgbClr val="08104B"/>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1800" b="1">
                  <a:solidFill>
                    <a:srgbClr val="08104B"/>
                  </a:solidFill>
                  <a:latin typeface="Poppins"/>
                  <a:ea typeface="Poppins"/>
                  <a:cs typeface="Poppins"/>
                  <a:sym typeface="Poppins"/>
                </a:rPr>
                <a:t>Consultant</a:t>
              </a:r>
              <a:endParaRPr sz="1800" b="1">
                <a:solidFill>
                  <a:srgbClr val="08104B"/>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1800" b="1">
                  <a:solidFill>
                    <a:srgbClr val="08104B"/>
                  </a:solidFill>
                  <a:latin typeface="Poppins"/>
                  <a:ea typeface="Poppins"/>
                  <a:cs typeface="Poppins"/>
                  <a:sym typeface="Poppins"/>
                </a:rPr>
                <a:t>National Center for Medical-Legal Partnership </a:t>
              </a:r>
              <a:endParaRPr sz="1800" b="1">
                <a:solidFill>
                  <a:srgbClr val="08104B"/>
                </a:solidFill>
                <a:latin typeface="Poppins"/>
                <a:ea typeface="Poppins"/>
                <a:cs typeface="Poppins"/>
                <a:sym typeface="Poppins"/>
              </a:endParaRPr>
            </a:p>
          </p:txBody>
        </p:sp>
      </p:grpSp>
      <p:grpSp>
        <p:nvGrpSpPr>
          <p:cNvPr id="135" name="Google Shape;135;g29fe71462a2_2_24"/>
          <p:cNvGrpSpPr/>
          <p:nvPr/>
        </p:nvGrpSpPr>
        <p:grpSpPr>
          <a:xfrm>
            <a:off x="1707960" y="7612816"/>
            <a:ext cx="7315200" cy="1638343"/>
            <a:chOff x="11795760" y="6676416"/>
            <a:chExt cx="7315200" cy="1638343"/>
          </a:xfrm>
        </p:grpSpPr>
        <p:sp>
          <p:nvSpPr>
            <p:cNvPr id="136" name="Google Shape;136;g29fe71462a2_2_24"/>
            <p:cNvSpPr/>
            <p:nvPr/>
          </p:nvSpPr>
          <p:spPr>
            <a:xfrm>
              <a:off x="11795760" y="6676416"/>
              <a:ext cx="7315200" cy="1638343"/>
            </a:xfrm>
            <a:custGeom>
              <a:avLst/>
              <a:gdLst/>
              <a:ahLst/>
              <a:cxnLst/>
              <a:rect l="l" t="t" r="r" b="b"/>
              <a:pathLst>
                <a:path w="7315200" h="1638343" extrusionOk="0">
                  <a:moveTo>
                    <a:pt x="0" y="0"/>
                  </a:moveTo>
                  <a:lnTo>
                    <a:pt x="7315200" y="0"/>
                  </a:lnTo>
                  <a:lnTo>
                    <a:pt x="7315200" y="1638343"/>
                  </a:lnTo>
                  <a:lnTo>
                    <a:pt x="0" y="1638343"/>
                  </a:lnTo>
                  <a:lnTo>
                    <a:pt x="0" y="0"/>
                  </a:lnTo>
                  <a:close/>
                </a:path>
              </a:pathLst>
            </a:custGeom>
            <a:blipFill rotWithShape="1">
              <a:blip r:embed="rId4">
                <a:alphaModFix/>
              </a:blip>
              <a:stretch>
                <a:fillRect/>
              </a:stretch>
            </a:blipFill>
            <a:ln>
              <a:noFill/>
            </a:ln>
          </p:spPr>
          <p:txBody>
            <a:bodyPr/>
            <a:lstStyle/>
            <a:p>
              <a:endParaRPr lang="en-US"/>
            </a:p>
          </p:txBody>
        </p:sp>
        <p:sp>
          <p:nvSpPr>
            <p:cNvPr id="137" name="Google Shape;137;g29fe71462a2_2_24"/>
            <p:cNvSpPr txBox="1"/>
            <p:nvPr/>
          </p:nvSpPr>
          <p:spPr>
            <a:xfrm>
              <a:off x="12713475" y="6716800"/>
              <a:ext cx="5630400" cy="1277700"/>
            </a:xfrm>
            <a:prstGeom prst="rect">
              <a:avLst/>
            </a:prstGeom>
            <a:noFill/>
            <a:ln>
              <a:noFill/>
            </a:ln>
          </p:spPr>
          <p:txBody>
            <a:bodyPr spcFirstLastPara="1" wrap="square" lIns="0" tIns="0" rIns="0" bIns="0" anchor="t" anchorCtr="0">
              <a:spAutoFit/>
            </a:bodyPr>
            <a:lstStyle/>
            <a:p>
              <a:pPr marL="0" lvl="0" indent="0" algn="ctr" rtl="0">
                <a:lnSpc>
                  <a:spcPct val="130000"/>
                </a:lnSpc>
                <a:spcBef>
                  <a:spcPts val="0"/>
                </a:spcBef>
                <a:spcAft>
                  <a:spcPts val="0"/>
                </a:spcAft>
                <a:buSzPts val="1100"/>
                <a:buNone/>
              </a:pPr>
              <a:r>
                <a:rPr lang="en-US" sz="3200" b="1">
                  <a:solidFill>
                    <a:srgbClr val="08104B"/>
                  </a:solidFill>
                  <a:latin typeface="Poppins"/>
                  <a:ea typeface="Poppins"/>
                  <a:cs typeface="Poppins"/>
                  <a:sym typeface="Poppins"/>
                </a:rPr>
                <a:t>Bethany Hamilton, JD</a:t>
              </a:r>
              <a:endParaRPr sz="3200" b="1">
                <a:solidFill>
                  <a:srgbClr val="08104B"/>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1800" b="1">
                  <a:solidFill>
                    <a:srgbClr val="08104B"/>
                  </a:solidFill>
                  <a:latin typeface="Poppins"/>
                  <a:ea typeface="Poppins"/>
                  <a:cs typeface="Poppins"/>
                  <a:sym typeface="Poppins"/>
                </a:rPr>
                <a:t>Co-Director</a:t>
              </a:r>
              <a:endParaRPr sz="1800" b="1">
                <a:solidFill>
                  <a:srgbClr val="08104B"/>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1800" b="1">
                  <a:solidFill>
                    <a:srgbClr val="08104B"/>
                  </a:solidFill>
                  <a:latin typeface="Poppins"/>
                  <a:ea typeface="Poppins"/>
                  <a:cs typeface="Poppins"/>
                  <a:sym typeface="Poppins"/>
                </a:rPr>
                <a:t>Natinoal Center for Medical-Legal Partnership</a:t>
              </a:r>
              <a:endParaRPr sz="1800" b="1">
                <a:solidFill>
                  <a:srgbClr val="08104B"/>
                </a:solidFill>
                <a:latin typeface="Poppins"/>
                <a:ea typeface="Poppins"/>
                <a:cs typeface="Poppins"/>
                <a:sym typeface="Poppins"/>
              </a:endParaRPr>
            </a:p>
          </p:txBody>
        </p:sp>
      </p:grpSp>
      <p:pic>
        <p:nvPicPr>
          <p:cNvPr id="138" name="Google Shape;138;g29fe71462a2_2_24"/>
          <p:cNvPicPr preferRelativeResize="0"/>
          <p:nvPr/>
        </p:nvPicPr>
        <p:blipFill rotWithShape="1">
          <a:blip r:embed="rId5">
            <a:alphaModFix/>
          </a:blip>
          <a:srcRect b="17273"/>
          <a:stretch/>
        </p:blipFill>
        <p:spPr>
          <a:xfrm>
            <a:off x="3237050" y="2390350"/>
            <a:ext cx="4094700" cy="4857600"/>
          </a:xfrm>
          <a:prstGeom prst="ellipse">
            <a:avLst/>
          </a:prstGeom>
          <a:noFill/>
          <a:ln>
            <a:noFill/>
          </a:ln>
        </p:spPr>
      </p:pic>
      <p:pic>
        <p:nvPicPr>
          <p:cNvPr id="139" name="Google Shape;139;g29fe71462a2_2_24"/>
          <p:cNvPicPr preferRelativeResize="0"/>
          <p:nvPr/>
        </p:nvPicPr>
        <p:blipFill>
          <a:blip r:embed="rId6">
            <a:alphaModFix/>
          </a:blip>
          <a:stretch>
            <a:fillRect/>
          </a:stretch>
        </p:blipFill>
        <p:spPr>
          <a:xfrm>
            <a:off x="10584600" y="2390350"/>
            <a:ext cx="4903200" cy="50703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3"/>
        <p:cNvGrpSpPr/>
        <p:nvPr/>
      </p:nvGrpSpPr>
      <p:grpSpPr>
        <a:xfrm>
          <a:off x="0" y="0"/>
          <a:ext cx="0" cy="0"/>
          <a:chOff x="0" y="0"/>
          <a:chExt cx="0" cy="0"/>
        </a:xfrm>
      </p:grpSpPr>
      <p:sp>
        <p:nvSpPr>
          <p:cNvPr id="144" name="Google Shape;144;g29fe71462a2_2_0"/>
          <p:cNvSpPr txBox="1"/>
          <p:nvPr/>
        </p:nvSpPr>
        <p:spPr>
          <a:xfrm>
            <a:off x="1549950" y="3429000"/>
            <a:ext cx="15188100" cy="5091000"/>
          </a:xfrm>
          <a:prstGeom prst="rect">
            <a:avLst/>
          </a:prstGeom>
          <a:noFill/>
          <a:ln>
            <a:noFill/>
          </a:ln>
        </p:spPr>
        <p:txBody>
          <a:bodyPr spcFirstLastPara="1" wrap="square" lIns="0" tIns="0" rIns="0" bIns="0" anchor="t" anchorCtr="0">
            <a:spAutoFit/>
          </a:bodyPr>
          <a:lstStyle/>
          <a:p>
            <a:pPr marL="0" lvl="0" indent="0" algn="l" rtl="0">
              <a:lnSpc>
                <a:spcPct val="150019"/>
              </a:lnSpc>
              <a:spcBef>
                <a:spcPts val="0"/>
              </a:spcBef>
              <a:spcAft>
                <a:spcPts val="0"/>
              </a:spcAft>
              <a:buSzPts val="1100"/>
              <a:buNone/>
            </a:pPr>
            <a:r>
              <a:rPr lang="en-US" sz="3307">
                <a:solidFill>
                  <a:srgbClr val="08104B"/>
                </a:solidFill>
                <a:latin typeface="Open Sans"/>
                <a:ea typeface="Open Sans"/>
                <a:cs typeface="Open Sans"/>
                <a:sym typeface="Open Sans"/>
              </a:rPr>
              <a:t>This project is supported by the Health Resources and Services Administration (HRSA) of the U.S. Department of Health and Human Services (HHS) as part of an award to the National Center for Medical-Legal Partnership totaling $550,000 with 0 percent financed with non-governmental sources. The contents are those of the author(s) and do not necessarily represent the official views of, nor an endorsement by HRSA, HHS, or the U.S. Government. For more information, please visit HRSA.gov.</a:t>
            </a:r>
            <a:endParaRPr sz="3307">
              <a:solidFill>
                <a:srgbClr val="08104B"/>
              </a:solidFill>
              <a:latin typeface="Open Sans"/>
              <a:ea typeface="Open Sans"/>
              <a:cs typeface="Open Sans"/>
              <a:sym typeface="Open Sans"/>
            </a:endParaRPr>
          </a:p>
        </p:txBody>
      </p:sp>
      <p:pic>
        <p:nvPicPr>
          <p:cNvPr id="145" name="Google Shape;145;g29fe71462a2_2_0" title="Health Resources &amp; Services Administration (HRSA) Logo"/>
          <p:cNvPicPr preferRelativeResize="0"/>
          <p:nvPr/>
        </p:nvPicPr>
        <p:blipFill rotWithShape="1">
          <a:blip r:embed="rId3">
            <a:alphaModFix/>
          </a:blip>
          <a:srcRect l="9" r="9"/>
          <a:stretch/>
        </p:blipFill>
        <p:spPr>
          <a:xfrm>
            <a:off x="1540525" y="1076075"/>
            <a:ext cx="5423325" cy="1763550"/>
          </a:xfrm>
          <a:prstGeom prst="rect">
            <a:avLst/>
          </a:prstGeom>
          <a:noFill/>
          <a:ln>
            <a:noFill/>
          </a:ln>
        </p:spPr>
      </p:pic>
      <p:cxnSp>
        <p:nvCxnSpPr>
          <p:cNvPr id="146" name="Google Shape;146;g29fe71462a2_2_0"/>
          <p:cNvCxnSpPr/>
          <p:nvPr/>
        </p:nvCxnSpPr>
        <p:spPr>
          <a:xfrm>
            <a:off x="0" y="100012"/>
            <a:ext cx="6492300" cy="0"/>
          </a:xfrm>
          <a:prstGeom prst="straightConnector1">
            <a:avLst/>
          </a:prstGeom>
          <a:noFill/>
          <a:ln w="200025" cap="flat" cmpd="sng">
            <a:solidFill>
              <a:srgbClr val="F69E2B"/>
            </a:solidFill>
            <a:prstDash val="solid"/>
            <a:round/>
            <a:headEnd type="none" w="sm" len="sm"/>
            <a:tailEnd type="none" w="sm" len="sm"/>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0"/>
        <p:cNvGrpSpPr/>
        <p:nvPr/>
      </p:nvGrpSpPr>
      <p:grpSpPr>
        <a:xfrm>
          <a:off x="0" y="0"/>
          <a:ext cx="0" cy="0"/>
          <a:chOff x="0" y="0"/>
          <a:chExt cx="0" cy="0"/>
        </a:xfrm>
      </p:grpSpPr>
      <p:sp>
        <p:nvSpPr>
          <p:cNvPr id="151" name="Google Shape;151;p2"/>
          <p:cNvSpPr txBox="1"/>
          <p:nvPr/>
        </p:nvSpPr>
        <p:spPr>
          <a:xfrm>
            <a:off x="1028700" y="2993825"/>
            <a:ext cx="10636500" cy="5209200"/>
          </a:xfrm>
          <a:prstGeom prst="rect">
            <a:avLst/>
          </a:prstGeom>
          <a:noFill/>
          <a:ln>
            <a:noFill/>
          </a:ln>
        </p:spPr>
        <p:txBody>
          <a:bodyPr spcFirstLastPara="1" wrap="square" lIns="0" tIns="0" rIns="0" bIns="0" anchor="t" anchorCtr="0">
            <a:spAutoFit/>
          </a:bodyPr>
          <a:lstStyle/>
          <a:p>
            <a:pPr marL="457200" lvl="0" indent="-457200" algn="l" rtl="0">
              <a:lnSpc>
                <a:spcPct val="140008"/>
              </a:lnSpc>
              <a:spcBef>
                <a:spcPts val="0"/>
              </a:spcBef>
              <a:spcAft>
                <a:spcPts val="0"/>
              </a:spcAft>
              <a:buClr>
                <a:srgbClr val="08104B"/>
              </a:buClr>
              <a:buSzPts val="3600"/>
              <a:buFont typeface="Open Sans"/>
              <a:buChar char="●"/>
            </a:pPr>
            <a:r>
              <a:rPr lang="en-US" sz="3600">
                <a:solidFill>
                  <a:srgbClr val="08104B"/>
                </a:solidFill>
                <a:latin typeface="Open Sans"/>
                <a:ea typeface="Open Sans"/>
                <a:cs typeface="Open Sans"/>
                <a:sym typeface="Open Sans"/>
              </a:rPr>
              <a:t>Attendees are muted throughout the webinar.</a:t>
            </a:r>
            <a:endParaRPr sz="3600">
              <a:solidFill>
                <a:srgbClr val="08104B"/>
              </a:solidFill>
              <a:latin typeface="Open Sans"/>
              <a:ea typeface="Open Sans"/>
              <a:cs typeface="Open Sans"/>
              <a:sym typeface="Open Sans"/>
            </a:endParaRPr>
          </a:p>
          <a:p>
            <a:pPr marL="457200" lvl="0" indent="-457200" algn="l" rtl="0">
              <a:lnSpc>
                <a:spcPct val="140008"/>
              </a:lnSpc>
              <a:spcBef>
                <a:spcPts val="0"/>
              </a:spcBef>
              <a:spcAft>
                <a:spcPts val="0"/>
              </a:spcAft>
              <a:buClr>
                <a:srgbClr val="08104B"/>
              </a:buClr>
              <a:buSzPts val="3600"/>
              <a:buFont typeface="Open Sans"/>
              <a:buChar char="●"/>
            </a:pPr>
            <a:r>
              <a:rPr lang="en-US" sz="3600">
                <a:solidFill>
                  <a:srgbClr val="08104B"/>
                </a:solidFill>
                <a:latin typeface="Open Sans"/>
                <a:ea typeface="Open Sans"/>
                <a:cs typeface="Open Sans"/>
                <a:sym typeface="Open Sans"/>
              </a:rPr>
              <a:t>Type questions into </a:t>
            </a:r>
            <a:r>
              <a:rPr lang="en-US" sz="3600">
                <a:solidFill>
                  <a:srgbClr val="F7F9F7"/>
                </a:solidFill>
                <a:latin typeface="Open Sans"/>
                <a:ea typeface="Open Sans"/>
                <a:cs typeface="Open Sans"/>
                <a:sym typeface="Open Sans"/>
              </a:rPr>
              <a:t>Questions &amp; Answers pane</a:t>
            </a:r>
            <a:r>
              <a:rPr lang="en-US" sz="3600">
                <a:solidFill>
                  <a:srgbClr val="08104B"/>
                </a:solidFill>
                <a:latin typeface="Open Sans"/>
                <a:ea typeface="Open Sans"/>
                <a:cs typeface="Open Sans"/>
                <a:sym typeface="Open Sans"/>
              </a:rPr>
              <a:t>.</a:t>
            </a:r>
            <a:endParaRPr sz="3600">
              <a:solidFill>
                <a:srgbClr val="08104B"/>
              </a:solidFill>
              <a:latin typeface="Open Sans"/>
              <a:ea typeface="Open Sans"/>
              <a:cs typeface="Open Sans"/>
              <a:sym typeface="Open Sans"/>
            </a:endParaRPr>
          </a:p>
          <a:p>
            <a:pPr marL="457200" lvl="0" indent="-457200" algn="l" rtl="0">
              <a:lnSpc>
                <a:spcPct val="140008"/>
              </a:lnSpc>
              <a:spcBef>
                <a:spcPts val="0"/>
              </a:spcBef>
              <a:spcAft>
                <a:spcPts val="0"/>
              </a:spcAft>
              <a:buClr>
                <a:srgbClr val="08104B"/>
              </a:buClr>
              <a:buSzPts val="3600"/>
              <a:buFont typeface="Open Sans"/>
              <a:buChar char="●"/>
            </a:pPr>
            <a:r>
              <a:rPr lang="en-US" sz="3600">
                <a:solidFill>
                  <a:srgbClr val="08104B"/>
                </a:solidFill>
                <a:latin typeface="Open Sans"/>
                <a:ea typeface="Open Sans"/>
                <a:cs typeface="Open Sans"/>
                <a:sym typeface="Open Sans"/>
              </a:rPr>
              <a:t>To activate captions, select “Live Transcript” and “Show Subtitle.”</a:t>
            </a:r>
            <a:endParaRPr sz="3600">
              <a:solidFill>
                <a:srgbClr val="08104B"/>
              </a:solidFill>
              <a:latin typeface="Open Sans"/>
              <a:ea typeface="Open Sans"/>
              <a:cs typeface="Open Sans"/>
              <a:sym typeface="Open Sans"/>
            </a:endParaRPr>
          </a:p>
          <a:p>
            <a:pPr marL="457200" lvl="0" indent="-457200" algn="l" rtl="0">
              <a:lnSpc>
                <a:spcPct val="140008"/>
              </a:lnSpc>
              <a:spcBef>
                <a:spcPts val="0"/>
              </a:spcBef>
              <a:spcAft>
                <a:spcPts val="0"/>
              </a:spcAft>
              <a:buClr>
                <a:srgbClr val="08104B"/>
              </a:buClr>
              <a:buSzPts val="3600"/>
              <a:buFont typeface="Open Sans"/>
              <a:buChar char="●"/>
            </a:pPr>
            <a:r>
              <a:rPr lang="en-US" sz="3600">
                <a:solidFill>
                  <a:srgbClr val="08104B"/>
                </a:solidFill>
                <a:latin typeface="Open Sans"/>
                <a:ea typeface="Open Sans"/>
                <a:cs typeface="Open Sans"/>
                <a:sym typeface="Open Sans"/>
              </a:rPr>
              <a:t>This webinar will be recorded and shared at </a:t>
            </a:r>
            <a:r>
              <a:rPr lang="en-US" sz="3600" u="sng">
                <a:solidFill>
                  <a:schemeClr val="hlink"/>
                </a:solidFill>
                <a:latin typeface="Open Sans"/>
                <a:ea typeface="Open Sans"/>
                <a:cs typeface="Open Sans"/>
                <a:sym typeface="Open Sans"/>
                <a:hlinkClick r:id="rId3"/>
              </a:rPr>
              <a:t>medical-legalpartnership.org/resources/</a:t>
            </a:r>
            <a:r>
              <a:rPr lang="en-US" sz="3600">
                <a:solidFill>
                  <a:srgbClr val="08104B"/>
                </a:solidFill>
                <a:latin typeface="Open Sans"/>
                <a:ea typeface="Open Sans"/>
                <a:cs typeface="Open Sans"/>
                <a:sym typeface="Open Sans"/>
              </a:rPr>
              <a:t> </a:t>
            </a:r>
            <a:endParaRPr sz="3600">
              <a:solidFill>
                <a:srgbClr val="08104B"/>
              </a:solidFill>
              <a:latin typeface="Open Sans"/>
              <a:ea typeface="Open Sans"/>
              <a:cs typeface="Open Sans"/>
              <a:sym typeface="Open Sans"/>
            </a:endParaRPr>
          </a:p>
          <a:p>
            <a:pPr marL="457200" lvl="0" indent="-457200" algn="l" rtl="0">
              <a:lnSpc>
                <a:spcPct val="140008"/>
              </a:lnSpc>
              <a:spcBef>
                <a:spcPts val="0"/>
              </a:spcBef>
              <a:spcAft>
                <a:spcPts val="0"/>
              </a:spcAft>
              <a:buClr>
                <a:schemeClr val="dk1"/>
              </a:buClr>
              <a:buSzPts val="3600"/>
              <a:buFont typeface="Open Sans"/>
              <a:buChar char="●"/>
            </a:pPr>
            <a:r>
              <a:rPr lang="en-US" sz="3600">
                <a:solidFill>
                  <a:schemeClr val="dk1"/>
                </a:solidFill>
                <a:latin typeface="Open Sans"/>
                <a:ea typeface="Open Sans"/>
                <a:cs typeface="Open Sans"/>
                <a:sym typeface="Open Sans"/>
              </a:rPr>
              <a:t>Send a chat to the Hosts &amp; Panelists for help.</a:t>
            </a:r>
            <a:endParaRPr sz="3600">
              <a:solidFill>
                <a:schemeClr val="dk1"/>
              </a:solidFill>
              <a:latin typeface="Open Sans"/>
              <a:ea typeface="Open Sans"/>
              <a:cs typeface="Open Sans"/>
              <a:sym typeface="Open Sans"/>
            </a:endParaRPr>
          </a:p>
        </p:txBody>
      </p:sp>
      <p:pic>
        <p:nvPicPr>
          <p:cNvPr id="152" name="Google Shape;152;p2" descr="&#10;" title="Engagement tools in Zoom Webinar"/>
          <p:cNvPicPr preferRelativeResize="0"/>
          <p:nvPr/>
        </p:nvPicPr>
        <p:blipFill rotWithShape="1">
          <a:blip r:embed="rId4">
            <a:alphaModFix/>
          </a:blip>
          <a:srcRect/>
          <a:stretch/>
        </p:blipFill>
        <p:spPr>
          <a:xfrm>
            <a:off x="12262588" y="2472002"/>
            <a:ext cx="4539525" cy="1165451"/>
          </a:xfrm>
          <a:prstGeom prst="rect">
            <a:avLst/>
          </a:prstGeom>
          <a:noFill/>
          <a:ln>
            <a:noFill/>
          </a:ln>
        </p:spPr>
      </p:pic>
      <p:pic>
        <p:nvPicPr>
          <p:cNvPr id="153" name="Google Shape;153;p2" title="Q&amp;A Pane in Zoom Webinar"/>
          <p:cNvPicPr preferRelativeResize="0"/>
          <p:nvPr/>
        </p:nvPicPr>
        <p:blipFill rotWithShape="1">
          <a:blip r:embed="rId5">
            <a:alphaModFix/>
          </a:blip>
          <a:srcRect/>
          <a:stretch/>
        </p:blipFill>
        <p:spPr>
          <a:xfrm>
            <a:off x="13050025" y="3998450"/>
            <a:ext cx="2964660" cy="5027776"/>
          </a:xfrm>
          <a:prstGeom prst="rect">
            <a:avLst/>
          </a:prstGeom>
          <a:noFill/>
          <a:ln>
            <a:noFill/>
          </a:ln>
        </p:spPr>
      </p:pic>
      <p:sp>
        <p:nvSpPr>
          <p:cNvPr id="154" name="Google Shape;154;p2"/>
          <p:cNvSpPr/>
          <p:nvPr/>
        </p:nvSpPr>
        <p:spPr>
          <a:xfrm rot="1343999">
            <a:off x="15243335" y="2482031"/>
            <a:ext cx="1413126" cy="1013338"/>
          </a:xfrm>
          <a:prstGeom prst="ellipse">
            <a:avLst/>
          </a:prstGeom>
          <a:noFill/>
          <a:ln w="76200" cap="flat" cmpd="sng">
            <a:solidFill>
              <a:srgbClr val="F3562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55" name="Google Shape;155;p2"/>
          <p:cNvCxnSpPr/>
          <p:nvPr/>
        </p:nvCxnSpPr>
        <p:spPr>
          <a:xfrm flipH="1">
            <a:off x="15514577" y="3428994"/>
            <a:ext cx="500100" cy="1732500"/>
          </a:xfrm>
          <a:prstGeom prst="straightConnector1">
            <a:avLst/>
          </a:prstGeom>
          <a:noFill/>
          <a:ln w="76200" cap="flat" cmpd="sng">
            <a:solidFill>
              <a:srgbClr val="F35621"/>
            </a:solidFill>
            <a:prstDash val="solid"/>
            <a:round/>
            <a:headEnd type="none" w="sm" len="sm"/>
            <a:tailEnd type="triangle" w="med" len="med"/>
          </a:ln>
        </p:spPr>
      </p:cxnSp>
      <p:sp>
        <p:nvSpPr>
          <p:cNvPr id="156" name="Google Shape;156;p2"/>
          <p:cNvSpPr txBox="1"/>
          <p:nvPr/>
        </p:nvSpPr>
        <p:spPr>
          <a:xfrm>
            <a:off x="0" y="725600"/>
            <a:ext cx="18288000" cy="13854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9000" b="1">
                <a:solidFill>
                  <a:srgbClr val="08104B"/>
                </a:solidFill>
                <a:latin typeface="Poppins"/>
                <a:ea typeface="Poppins"/>
                <a:cs typeface="Poppins"/>
                <a:sym typeface="Poppins"/>
              </a:rPr>
              <a:t>Housekeeping </a:t>
            </a:r>
            <a:endParaRPr sz="9000" b="1">
              <a:solidFill>
                <a:srgbClr val="08104B"/>
              </a:solidFill>
              <a:latin typeface="Poppins"/>
              <a:ea typeface="Poppins"/>
              <a:cs typeface="Poppins"/>
              <a:sym typeface="Poppins"/>
            </a:endParaRPr>
          </a:p>
        </p:txBody>
      </p:sp>
      <p:cxnSp>
        <p:nvCxnSpPr>
          <p:cNvPr id="157" name="Google Shape;157;p2"/>
          <p:cNvCxnSpPr/>
          <p:nvPr/>
        </p:nvCxnSpPr>
        <p:spPr>
          <a:xfrm>
            <a:off x="0" y="100012"/>
            <a:ext cx="6492300" cy="0"/>
          </a:xfrm>
          <a:prstGeom prst="straightConnector1">
            <a:avLst/>
          </a:prstGeom>
          <a:noFill/>
          <a:ln w="200025" cap="flat" cmpd="sng">
            <a:solidFill>
              <a:srgbClr val="F69E2B"/>
            </a:solidFill>
            <a:prstDash val="solid"/>
            <a:round/>
            <a:headEnd type="none" w="sm" len="sm"/>
            <a:tailEnd type="none" w="sm" len="sm"/>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5DE0E6"/>
            </a:gs>
            <a:gs pos="100000">
              <a:srgbClr val="004AAD"/>
            </a:gs>
          </a:gsLst>
          <a:path path="circle">
            <a:fillToRect r="100000" b="100000"/>
          </a:path>
          <a:tileRect l="-100000" t="-100000"/>
        </a:gradFill>
        <a:effectLst/>
      </p:bgPr>
    </p:bg>
    <p:spTree>
      <p:nvGrpSpPr>
        <p:cNvPr id="1" name="Shape 161"/>
        <p:cNvGrpSpPr/>
        <p:nvPr/>
      </p:nvGrpSpPr>
      <p:grpSpPr>
        <a:xfrm>
          <a:off x="0" y="0"/>
          <a:ext cx="0" cy="0"/>
          <a:chOff x="0" y="0"/>
          <a:chExt cx="0" cy="0"/>
        </a:xfrm>
      </p:grpSpPr>
      <p:sp>
        <p:nvSpPr>
          <p:cNvPr id="162" name="Google Shape;162;g2ab60656ac2_1_167"/>
          <p:cNvSpPr/>
          <p:nvPr/>
        </p:nvSpPr>
        <p:spPr>
          <a:xfrm>
            <a:off x="6730127" y="-11"/>
            <a:ext cx="12592628" cy="12592628"/>
          </a:xfrm>
          <a:custGeom>
            <a:avLst/>
            <a:gdLst/>
            <a:ahLst/>
            <a:cxnLst/>
            <a:rect l="l" t="t" r="r" b="b"/>
            <a:pathLst>
              <a:path w="12592628" h="12592628" extrusionOk="0">
                <a:moveTo>
                  <a:pt x="0" y="0"/>
                </a:moveTo>
                <a:lnTo>
                  <a:pt x="12592628" y="0"/>
                </a:lnTo>
                <a:lnTo>
                  <a:pt x="12592628" y="12592629"/>
                </a:lnTo>
                <a:lnTo>
                  <a:pt x="0" y="12592629"/>
                </a:lnTo>
                <a:lnTo>
                  <a:pt x="0" y="0"/>
                </a:lnTo>
                <a:close/>
              </a:path>
            </a:pathLst>
          </a:custGeom>
          <a:blipFill rotWithShape="1">
            <a:blip r:embed="rId3">
              <a:alphaModFix/>
            </a:blip>
            <a:stretch>
              <a:fillRect/>
            </a:stretch>
          </a:blipFill>
          <a:ln>
            <a:noFill/>
          </a:ln>
        </p:spPr>
        <p:txBody>
          <a:bodyPr/>
          <a:lstStyle/>
          <a:p>
            <a:endParaRPr lang="en-US"/>
          </a:p>
        </p:txBody>
      </p:sp>
      <p:sp>
        <p:nvSpPr>
          <p:cNvPr id="163" name="Google Shape;163;g2ab60656ac2_1_167"/>
          <p:cNvSpPr/>
          <p:nvPr/>
        </p:nvSpPr>
        <p:spPr>
          <a:xfrm>
            <a:off x="6308700" y="8976800"/>
            <a:ext cx="11328841" cy="640620"/>
          </a:xfrm>
          <a:custGeom>
            <a:avLst/>
            <a:gdLst/>
            <a:ahLst/>
            <a:cxnLst/>
            <a:rect l="l" t="t" r="r" b="b"/>
            <a:pathLst>
              <a:path w="9703504" h="640620" extrusionOk="0">
                <a:moveTo>
                  <a:pt x="0" y="0"/>
                </a:moveTo>
                <a:lnTo>
                  <a:pt x="9703503" y="0"/>
                </a:lnTo>
                <a:lnTo>
                  <a:pt x="9703503" y="640620"/>
                </a:lnTo>
                <a:lnTo>
                  <a:pt x="0" y="640620"/>
                </a:lnTo>
                <a:lnTo>
                  <a:pt x="0" y="0"/>
                </a:lnTo>
                <a:close/>
              </a:path>
            </a:pathLst>
          </a:custGeom>
          <a:blipFill rotWithShape="1">
            <a:blip r:embed="rId4">
              <a:alphaModFix/>
            </a:blip>
            <a:stretch>
              <a:fillRect/>
            </a:stretch>
          </a:blipFill>
          <a:ln>
            <a:noFill/>
          </a:ln>
        </p:spPr>
        <p:txBody>
          <a:bodyPr/>
          <a:lstStyle/>
          <a:p>
            <a:endParaRPr lang="en-US"/>
          </a:p>
        </p:txBody>
      </p:sp>
      <p:sp>
        <p:nvSpPr>
          <p:cNvPr id="164" name="Google Shape;164;g2ab60656ac2_1_167"/>
          <p:cNvSpPr txBox="1"/>
          <p:nvPr/>
        </p:nvSpPr>
        <p:spPr>
          <a:xfrm>
            <a:off x="666987" y="1020661"/>
            <a:ext cx="9264600" cy="543900"/>
          </a:xfrm>
          <a:prstGeom prst="rect">
            <a:avLst/>
          </a:prstGeom>
          <a:noFill/>
          <a:ln>
            <a:noFill/>
          </a:ln>
        </p:spPr>
        <p:txBody>
          <a:bodyPr spcFirstLastPara="1" wrap="square" lIns="0" tIns="0" rIns="0" bIns="0" anchor="t" anchorCtr="0">
            <a:spAutoFit/>
          </a:bodyPr>
          <a:lstStyle/>
          <a:p>
            <a:pPr marL="0" marR="0" lvl="0" indent="0" algn="l" rtl="0">
              <a:lnSpc>
                <a:spcPct val="120011"/>
              </a:lnSpc>
              <a:spcBef>
                <a:spcPts val="0"/>
              </a:spcBef>
              <a:spcAft>
                <a:spcPts val="0"/>
              </a:spcAft>
              <a:buNone/>
            </a:pPr>
            <a:r>
              <a:rPr lang="en-US" sz="3533" b="1">
                <a:solidFill>
                  <a:srgbClr val="08104B"/>
                </a:solidFill>
                <a:latin typeface="Open Sans"/>
                <a:ea typeface="Open Sans"/>
                <a:cs typeface="Open Sans"/>
                <a:sym typeface="Open Sans"/>
              </a:rPr>
              <a:t>Subject Matter Experts:</a:t>
            </a:r>
            <a:endParaRPr sz="1500"/>
          </a:p>
        </p:txBody>
      </p:sp>
      <p:grpSp>
        <p:nvGrpSpPr>
          <p:cNvPr id="165" name="Google Shape;165;g2ab60656ac2_1_167"/>
          <p:cNvGrpSpPr/>
          <p:nvPr/>
        </p:nvGrpSpPr>
        <p:grpSpPr>
          <a:xfrm>
            <a:off x="1342450" y="6747701"/>
            <a:ext cx="7315200" cy="1966012"/>
            <a:chOff x="11795750" y="6676426"/>
            <a:chExt cx="7315200" cy="1966012"/>
          </a:xfrm>
        </p:grpSpPr>
        <p:sp>
          <p:nvSpPr>
            <p:cNvPr id="166" name="Google Shape;166;g2ab60656ac2_1_167"/>
            <p:cNvSpPr/>
            <p:nvPr/>
          </p:nvSpPr>
          <p:spPr>
            <a:xfrm>
              <a:off x="11795750" y="6676426"/>
              <a:ext cx="7315200" cy="1966012"/>
            </a:xfrm>
            <a:custGeom>
              <a:avLst/>
              <a:gdLst/>
              <a:ahLst/>
              <a:cxnLst/>
              <a:rect l="l" t="t" r="r" b="b"/>
              <a:pathLst>
                <a:path w="7315200" h="1638343" extrusionOk="0">
                  <a:moveTo>
                    <a:pt x="0" y="0"/>
                  </a:moveTo>
                  <a:lnTo>
                    <a:pt x="7315200" y="0"/>
                  </a:lnTo>
                  <a:lnTo>
                    <a:pt x="7315200" y="1638343"/>
                  </a:lnTo>
                  <a:lnTo>
                    <a:pt x="0" y="1638343"/>
                  </a:lnTo>
                  <a:lnTo>
                    <a:pt x="0" y="0"/>
                  </a:lnTo>
                  <a:close/>
                </a:path>
              </a:pathLst>
            </a:custGeom>
            <a:blipFill rotWithShape="1">
              <a:blip r:embed="rId5">
                <a:alphaModFix/>
              </a:blip>
              <a:stretch>
                <a:fillRect/>
              </a:stretch>
            </a:blipFill>
            <a:ln>
              <a:noFill/>
            </a:ln>
          </p:spPr>
          <p:txBody>
            <a:bodyPr/>
            <a:lstStyle/>
            <a:p>
              <a:endParaRPr lang="en-US"/>
            </a:p>
          </p:txBody>
        </p:sp>
        <p:sp>
          <p:nvSpPr>
            <p:cNvPr id="167" name="Google Shape;167;g2ab60656ac2_1_167"/>
            <p:cNvSpPr txBox="1"/>
            <p:nvPr/>
          </p:nvSpPr>
          <p:spPr>
            <a:xfrm>
              <a:off x="12638150" y="6877563"/>
              <a:ext cx="5630400" cy="1637700"/>
            </a:xfrm>
            <a:prstGeom prst="rect">
              <a:avLst/>
            </a:prstGeom>
            <a:noFill/>
            <a:ln>
              <a:noFill/>
            </a:ln>
          </p:spPr>
          <p:txBody>
            <a:bodyPr spcFirstLastPara="1" wrap="square" lIns="0" tIns="0" rIns="0" bIns="0" anchor="t" anchorCtr="0">
              <a:spAutoFit/>
            </a:bodyPr>
            <a:lstStyle/>
            <a:p>
              <a:pPr marL="0" lvl="0" indent="0" algn="ctr" rtl="0">
                <a:lnSpc>
                  <a:spcPct val="130000"/>
                </a:lnSpc>
                <a:spcBef>
                  <a:spcPts val="0"/>
                </a:spcBef>
                <a:spcAft>
                  <a:spcPts val="0"/>
                </a:spcAft>
                <a:buClr>
                  <a:schemeClr val="dk1"/>
                </a:buClr>
                <a:buSzPts val="1100"/>
                <a:buFont typeface="Arial"/>
                <a:buNone/>
              </a:pPr>
              <a:r>
                <a:rPr lang="en-US" sz="3200" b="1">
                  <a:solidFill>
                    <a:srgbClr val="08104B"/>
                  </a:solidFill>
                  <a:latin typeface="Poppins"/>
                  <a:ea typeface="Poppins"/>
                  <a:cs typeface="Poppins"/>
                  <a:sym typeface="Poppins"/>
                </a:rPr>
                <a:t>Christina Russo Walters</a:t>
              </a:r>
              <a:endParaRPr sz="3200" b="1">
                <a:solidFill>
                  <a:srgbClr val="08104B"/>
                </a:solidFill>
                <a:latin typeface="Poppins"/>
                <a:ea typeface="Poppins"/>
                <a:cs typeface="Poppins"/>
                <a:sym typeface="Poppins"/>
              </a:endParaRPr>
            </a:p>
            <a:p>
              <a:pPr marL="0" lvl="0" indent="0" algn="ctr" rtl="0">
                <a:lnSpc>
                  <a:spcPct val="130000"/>
                </a:lnSpc>
                <a:spcBef>
                  <a:spcPts val="0"/>
                </a:spcBef>
                <a:spcAft>
                  <a:spcPts val="0"/>
                </a:spcAft>
                <a:buClr>
                  <a:schemeClr val="dk1"/>
                </a:buClr>
                <a:buSzPts val="1100"/>
                <a:buFont typeface="Arial"/>
                <a:buNone/>
              </a:pPr>
              <a:r>
                <a:rPr lang="en-US" sz="1800" b="1">
                  <a:solidFill>
                    <a:srgbClr val="08104B"/>
                  </a:solidFill>
                  <a:latin typeface="Poppins"/>
                  <a:ea typeface="Poppins"/>
                  <a:cs typeface="Poppins"/>
                  <a:sym typeface="Poppins"/>
                </a:rPr>
                <a:t>Senior Managing Attorney</a:t>
              </a:r>
              <a:endParaRPr sz="1800" b="1">
                <a:solidFill>
                  <a:srgbClr val="08104B"/>
                </a:solidFill>
                <a:latin typeface="Poppins"/>
                <a:ea typeface="Poppins"/>
                <a:cs typeface="Poppins"/>
                <a:sym typeface="Poppins"/>
              </a:endParaRPr>
            </a:p>
            <a:p>
              <a:pPr marL="0" lvl="0" indent="0" algn="ctr" rtl="0">
                <a:lnSpc>
                  <a:spcPct val="130000"/>
                </a:lnSpc>
                <a:spcBef>
                  <a:spcPts val="0"/>
                </a:spcBef>
                <a:spcAft>
                  <a:spcPts val="0"/>
                </a:spcAft>
                <a:buClr>
                  <a:schemeClr val="dk1"/>
                </a:buClr>
                <a:buSzPts val="1100"/>
                <a:buFont typeface="Arial"/>
                <a:buNone/>
              </a:pPr>
              <a:r>
                <a:rPr lang="en-US" sz="1800" b="1">
                  <a:solidFill>
                    <a:srgbClr val="08104B"/>
                  </a:solidFill>
                  <a:latin typeface="Poppins"/>
                  <a:ea typeface="Poppins"/>
                  <a:cs typeface="Poppins"/>
                  <a:sym typeface="Poppins"/>
                </a:rPr>
                <a:t>Medical-Legal Partnerships</a:t>
              </a:r>
              <a:endParaRPr sz="1800" b="1">
                <a:solidFill>
                  <a:srgbClr val="08104B"/>
                </a:solidFill>
                <a:latin typeface="Poppins"/>
                <a:ea typeface="Poppins"/>
                <a:cs typeface="Poppins"/>
                <a:sym typeface="Poppins"/>
              </a:endParaRPr>
            </a:p>
            <a:p>
              <a:pPr marL="0" lvl="0" indent="0" algn="ctr" rtl="0">
                <a:lnSpc>
                  <a:spcPct val="130000"/>
                </a:lnSpc>
                <a:spcBef>
                  <a:spcPts val="0"/>
                </a:spcBef>
                <a:spcAft>
                  <a:spcPts val="0"/>
                </a:spcAft>
                <a:buClr>
                  <a:schemeClr val="dk1"/>
                </a:buClr>
                <a:buSzPts val="1100"/>
                <a:buFont typeface="Arial"/>
                <a:buNone/>
              </a:pPr>
              <a:r>
                <a:rPr lang="en-US" sz="1800" b="1">
                  <a:solidFill>
                    <a:srgbClr val="08104B"/>
                  </a:solidFill>
                  <a:latin typeface="Poppins"/>
                  <a:ea typeface="Poppins"/>
                  <a:cs typeface="Poppins"/>
                  <a:sym typeface="Poppins"/>
                </a:rPr>
                <a:t>Community Legal Services Mid-Florida</a:t>
              </a:r>
              <a:endParaRPr sz="3954" b="1">
                <a:solidFill>
                  <a:srgbClr val="08104B"/>
                </a:solidFill>
                <a:latin typeface="Open Sans"/>
                <a:ea typeface="Open Sans"/>
                <a:cs typeface="Open Sans"/>
                <a:sym typeface="Open Sans"/>
              </a:endParaRPr>
            </a:p>
          </p:txBody>
        </p:sp>
      </p:grpSp>
      <p:cxnSp>
        <p:nvCxnSpPr>
          <p:cNvPr id="168" name="Google Shape;168;g2ab60656ac2_1_167"/>
          <p:cNvCxnSpPr/>
          <p:nvPr/>
        </p:nvCxnSpPr>
        <p:spPr>
          <a:xfrm>
            <a:off x="0" y="100012"/>
            <a:ext cx="6492300" cy="0"/>
          </a:xfrm>
          <a:prstGeom prst="straightConnector1">
            <a:avLst/>
          </a:prstGeom>
          <a:noFill/>
          <a:ln w="200025" cap="flat" cmpd="sng">
            <a:solidFill>
              <a:srgbClr val="F69E2B"/>
            </a:solidFill>
            <a:prstDash val="solid"/>
            <a:round/>
            <a:headEnd type="none" w="sm" len="sm"/>
            <a:tailEnd type="none" w="sm" len="sm"/>
          </a:ln>
        </p:spPr>
      </p:cxnSp>
      <p:cxnSp>
        <p:nvCxnSpPr>
          <p:cNvPr id="169" name="Google Shape;169;g2ab60656ac2_1_167"/>
          <p:cNvCxnSpPr/>
          <p:nvPr/>
        </p:nvCxnSpPr>
        <p:spPr>
          <a:xfrm>
            <a:off x="11795760" y="10186988"/>
            <a:ext cx="6492300" cy="0"/>
          </a:xfrm>
          <a:prstGeom prst="straightConnector1">
            <a:avLst/>
          </a:prstGeom>
          <a:noFill/>
          <a:ln w="200025" cap="flat" cmpd="sng">
            <a:solidFill>
              <a:srgbClr val="F69E2B"/>
            </a:solidFill>
            <a:prstDash val="solid"/>
            <a:round/>
            <a:headEnd type="none" w="sm" len="sm"/>
            <a:tailEnd type="none" w="sm" len="sm"/>
          </a:ln>
        </p:spPr>
      </p:cxnSp>
      <p:grpSp>
        <p:nvGrpSpPr>
          <p:cNvPr id="170" name="Google Shape;170;g2ab60656ac2_1_167"/>
          <p:cNvGrpSpPr/>
          <p:nvPr/>
        </p:nvGrpSpPr>
        <p:grpSpPr>
          <a:xfrm>
            <a:off x="9368850" y="6747754"/>
            <a:ext cx="7315200" cy="1942747"/>
            <a:chOff x="11943935" y="6676403"/>
            <a:chExt cx="7315200" cy="1638343"/>
          </a:xfrm>
        </p:grpSpPr>
        <p:sp>
          <p:nvSpPr>
            <p:cNvPr id="171" name="Google Shape;171;g2ab60656ac2_1_167"/>
            <p:cNvSpPr/>
            <p:nvPr/>
          </p:nvSpPr>
          <p:spPr>
            <a:xfrm>
              <a:off x="11943935" y="6676403"/>
              <a:ext cx="7315200" cy="1638343"/>
            </a:xfrm>
            <a:custGeom>
              <a:avLst/>
              <a:gdLst/>
              <a:ahLst/>
              <a:cxnLst/>
              <a:rect l="l" t="t" r="r" b="b"/>
              <a:pathLst>
                <a:path w="7315200" h="1638343" extrusionOk="0">
                  <a:moveTo>
                    <a:pt x="0" y="0"/>
                  </a:moveTo>
                  <a:lnTo>
                    <a:pt x="7315200" y="0"/>
                  </a:lnTo>
                  <a:lnTo>
                    <a:pt x="7315200" y="1638343"/>
                  </a:lnTo>
                  <a:lnTo>
                    <a:pt x="0" y="1638343"/>
                  </a:lnTo>
                  <a:lnTo>
                    <a:pt x="0" y="0"/>
                  </a:lnTo>
                  <a:close/>
                </a:path>
              </a:pathLst>
            </a:custGeom>
            <a:blipFill rotWithShape="1">
              <a:blip r:embed="rId5">
                <a:alphaModFix/>
              </a:blip>
              <a:stretch>
                <a:fillRect/>
              </a:stretch>
            </a:blipFill>
            <a:ln>
              <a:noFill/>
            </a:ln>
          </p:spPr>
          <p:txBody>
            <a:bodyPr/>
            <a:lstStyle/>
            <a:p>
              <a:endParaRPr lang="en-US"/>
            </a:p>
          </p:txBody>
        </p:sp>
        <p:sp>
          <p:nvSpPr>
            <p:cNvPr id="172" name="Google Shape;172;g2ab60656ac2_1_167"/>
            <p:cNvSpPr txBox="1"/>
            <p:nvPr/>
          </p:nvSpPr>
          <p:spPr>
            <a:xfrm>
              <a:off x="13166487" y="6845943"/>
              <a:ext cx="4989000" cy="1381200"/>
            </a:xfrm>
            <a:prstGeom prst="rect">
              <a:avLst/>
            </a:prstGeom>
            <a:noFill/>
            <a:ln>
              <a:noFill/>
            </a:ln>
          </p:spPr>
          <p:txBody>
            <a:bodyPr spcFirstLastPara="1" wrap="square" lIns="0" tIns="0" rIns="0" bIns="0" anchor="t" anchorCtr="0">
              <a:spAutoFit/>
            </a:bodyPr>
            <a:lstStyle/>
            <a:p>
              <a:pPr marL="0" lvl="0" indent="0" algn="ctr" rtl="0">
                <a:lnSpc>
                  <a:spcPct val="130000"/>
                </a:lnSpc>
                <a:spcBef>
                  <a:spcPts val="0"/>
                </a:spcBef>
                <a:spcAft>
                  <a:spcPts val="0"/>
                </a:spcAft>
                <a:buClr>
                  <a:schemeClr val="dk1"/>
                </a:buClr>
                <a:buSzPts val="1100"/>
                <a:buFont typeface="Arial"/>
                <a:buNone/>
              </a:pPr>
              <a:r>
                <a:rPr lang="en-US" sz="3200" b="1">
                  <a:solidFill>
                    <a:srgbClr val="08104B"/>
                  </a:solidFill>
                  <a:latin typeface="Poppins"/>
                  <a:ea typeface="Poppins"/>
                  <a:cs typeface="Poppins"/>
                  <a:sym typeface="Poppins"/>
                </a:rPr>
                <a:t>Dr. Frederick Anderson </a:t>
              </a:r>
              <a:endParaRPr sz="3200" b="1">
                <a:solidFill>
                  <a:srgbClr val="08104B"/>
                </a:solidFill>
                <a:latin typeface="Poppins"/>
                <a:ea typeface="Poppins"/>
                <a:cs typeface="Poppins"/>
                <a:sym typeface="Poppins"/>
              </a:endParaRPr>
            </a:p>
            <a:p>
              <a:pPr marL="0" lvl="0" indent="0" algn="ctr" rtl="0">
                <a:lnSpc>
                  <a:spcPct val="130000"/>
                </a:lnSpc>
                <a:spcBef>
                  <a:spcPts val="0"/>
                </a:spcBef>
                <a:spcAft>
                  <a:spcPts val="0"/>
                </a:spcAft>
                <a:buClr>
                  <a:schemeClr val="dk1"/>
                </a:buClr>
                <a:buSzPts val="1100"/>
                <a:buFont typeface="Arial"/>
                <a:buNone/>
              </a:pPr>
              <a:r>
                <a:rPr lang="en-US" sz="1800" b="1">
                  <a:solidFill>
                    <a:srgbClr val="08104B"/>
                  </a:solidFill>
                  <a:latin typeface="Poppins"/>
                  <a:ea typeface="Poppins"/>
                  <a:cs typeface="Poppins"/>
                  <a:sym typeface="Poppins"/>
                </a:rPr>
                <a:t>Associate Professor; Medical Director </a:t>
              </a:r>
              <a:endParaRPr sz="1800" b="1">
                <a:solidFill>
                  <a:srgbClr val="08104B"/>
                </a:solidFill>
                <a:latin typeface="Poppins"/>
                <a:ea typeface="Poppins"/>
                <a:cs typeface="Poppins"/>
                <a:sym typeface="Poppins"/>
              </a:endParaRPr>
            </a:p>
            <a:p>
              <a:pPr marL="0" lvl="0" indent="0" algn="ctr" rtl="0">
                <a:lnSpc>
                  <a:spcPct val="130000"/>
                </a:lnSpc>
                <a:spcBef>
                  <a:spcPts val="0"/>
                </a:spcBef>
                <a:spcAft>
                  <a:spcPts val="0"/>
                </a:spcAft>
                <a:buClr>
                  <a:schemeClr val="dk1"/>
                </a:buClr>
                <a:buSzPts val="1100"/>
                <a:buFont typeface="Arial"/>
                <a:buNone/>
              </a:pPr>
              <a:r>
                <a:rPr lang="en-US" sz="1800" b="1">
                  <a:solidFill>
                    <a:srgbClr val="08104B"/>
                  </a:solidFill>
                  <a:latin typeface="Poppins"/>
                  <a:ea typeface="Poppins"/>
                  <a:cs typeface="Poppins"/>
                  <a:sym typeface="Poppins"/>
                </a:rPr>
                <a:t>Florida International University </a:t>
              </a:r>
              <a:endParaRPr sz="1800" b="1">
                <a:solidFill>
                  <a:srgbClr val="08104B"/>
                </a:solidFill>
                <a:latin typeface="Poppins"/>
                <a:ea typeface="Poppins"/>
                <a:cs typeface="Poppins"/>
                <a:sym typeface="Poppins"/>
              </a:endParaRPr>
            </a:p>
            <a:p>
              <a:pPr marL="0" lvl="0" indent="0" algn="ctr" rtl="0">
                <a:lnSpc>
                  <a:spcPct val="130000"/>
                </a:lnSpc>
                <a:spcBef>
                  <a:spcPts val="0"/>
                </a:spcBef>
                <a:spcAft>
                  <a:spcPts val="0"/>
                </a:spcAft>
                <a:buClr>
                  <a:schemeClr val="dk1"/>
                </a:buClr>
                <a:buSzPts val="1100"/>
                <a:buFont typeface="Arial"/>
                <a:buNone/>
              </a:pPr>
              <a:r>
                <a:rPr lang="en-US" sz="1800" b="1">
                  <a:solidFill>
                    <a:srgbClr val="08104B"/>
                  </a:solidFill>
                  <a:latin typeface="Poppins"/>
                  <a:ea typeface="Poppins"/>
                  <a:cs typeface="Poppins"/>
                  <a:sym typeface="Poppins"/>
                </a:rPr>
                <a:t>Mobile Health Center</a:t>
              </a:r>
              <a:endParaRPr sz="3954" b="1">
                <a:solidFill>
                  <a:srgbClr val="08104B"/>
                </a:solidFill>
                <a:latin typeface="Open Sans"/>
                <a:ea typeface="Open Sans"/>
                <a:cs typeface="Open Sans"/>
                <a:sym typeface="Open Sans"/>
              </a:endParaRPr>
            </a:p>
          </p:txBody>
        </p:sp>
      </p:grpSp>
      <p:pic>
        <p:nvPicPr>
          <p:cNvPr id="173" name="Google Shape;173;g2ab60656ac2_1_167"/>
          <p:cNvPicPr preferRelativeResize="0"/>
          <p:nvPr/>
        </p:nvPicPr>
        <p:blipFill rotWithShape="1">
          <a:blip r:embed="rId6">
            <a:alphaModFix/>
          </a:blip>
          <a:srcRect l="8263" r="8263" b="10833"/>
          <a:stretch/>
        </p:blipFill>
        <p:spPr>
          <a:xfrm>
            <a:off x="3271450" y="2153654"/>
            <a:ext cx="3457200" cy="4510800"/>
          </a:xfrm>
          <a:prstGeom prst="ellipse">
            <a:avLst/>
          </a:prstGeom>
          <a:noFill/>
          <a:ln w="9525" cap="flat" cmpd="sng">
            <a:solidFill>
              <a:srgbClr val="08104B"/>
            </a:solidFill>
            <a:prstDash val="solid"/>
            <a:round/>
            <a:headEnd type="none" w="sm" len="sm"/>
            <a:tailEnd type="none" w="sm" len="sm"/>
          </a:ln>
        </p:spPr>
      </p:pic>
      <p:pic>
        <p:nvPicPr>
          <p:cNvPr id="174" name="Google Shape;174;g2ab60656ac2_1_167"/>
          <p:cNvPicPr preferRelativeResize="0"/>
          <p:nvPr/>
        </p:nvPicPr>
        <p:blipFill>
          <a:blip r:embed="rId7">
            <a:alphaModFix/>
          </a:blip>
          <a:stretch>
            <a:fillRect/>
          </a:stretch>
        </p:blipFill>
        <p:spPr>
          <a:xfrm>
            <a:off x="11240610" y="2153650"/>
            <a:ext cx="3690600" cy="4510800"/>
          </a:xfrm>
          <a:prstGeom prst="ellipse">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8"/>
        <p:cNvGrpSpPr/>
        <p:nvPr/>
      </p:nvGrpSpPr>
      <p:grpSpPr>
        <a:xfrm>
          <a:off x="0" y="0"/>
          <a:ext cx="0" cy="0"/>
          <a:chOff x="0" y="0"/>
          <a:chExt cx="0" cy="0"/>
        </a:xfrm>
      </p:grpSpPr>
      <p:sp>
        <p:nvSpPr>
          <p:cNvPr id="179" name="Google Shape;179;p4"/>
          <p:cNvSpPr txBox="1"/>
          <p:nvPr/>
        </p:nvSpPr>
        <p:spPr>
          <a:xfrm>
            <a:off x="9095276" y="951825"/>
            <a:ext cx="8622600" cy="23274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US" sz="2700" b="1">
                <a:solidFill>
                  <a:srgbClr val="262626"/>
                </a:solidFill>
                <a:latin typeface="Poppins"/>
                <a:ea typeface="Poppins"/>
                <a:cs typeface="Poppins"/>
                <a:sym typeface="Poppins"/>
              </a:rPr>
              <a:t>Deepen Your Understanding: </a:t>
            </a:r>
            <a:endParaRPr sz="2700" b="1">
              <a:solidFill>
                <a:srgbClr val="262626"/>
              </a:solidFill>
              <a:latin typeface="Poppins"/>
              <a:ea typeface="Poppins"/>
              <a:cs typeface="Poppins"/>
              <a:sym typeface="Poppins"/>
            </a:endParaRPr>
          </a:p>
          <a:p>
            <a:pPr marL="0" marR="0" lvl="0" indent="0" algn="l" rtl="0">
              <a:lnSpc>
                <a:spcPct val="115000"/>
              </a:lnSpc>
              <a:spcBef>
                <a:spcPts val="0"/>
              </a:spcBef>
              <a:spcAft>
                <a:spcPts val="0"/>
              </a:spcAft>
              <a:buNone/>
            </a:pPr>
            <a:r>
              <a:rPr lang="en-US" sz="2700">
                <a:solidFill>
                  <a:srgbClr val="262626"/>
                </a:solidFill>
                <a:latin typeface="Poppins Medium"/>
                <a:ea typeface="Poppins Medium"/>
                <a:cs typeface="Poppins Medium"/>
                <a:sym typeface="Poppins Medium"/>
              </a:rPr>
              <a:t>Expand your knowledge of how climate change disproportionately affects the health outcomes of low-income and underserved patients and communities.</a:t>
            </a:r>
            <a:endParaRPr sz="2700">
              <a:solidFill>
                <a:srgbClr val="262626"/>
              </a:solidFill>
              <a:latin typeface="Poppins Medium"/>
              <a:ea typeface="Poppins Medium"/>
              <a:cs typeface="Poppins Medium"/>
              <a:sym typeface="Poppins Medium"/>
            </a:endParaRPr>
          </a:p>
        </p:txBody>
      </p:sp>
      <p:grpSp>
        <p:nvGrpSpPr>
          <p:cNvPr id="180" name="Google Shape;180;p4"/>
          <p:cNvGrpSpPr/>
          <p:nvPr/>
        </p:nvGrpSpPr>
        <p:grpSpPr>
          <a:xfrm>
            <a:off x="7788453" y="951829"/>
            <a:ext cx="777875" cy="777875"/>
            <a:chOff x="7788303" y="2562691"/>
            <a:chExt cx="777875" cy="777875"/>
          </a:xfrm>
        </p:grpSpPr>
        <p:sp>
          <p:nvSpPr>
            <p:cNvPr id="181" name="Google Shape;181;p4"/>
            <p:cNvSpPr/>
            <p:nvPr/>
          </p:nvSpPr>
          <p:spPr>
            <a:xfrm>
              <a:off x="7788303" y="2562691"/>
              <a:ext cx="777875" cy="777875"/>
            </a:xfrm>
            <a:custGeom>
              <a:avLst/>
              <a:gdLst/>
              <a:ahLst/>
              <a:cxnLst/>
              <a:rect l="l" t="t" r="r" b="b"/>
              <a:pathLst>
                <a:path w="6350000" h="6350000" extrusionOk="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69E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4"/>
            <p:cNvSpPr txBox="1"/>
            <p:nvPr/>
          </p:nvSpPr>
          <p:spPr>
            <a:xfrm>
              <a:off x="7901747" y="2671660"/>
              <a:ext cx="545100" cy="554100"/>
            </a:xfrm>
            <a:prstGeom prst="rect">
              <a:avLst/>
            </a:prstGeom>
            <a:solidFill>
              <a:srgbClr val="F69E2B"/>
            </a:solidFill>
            <a:ln>
              <a:noFill/>
            </a:ln>
          </p:spPr>
          <p:txBody>
            <a:bodyPr spcFirstLastPara="1" wrap="square" lIns="0" tIns="0" rIns="0" bIns="0" anchor="t" anchorCtr="0">
              <a:spAutoFit/>
            </a:bodyPr>
            <a:lstStyle/>
            <a:p>
              <a:pPr marL="0" marR="0" lvl="0" indent="0" algn="ctr" rtl="0">
                <a:lnSpc>
                  <a:spcPct val="157000"/>
                </a:lnSpc>
                <a:spcBef>
                  <a:spcPts val="0"/>
                </a:spcBef>
                <a:spcAft>
                  <a:spcPts val="0"/>
                </a:spcAft>
                <a:buNone/>
              </a:pPr>
              <a:r>
                <a:rPr lang="en-US" sz="3600" b="1" i="0" u="none" strike="noStrike" cap="none">
                  <a:solidFill>
                    <a:srgbClr val="FFFFFF"/>
                  </a:solidFill>
                  <a:latin typeface="Poppins"/>
                  <a:ea typeface="Poppins"/>
                  <a:cs typeface="Poppins"/>
                  <a:sym typeface="Poppins"/>
                </a:rPr>
                <a:t>1</a:t>
              </a:r>
              <a:endParaRPr/>
            </a:p>
          </p:txBody>
        </p:sp>
      </p:grpSp>
      <p:grpSp>
        <p:nvGrpSpPr>
          <p:cNvPr id="183" name="Google Shape;183;p4"/>
          <p:cNvGrpSpPr/>
          <p:nvPr/>
        </p:nvGrpSpPr>
        <p:grpSpPr>
          <a:xfrm>
            <a:off x="7788453" y="3740845"/>
            <a:ext cx="777875" cy="777875"/>
            <a:chOff x="7788453" y="4686695"/>
            <a:chExt cx="777875" cy="777875"/>
          </a:xfrm>
        </p:grpSpPr>
        <p:sp>
          <p:nvSpPr>
            <p:cNvPr id="184" name="Google Shape;184;p4"/>
            <p:cNvSpPr/>
            <p:nvPr/>
          </p:nvSpPr>
          <p:spPr>
            <a:xfrm>
              <a:off x="7788453" y="4686695"/>
              <a:ext cx="777875" cy="777875"/>
            </a:xfrm>
            <a:custGeom>
              <a:avLst/>
              <a:gdLst/>
              <a:ahLst/>
              <a:cxnLst/>
              <a:rect l="l" t="t" r="r" b="b"/>
              <a:pathLst>
                <a:path w="6350000" h="6350000" extrusionOk="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69E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4"/>
            <p:cNvSpPr txBox="1"/>
            <p:nvPr/>
          </p:nvSpPr>
          <p:spPr>
            <a:xfrm>
              <a:off x="7901747" y="4798564"/>
              <a:ext cx="545100" cy="554100"/>
            </a:xfrm>
            <a:prstGeom prst="rect">
              <a:avLst/>
            </a:prstGeom>
            <a:solidFill>
              <a:srgbClr val="F69E2B"/>
            </a:solidFill>
            <a:ln>
              <a:noFill/>
            </a:ln>
          </p:spPr>
          <p:txBody>
            <a:bodyPr spcFirstLastPara="1" wrap="square" lIns="0" tIns="0" rIns="0" bIns="0" anchor="t" anchorCtr="0">
              <a:spAutoFit/>
            </a:bodyPr>
            <a:lstStyle/>
            <a:p>
              <a:pPr marL="0" marR="0" lvl="1" indent="0" algn="ctr" rtl="0">
                <a:lnSpc>
                  <a:spcPct val="157000"/>
                </a:lnSpc>
                <a:spcBef>
                  <a:spcPts val="0"/>
                </a:spcBef>
                <a:spcAft>
                  <a:spcPts val="0"/>
                </a:spcAft>
                <a:buNone/>
              </a:pPr>
              <a:r>
                <a:rPr lang="en-US" sz="3600" b="1" i="0" u="none" strike="noStrike" cap="none">
                  <a:solidFill>
                    <a:srgbClr val="FFFFFF"/>
                  </a:solidFill>
                  <a:latin typeface="Poppins"/>
                  <a:ea typeface="Poppins"/>
                  <a:cs typeface="Poppins"/>
                  <a:sym typeface="Poppins"/>
                </a:rPr>
                <a:t>2</a:t>
              </a:r>
              <a:endParaRPr/>
            </a:p>
          </p:txBody>
        </p:sp>
      </p:grpSp>
      <p:grpSp>
        <p:nvGrpSpPr>
          <p:cNvPr id="186" name="Google Shape;186;p4"/>
          <p:cNvGrpSpPr/>
          <p:nvPr/>
        </p:nvGrpSpPr>
        <p:grpSpPr>
          <a:xfrm>
            <a:off x="7897441" y="6754185"/>
            <a:ext cx="777875" cy="777875"/>
            <a:chOff x="7788441" y="6668847"/>
            <a:chExt cx="777875" cy="777875"/>
          </a:xfrm>
        </p:grpSpPr>
        <p:sp>
          <p:nvSpPr>
            <p:cNvPr id="187" name="Google Shape;187;p4"/>
            <p:cNvSpPr/>
            <p:nvPr/>
          </p:nvSpPr>
          <p:spPr>
            <a:xfrm>
              <a:off x="7788441" y="6668847"/>
              <a:ext cx="777875" cy="777875"/>
            </a:xfrm>
            <a:custGeom>
              <a:avLst/>
              <a:gdLst/>
              <a:ahLst/>
              <a:cxnLst/>
              <a:rect l="l" t="t" r="r" b="b"/>
              <a:pathLst>
                <a:path w="6350000" h="6350000" extrusionOk="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69E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4"/>
            <p:cNvSpPr txBox="1"/>
            <p:nvPr/>
          </p:nvSpPr>
          <p:spPr>
            <a:xfrm>
              <a:off x="7904835" y="6810691"/>
              <a:ext cx="545100" cy="554100"/>
            </a:xfrm>
            <a:prstGeom prst="rect">
              <a:avLst/>
            </a:prstGeom>
            <a:solidFill>
              <a:srgbClr val="F69E2B"/>
            </a:solidFill>
            <a:ln>
              <a:noFill/>
            </a:ln>
          </p:spPr>
          <p:txBody>
            <a:bodyPr spcFirstLastPara="1" wrap="square" lIns="0" tIns="0" rIns="0" bIns="0" anchor="t" anchorCtr="0">
              <a:spAutoFit/>
            </a:bodyPr>
            <a:lstStyle/>
            <a:p>
              <a:pPr marL="0" marR="0" lvl="1" indent="0" algn="ctr" rtl="0">
                <a:lnSpc>
                  <a:spcPct val="157000"/>
                </a:lnSpc>
                <a:spcBef>
                  <a:spcPts val="0"/>
                </a:spcBef>
                <a:spcAft>
                  <a:spcPts val="0"/>
                </a:spcAft>
                <a:buNone/>
              </a:pPr>
              <a:r>
                <a:rPr lang="en-US" sz="3600" b="1" i="0" u="none" strike="noStrike" cap="none">
                  <a:solidFill>
                    <a:srgbClr val="FFFFFF"/>
                  </a:solidFill>
                  <a:latin typeface="Poppins"/>
                  <a:ea typeface="Poppins"/>
                  <a:cs typeface="Poppins"/>
                  <a:sym typeface="Poppins"/>
                </a:rPr>
                <a:t>3</a:t>
              </a:r>
              <a:endParaRPr/>
            </a:p>
          </p:txBody>
        </p:sp>
      </p:grpSp>
      <p:sp>
        <p:nvSpPr>
          <p:cNvPr id="189" name="Google Shape;189;p4"/>
          <p:cNvSpPr txBox="1"/>
          <p:nvPr/>
        </p:nvSpPr>
        <p:spPr>
          <a:xfrm>
            <a:off x="9095276" y="3740838"/>
            <a:ext cx="8622600" cy="28053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US" sz="2700" b="1">
                <a:solidFill>
                  <a:srgbClr val="262626"/>
                </a:solidFill>
                <a:latin typeface="Poppins"/>
                <a:ea typeface="Poppins"/>
                <a:cs typeface="Poppins"/>
                <a:sym typeface="Poppins"/>
              </a:rPr>
              <a:t>Empower Through Partnership: </a:t>
            </a:r>
            <a:endParaRPr sz="2700" b="1">
              <a:solidFill>
                <a:srgbClr val="262626"/>
              </a:solidFill>
              <a:latin typeface="Poppins"/>
              <a:ea typeface="Poppins"/>
              <a:cs typeface="Poppins"/>
              <a:sym typeface="Poppins"/>
            </a:endParaRPr>
          </a:p>
          <a:p>
            <a:pPr marL="0" marR="0" lvl="0" indent="0" algn="l" rtl="0">
              <a:lnSpc>
                <a:spcPct val="115000"/>
              </a:lnSpc>
              <a:spcBef>
                <a:spcPts val="0"/>
              </a:spcBef>
              <a:spcAft>
                <a:spcPts val="0"/>
              </a:spcAft>
              <a:buNone/>
            </a:pPr>
            <a:r>
              <a:rPr lang="en-US" sz="2700">
                <a:solidFill>
                  <a:srgbClr val="262626"/>
                </a:solidFill>
                <a:latin typeface="Poppins Medium"/>
                <a:ea typeface="Poppins Medium"/>
                <a:cs typeface="Poppins Medium"/>
                <a:sym typeface="Poppins Medium"/>
              </a:rPr>
              <a:t>Use the medical-legal partnership approach to screen patients for climate-induced social risk factors and work collaboratively with legal professionals to address health-harming legal needs or barriers.</a:t>
            </a:r>
            <a:endParaRPr sz="2700">
              <a:solidFill>
                <a:srgbClr val="262626"/>
              </a:solidFill>
              <a:latin typeface="Poppins Medium"/>
              <a:ea typeface="Poppins Medium"/>
              <a:cs typeface="Poppins Medium"/>
              <a:sym typeface="Poppins Medium"/>
            </a:endParaRPr>
          </a:p>
        </p:txBody>
      </p:sp>
      <p:sp>
        <p:nvSpPr>
          <p:cNvPr id="190" name="Google Shape;190;p4"/>
          <p:cNvSpPr txBox="1"/>
          <p:nvPr/>
        </p:nvSpPr>
        <p:spPr>
          <a:xfrm>
            <a:off x="9095276" y="6754163"/>
            <a:ext cx="8622600" cy="23274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US" sz="2700" b="1">
                <a:solidFill>
                  <a:srgbClr val="262626"/>
                </a:solidFill>
                <a:latin typeface="Poppins"/>
                <a:ea typeface="Poppins"/>
                <a:cs typeface="Poppins"/>
                <a:sym typeface="Poppins"/>
              </a:rPr>
              <a:t>Build Preventative Capacity: </a:t>
            </a:r>
            <a:endParaRPr sz="2700" b="1">
              <a:solidFill>
                <a:srgbClr val="262626"/>
              </a:solidFill>
              <a:latin typeface="Poppins"/>
              <a:ea typeface="Poppins"/>
              <a:cs typeface="Poppins"/>
              <a:sym typeface="Poppins"/>
            </a:endParaRPr>
          </a:p>
          <a:p>
            <a:pPr marL="0" marR="0" lvl="0" indent="0" algn="l" rtl="0">
              <a:lnSpc>
                <a:spcPct val="115000"/>
              </a:lnSpc>
              <a:spcBef>
                <a:spcPts val="0"/>
              </a:spcBef>
              <a:spcAft>
                <a:spcPts val="0"/>
              </a:spcAft>
              <a:buNone/>
            </a:pPr>
            <a:r>
              <a:rPr lang="en-US" sz="2700">
                <a:solidFill>
                  <a:srgbClr val="262626"/>
                </a:solidFill>
                <a:latin typeface="Poppins Medium"/>
                <a:ea typeface="Poppins Medium"/>
                <a:cs typeface="Poppins Medium"/>
                <a:sym typeface="Poppins Medium"/>
              </a:rPr>
              <a:t>Develop the skills to proactively use MLPs as a preventative measure, effectively mitigating the health-harming effects associated with climate change.</a:t>
            </a:r>
            <a:endParaRPr sz="2700">
              <a:solidFill>
                <a:srgbClr val="262626"/>
              </a:solidFill>
              <a:latin typeface="Poppins Medium"/>
              <a:ea typeface="Poppins Medium"/>
              <a:cs typeface="Poppins Medium"/>
              <a:sym typeface="Poppins Medium"/>
            </a:endParaRPr>
          </a:p>
        </p:txBody>
      </p:sp>
      <p:cxnSp>
        <p:nvCxnSpPr>
          <p:cNvPr id="191" name="Google Shape;191;p4"/>
          <p:cNvCxnSpPr/>
          <p:nvPr/>
        </p:nvCxnSpPr>
        <p:spPr>
          <a:xfrm>
            <a:off x="0" y="100012"/>
            <a:ext cx="6492300" cy="0"/>
          </a:xfrm>
          <a:prstGeom prst="straightConnector1">
            <a:avLst/>
          </a:prstGeom>
          <a:noFill/>
          <a:ln w="200025" cap="flat" cmpd="sng">
            <a:solidFill>
              <a:srgbClr val="F69E2B"/>
            </a:solidFill>
            <a:prstDash val="solid"/>
            <a:round/>
            <a:headEnd type="none" w="sm" len="sm"/>
            <a:tailEnd type="none" w="sm" len="sm"/>
          </a:ln>
        </p:spPr>
      </p:cxnSp>
      <p:sp>
        <p:nvSpPr>
          <p:cNvPr id="192" name="Google Shape;192;p4"/>
          <p:cNvSpPr txBox="1"/>
          <p:nvPr/>
        </p:nvSpPr>
        <p:spPr>
          <a:xfrm>
            <a:off x="100" y="3429000"/>
            <a:ext cx="7259400" cy="30477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9000" b="1">
                <a:solidFill>
                  <a:srgbClr val="08104B"/>
                </a:solidFill>
                <a:latin typeface="Poppins"/>
                <a:ea typeface="Poppins"/>
                <a:cs typeface="Poppins"/>
                <a:sym typeface="Poppins"/>
              </a:rPr>
              <a:t>Learning Objectives</a:t>
            </a:r>
            <a:endParaRPr sz="9000" b="1">
              <a:solidFill>
                <a:srgbClr val="08104B"/>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6"/>
        <p:cNvGrpSpPr/>
        <p:nvPr/>
      </p:nvGrpSpPr>
      <p:grpSpPr>
        <a:xfrm>
          <a:off x="0" y="0"/>
          <a:ext cx="0" cy="0"/>
          <a:chOff x="0" y="0"/>
          <a:chExt cx="0" cy="0"/>
        </a:xfrm>
      </p:grpSpPr>
      <p:sp>
        <p:nvSpPr>
          <p:cNvPr id="197" name="Google Shape;197;g29caab2afa6_0_228"/>
          <p:cNvSpPr/>
          <p:nvPr/>
        </p:nvSpPr>
        <p:spPr>
          <a:xfrm>
            <a:off x="6730127" y="-11"/>
            <a:ext cx="12592628" cy="12592628"/>
          </a:xfrm>
          <a:custGeom>
            <a:avLst/>
            <a:gdLst/>
            <a:ahLst/>
            <a:cxnLst/>
            <a:rect l="l" t="t" r="r" b="b"/>
            <a:pathLst>
              <a:path w="12592628" h="12592628" extrusionOk="0">
                <a:moveTo>
                  <a:pt x="0" y="0"/>
                </a:moveTo>
                <a:lnTo>
                  <a:pt x="12592628" y="0"/>
                </a:lnTo>
                <a:lnTo>
                  <a:pt x="12592628" y="12592629"/>
                </a:lnTo>
                <a:lnTo>
                  <a:pt x="0" y="12592629"/>
                </a:lnTo>
                <a:lnTo>
                  <a:pt x="0" y="0"/>
                </a:lnTo>
                <a:close/>
              </a:path>
            </a:pathLst>
          </a:custGeom>
          <a:blipFill rotWithShape="1">
            <a:blip r:embed="rId3">
              <a:alphaModFix/>
            </a:blip>
            <a:stretch>
              <a:fillRect/>
            </a:stretch>
          </a:blipFill>
          <a:ln>
            <a:noFill/>
          </a:ln>
        </p:spPr>
        <p:txBody>
          <a:bodyPr/>
          <a:lstStyle/>
          <a:p>
            <a:endParaRPr lang="en-US"/>
          </a:p>
        </p:txBody>
      </p:sp>
      <p:sp>
        <p:nvSpPr>
          <p:cNvPr id="198" name="Google Shape;198;g29caab2afa6_0_228"/>
          <p:cNvSpPr txBox="1"/>
          <p:nvPr/>
        </p:nvSpPr>
        <p:spPr>
          <a:xfrm>
            <a:off x="0" y="3873600"/>
            <a:ext cx="18288000" cy="30477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9000" b="1">
                <a:solidFill>
                  <a:srgbClr val="08104B"/>
                </a:solidFill>
                <a:latin typeface="Poppins"/>
                <a:ea typeface="Poppins"/>
                <a:cs typeface="Poppins"/>
                <a:sym typeface="Poppins"/>
              </a:rPr>
              <a:t>The Medical-Legal Partnership Approach </a:t>
            </a:r>
            <a:endParaRPr sz="9000" b="1">
              <a:solidFill>
                <a:srgbClr val="08104B"/>
              </a:solidFill>
              <a:latin typeface="Poppins"/>
              <a:ea typeface="Poppins"/>
              <a:cs typeface="Poppins"/>
              <a:sym typeface="Poppins"/>
            </a:endParaRPr>
          </a:p>
        </p:txBody>
      </p:sp>
      <p:cxnSp>
        <p:nvCxnSpPr>
          <p:cNvPr id="199" name="Google Shape;199;g29caab2afa6_0_228"/>
          <p:cNvCxnSpPr/>
          <p:nvPr/>
        </p:nvCxnSpPr>
        <p:spPr>
          <a:xfrm>
            <a:off x="0" y="100012"/>
            <a:ext cx="6492300" cy="0"/>
          </a:xfrm>
          <a:prstGeom prst="straightConnector1">
            <a:avLst/>
          </a:prstGeom>
          <a:noFill/>
          <a:ln w="200025" cap="flat" cmpd="sng">
            <a:solidFill>
              <a:srgbClr val="F69E2B"/>
            </a:solidFill>
            <a:prstDash val="solid"/>
            <a:round/>
            <a:headEnd type="none" w="sm" len="sm"/>
            <a:tailEnd type="none" w="sm" len="sm"/>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4" name="Google Shape;204;g29caab2afa6_0_263"/>
          <p:cNvSpPr txBox="1"/>
          <p:nvPr/>
        </p:nvSpPr>
        <p:spPr>
          <a:xfrm>
            <a:off x="582298" y="571925"/>
            <a:ext cx="17123400" cy="5694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SzPts val="1100"/>
              <a:buNone/>
            </a:pPr>
            <a:r>
              <a:rPr lang="en-US" sz="3700" b="1">
                <a:solidFill>
                  <a:srgbClr val="08104B"/>
                </a:solidFill>
                <a:latin typeface="Poppins"/>
                <a:ea typeface="Poppins"/>
                <a:cs typeface="Poppins"/>
                <a:sym typeface="Poppins"/>
              </a:rPr>
              <a:t>Where do legal services fit within a health center’s response to SDOH?</a:t>
            </a:r>
            <a:endParaRPr sz="3700" b="1">
              <a:solidFill>
                <a:srgbClr val="08104B"/>
              </a:solidFill>
              <a:latin typeface="Poppins"/>
              <a:ea typeface="Poppins"/>
              <a:cs typeface="Poppins"/>
              <a:sym typeface="Poppins"/>
            </a:endParaRPr>
          </a:p>
        </p:txBody>
      </p:sp>
      <p:pic>
        <p:nvPicPr>
          <p:cNvPr id="205" name="Google Shape;205;g29caab2afa6_0_263"/>
          <p:cNvPicPr preferRelativeResize="0"/>
          <p:nvPr/>
        </p:nvPicPr>
        <p:blipFill rotWithShape="1">
          <a:blip r:embed="rId3">
            <a:alphaModFix/>
          </a:blip>
          <a:srcRect l="35459" r="38241" b="61949"/>
          <a:stretch/>
        </p:blipFill>
        <p:spPr>
          <a:xfrm>
            <a:off x="10043100" y="5080000"/>
            <a:ext cx="5416300" cy="2497850"/>
          </a:xfrm>
          <a:prstGeom prst="rect">
            <a:avLst/>
          </a:prstGeom>
          <a:noFill/>
          <a:ln>
            <a:noFill/>
          </a:ln>
        </p:spPr>
      </p:pic>
      <p:pic>
        <p:nvPicPr>
          <p:cNvPr id="206" name="Google Shape;206;g29caab2afa6_0_263"/>
          <p:cNvPicPr preferRelativeResize="0"/>
          <p:nvPr/>
        </p:nvPicPr>
        <p:blipFill rotWithShape="1">
          <a:blip r:embed="rId3">
            <a:alphaModFix/>
          </a:blip>
          <a:srcRect l="7417" r="64642" b="45088"/>
          <a:stretch/>
        </p:blipFill>
        <p:spPr>
          <a:xfrm>
            <a:off x="6608250" y="1494804"/>
            <a:ext cx="5944726" cy="3724196"/>
          </a:xfrm>
          <a:prstGeom prst="rect">
            <a:avLst/>
          </a:prstGeom>
          <a:noFill/>
          <a:ln>
            <a:noFill/>
          </a:ln>
        </p:spPr>
      </p:pic>
      <p:pic>
        <p:nvPicPr>
          <p:cNvPr id="207" name="Google Shape;207;g29caab2afa6_0_263"/>
          <p:cNvPicPr preferRelativeResize="0"/>
          <p:nvPr/>
        </p:nvPicPr>
        <p:blipFill>
          <a:blip r:embed="rId4">
            <a:alphaModFix/>
          </a:blip>
          <a:stretch>
            <a:fillRect/>
          </a:stretch>
        </p:blipFill>
        <p:spPr>
          <a:xfrm>
            <a:off x="582300" y="1488706"/>
            <a:ext cx="5944725" cy="6532645"/>
          </a:xfrm>
          <a:prstGeom prst="rect">
            <a:avLst/>
          </a:prstGeom>
          <a:noFill/>
          <a:ln>
            <a:noFill/>
          </a:ln>
        </p:spPr>
      </p:pic>
      <p:sp>
        <p:nvSpPr>
          <p:cNvPr id="208" name="Google Shape;208;g29caab2afa6_0_263"/>
          <p:cNvSpPr/>
          <p:nvPr/>
        </p:nvSpPr>
        <p:spPr>
          <a:xfrm rot="5400000">
            <a:off x="12340275" y="4279675"/>
            <a:ext cx="1376100" cy="950700"/>
          </a:xfrm>
          <a:prstGeom prst="bentArrow">
            <a:avLst>
              <a:gd name="adj1" fmla="val 25000"/>
              <a:gd name="adj2" fmla="val 25000"/>
              <a:gd name="adj3" fmla="val 25000"/>
              <a:gd name="adj4" fmla="val 43750"/>
            </a:avLst>
          </a:prstGeom>
          <a:solidFill>
            <a:srgbClr val="F6B26B"/>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09" name="Google Shape;209;g29caab2afa6_0_263"/>
          <p:cNvSpPr txBox="1"/>
          <p:nvPr/>
        </p:nvSpPr>
        <p:spPr>
          <a:xfrm>
            <a:off x="582300" y="8110175"/>
            <a:ext cx="72069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Healthy People 2030, U.S. Department of Health and Human Services, Office of Disease Prevention and Health Promotion. Retrieved 1/2/24, from https://health.gov/healthypeople/objectives-and-data/social-determinants-health</a:t>
            </a:r>
            <a:endParaRPr sz="1200"/>
          </a:p>
        </p:txBody>
      </p:sp>
      <p:grpSp>
        <p:nvGrpSpPr>
          <p:cNvPr id="210" name="Google Shape;210;g29caab2afa6_0_263"/>
          <p:cNvGrpSpPr/>
          <p:nvPr/>
        </p:nvGrpSpPr>
        <p:grpSpPr>
          <a:xfrm>
            <a:off x="12343704" y="7231172"/>
            <a:ext cx="5944709" cy="2208908"/>
            <a:chOff x="12725000" y="6885825"/>
            <a:chExt cx="4564426" cy="1424275"/>
          </a:xfrm>
        </p:grpSpPr>
        <p:pic>
          <p:nvPicPr>
            <p:cNvPr id="211" name="Google Shape;211;g29caab2afa6_0_263"/>
            <p:cNvPicPr preferRelativeResize="0"/>
            <p:nvPr/>
          </p:nvPicPr>
          <p:blipFill rotWithShape="1">
            <a:blip r:embed="rId3">
              <a:alphaModFix/>
            </a:blip>
            <a:srcRect l="62727" r="9334" b="75567"/>
            <a:stretch/>
          </p:blipFill>
          <p:spPr>
            <a:xfrm>
              <a:off x="12725000" y="6885825"/>
              <a:ext cx="4564426" cy="1272300"/>
            </a:xfrm>
            <a:prstGeom prst="rect">
              <a:avLst/>
            </a:prstGeom>
            <a:noFill/>
            <a:ln>
              <a:noFill/>
            </a:ln>
          </p:spPr>
        </p:pic>
        <p:sp>
          <p:nvSpPr>
            <p:cNvPr id="212" name="Google Shape;212;g29caab2afa6_0_263"/>
            <p:cNvSpPr/>
            <p:nvPr/>
          </p:nvSpPr>
          <p:spPr>
            <a:xfrm>
              <a:off x="15300150" y="7817500"/>
              <a:ext cx="1893900" cy="4926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sp>
        <p:nvSpPr>
          <p:cNvPr id="213" name="Google Shape;213;g29caab2afa6_0_263"/>
          <p:cNvSpPr/>
          <p:nvPr/>
        </p:nvSpPr>
        <p:spPr>
          <a:xfrm rot="5400000">
            <a:off x="15411950" y="6663250"/>
            <a:ext cx="1299600" cy="950700"/>
          </a:xfrm>
          <a:prstGeom prst="bentArrow">
            <a:avLst>
              <a:gd name="adj1" fmla="val 25000"/>
              <a:gd name="adj2" fmla="val 25000"/>
              <a:gd name="adj3" fmla="val 25000"/>
              <a:gd name="adj4" fmla="val 43750"/>
            </a:avLst>
          </a:prstGeom>
          <a:solidFill>
            <a:srgbClr val="F6B26B"/>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7"/>
        <p:cNvGrpSpPr/>
        <p:nvPr/>
      </p:nvGrpSpPr>
      <p:grpSpPr>
        <a:xfrm>
          <a:off x="0" y="0"/>
          <a:ext cx="0" cy="0"/>
          <a:chOff x="0" y="0"/>
          <a:chExt cx="0" cy="0"/>
        </a:xfrm>
      </p:grpSpPr>
      <p:sp>
        <p:nvSpPr>
          <p:cNvPr id="218" name="Google Shape;218;g29caab2afa6_0_268"/>
          <p:cNvSpPr txBox="1"/>
          <p:nvPr/>
        </p:nvSpPr>
        <p:spPr>
          <a:xfrm>
            <a:off x="1079598" y="864000"/>
            <a:ext cx="16645800" cy="6312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SzPts val="1100"/>
              <a:buNone/>
            </a:pPr>
            <a:r>
              <a:rPr lang="en-US" sz="4100" b="1">
                <a:solidFill>
                  <a:srgbClr val="08104B"/>
                </a:solidFill>
                <a:latin typeface="Poppins"/>
                <a:ea typeface="Poppins"/>
                <a:cs typeface="Poppins"/>
                <a:sym typeface="Poppins"/>
              </a:rPr>
              <a:t>What is the Medical-Legal Partnership (MLP) Approach?</a:t>
            </a:r>
            <a:endParaRPr sz="4100" b="1">
              <a:solidFill>
                <a:srgbClr val="08104B"/>
              </a:solidFill>
              <a:latin typeface="Poppins"/>
              <a:ea typeface="Poppins"/>
              <a:cs typeface="Poppins"/>
              <a:sym typeface="Poppins"/>
            </a:endParaRPr>
          </a:p>
        </p:txBody>
      </p:sp>
      <p:sp>
        <p:nvSpPr>
          <p:cNvPr id="219" name="Google Shape;219;g29caab2afa6_0_268"/>
          <p:cNvSpPr txBox="1"/>
          <p:nvPr/>
        </p:nvSpPr>
        <p:spPr>
          <a:xfrm>
            <a:off x="1383825" y="2457275"/>
            <a:ext cx="12480300" cy="3740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1100"/>
              <a:buFont typeface="Arial"/>
              <a:buNone/>
            </a:pPr>
            <a:r>
              <a:rPr lang="en-US" sz="2700" b="1">
                <a:solidFill>
                  <a:srgbClr val="262626"/>
                </a:solidFill>
                <a:latin typeface="Poppins"/>
                <a:ea typeface="Poppins"/>
                <a:cs typeface="Poppins"/>
                <a:sym typeface="Poppins"/>
              </a:rPr>
              <a:t>Medical-Legal Partnership (MLP) </a:t>
            </a:r>
            <a:r>
              <a:rPr lang="en-US" sz="2700">
                <a:solidFill>
                  <a:srgbClr val="262626"/>
                </a:solidFill>
                <a:latin typeface="Poppins"/>
                <a:ea typeface="Poppins"/>
                <a:cs typeface="Poppins"/>
                <a:sym typeface="Poppins"/>
              </a:rPr>
              <a:t>is an intervention where legal and health care professionals collaborate to help patients resolve </a:t>
            </a:r>
            <a:r>
              <a:rPr lang="en-US" sz="2700" b="1">
                <a:solidFill>
                  <a:srgbClr val="262626"/>
                </a:solidFill>
                <a:latin typeface="Poppins"/>
                <a:ea typeface="Poppins"/>
                <a:cs typeface="Poppins"/>
                <a:sym typeface="Poppins"/>
              </a:rPr>
              <a:t>social, economic, and environmental factors</a:t>
            </a:r>
            <a:r>
              <a:rPr lang="en-US" sz="2700">
                <a:solidFill>
                  <a:srgbClr val="262626"/>
                </a:solidFill>
                <a:latin typeface="Poppins"/>
                <a:ea typeface="Poppins"/>
                <a:cs typeface="Poppins"/>
                <a:sym typeface="Poppins"/>
              </a:rPr>
              <a:t> that contribute to </a:t>
            </a:r>
            <a:r>
              <a:rPr lang="en-US" sz="2700" b="1">
                <a:solidFill>
                  <a:srgbClr val="262626"/>
                </a:solidFill>
                <a:latin typeface="Poppins"/>
                <a:ea typeface="Poppins"/>
                <a:cs typeface="Poppins"/>
                <a:sym typeface="Poppins"/>
              </a:rPr>
              <a:t>health disparities</a:t>
            </a:r>
            <a:r>
              <a:rPr lang="en-US" sz="2700">
                <a:solidFill>
                  <a:srgbClr val="262626"/>
                </a:solidFill>
                <a:latin typeface="Poppins"/>
                <a:ea typeface="Poppins"/>
                <a:cs typeface="Poppins"/>
                <a:sym typeface="Poppins"/>
              </a:rPr>
              <a:t> and have a </a:t>
            </a:r>
            <a:r>
              <a:rPr lang="en-US" sz="2700" b="1">
                <a:solidFill>
                  <a:srgbClr val="262626"/>
                </a:solidFill>
                <a:latin typeface="Poppins"/>
                <a:ea typeface="Poppins"/>
                <a:cs typeface="Poppins"/>
                <a:sym typeface="Poppins"/>
              </a:rPr>
              <a:t>remedy in civil law</a:t>
            </a:r>
            <a:r>
              <a:rPr lang="en-US" sz="2700">
                <a:solidFill>
                  <a:srgbClr val="262626"/>
                </a:solidFill>
                <a:latin typeface="Poppins"/>
                <a:ea typeface="Poppins"/>
                <a:cs typeface="Poppins"/>
                <a:sym typeface="Poppins"/>
              </a:rPr>
              <a:t>.</a:t>
            </a:r>
            <a:endParaRPr sz="2700">
              <a:solidFill>
                <a:srgbClr val="262626"/>
              </a:solidFill>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2700">
              <a:solidFill>
                <a:srgbClr val="262626"/>
              </a:solidFill>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2700">
                <a:solidFill>
                  <a:srgbClr val="262626"/>
                </a:solidFill>
                <a:latin typeface="Poppins"/>
                <a:ea typeface="Poppins"/>
                <a:cs typeface="Poppins"/>
                <a:sym typeface="Poppins"/>
              </a:rPr>
              <a:t>The MLP approach is a </a:t>
            </a:r>
            <a:r>
              <a:rPr lang="en-US" sz="2700" b="1">
                <a:solidFill>
                  <a:srgbClr val="262626"/>
                </a:solidFill>
                <a:latin typeface="Poppins"/>
                <a:ea typeface="Poppins"/>
                <a:cs typeface="Poppins"/>
                <a:sym typeface="Poppins"/>
              </a:rPr>
              <a:t>flexible, evidence-based, public health, and social justice intervention</a:t>
            </a:r>
            <a:r>
              <a:rPr lang="en-US" sz="2700">
                <a:solidFill>
                  <a:srgbClr val="262626"/>
                </a:solidFill>
                <a:latin typeface="Poppins"/>
                <a:ea typeface="Poppins"/>
                <a:cs typeface="Poppins"/>
                <a:sym typeface="Poppins"/>
              </a:rPr>
              <a:t> designed to meet the needs of the community. </a:t>
            </a:r>
            <a:endParaRPr sz="2700">
              <a:solidFill>
                <a:srgbClr val="262626"/>
              </a:solidFill>
              <a:latin typeface="Poppins"/>
              <a:ea typeface="Poppins"/>
              <a:cs typeface="Poppins"/>
              <a:sym typeface="Poppins"/>
            </a:endParaRPr>
          </a:p>
          <a:p>
            <a:pPr marL="0" marR="0" lvl="0" indent="0" algn="l" rtl="0">
              <a:lnSpc>
                <a:spcPct val="150019"/>
              </a:lnSpc>
              <a:spcBef>
                <a:spcPts val="0"/>
              </a:spcBef>
              <a:spcAft>
                <a:spcPts val="0"/>
              </a:spcAft>
              <a:buNone/>
            </a:pPr>
            <a:endParaRPr sz="2700">
              <a:solidFill>
                <a:srgbClr val="262626"/>
              </a:solidFill>
              <a:latin typeface="Poppins"/>
              <a:ea typeface="Poppins"/>
              <a:cs typeface="Poppins"/>
              <a:sym typeface="Poppins"/>
            </a:endParaRPr>
          </a:p>
        </p:txBody>
      </p:sp>
      <p:pic>
        <p:nvPicPr>
          <p:cNvPr id="220" name="Google Shape;220;g29caab2afa6_0_268"/>
          <p:cNvPicPr preferRelativeResize="0"/>
          <p:nvPr/>
        </p:nvPicPr>
        <p:blipFill rotWithShape="1">
          <a:blip r:embed="rId3">
            <a:alphaModFix/>
          </a:blip>
          <a:srcRect l="-15606" b="36208"/>
          <a:stretch/>
        </p:blipFill>
        <p:spPr>
          <a:xfrm>
            <a:off x="2346075" y="2942175"/>
            <a:ext cx="15941925" cy="734482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4"/>
        <p:cNvGrpSpPr/>
        <p:nvPr/>
      </p:nvGrpSpPr>
      <p:grpSpPr>
        <a:xfrm>
          <a:off x="0" y="0"/>
          <a:ext cx="0" cy="0"/>
          <a:chOff x="0" y="0"/>
          <a:chExt cx="0" cy="0"/>
        </a:xfrm>
      </p:grpSpPr>
      <p:sp>
        <p:nvSpPr>
          <p:cNvPr id="225" name="Google Shape;225;g29caab2afa6_0_294"/>
          <p:cNvSpPr txBox="1"/>
          <p:nvPr/>
        </p:nvSpPr>
        <p:spPr>
          <a:xfrm>
            <a:off x="355775" y="237650"/>
            <a:ext cx="17733000" cy="4617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Clr>
                <a:schemeClr val="dk1"/>
              </a:buClr>
              <a:buSzPts val="1100"/>
              <a:buFont typeface="Arial"/>
              <a:buNone/>
            </a:pPr>
            <a:r>
              <a:rPr lang="en-US" sz="3000" b="1">
                <a:solidFill>
                  <a:srgbClr val="08104B"/>
                </a:solidFill>
                <a:latin typeface="Poppins"/>
                <a:ea typeface="Poppins"/>
                <a:cs typeface="Poppins"/>
                <a:sym typeface="Poppins"/>
              </a:rPr>
              <a:t>How Legal Services Help Health Care Address the Social Determinants of Health  (I-HELP</a:t>
            </a:r>
            <a:r>
              <a:rPr lang="en-US" sz="3000" b="1" baseline="30000">
                <a:solidFill>
                  <a:srgbClr val="08104B"/>
                </a:solidFill>
                <a:latin typeface="Poppins"/>
                <a:ea typeface="Poppins"/>
                <a:cs typeface="Poppins"/>
                <a:sym typeface="Poppins"/>
              </a:rPr>
              <a:t>TM</a:t>
            </a:r>
            <a:r>
              <a:rPr lang="en-US" sz="3000" b="1">
                <a:solidFill>
                  <a:srgbClr val="08104B"/>
                </a:solidFill>
                <a:latin typeface="Poppins"/>
                <a:ea typeface="Poppins"/>
                <a:cs typeface="Poppins"/>
                <a:sym typeface="Poppins"/>
              </a:rPr>
              <a:t>)</a:t>
            </a:r>
            <a:endParaRPr sz="3000" b="1">
              <a:solidFill>
                <a:srgbClr val="08104B"/>
              </a:solidFill>
              <a:latin typeface="Poppins"/>
              <a:ea typeface="Poppins"/>
              <a:cs typeface="Poppins"/>
              <a:sym typeface="Poppins"/>
            </a:endParaRPr>
          </a:p>
        </p:txBody>
      </p:sp>
      <p:graphicFrame>
        <p:nvGraphicFramePr>
          <p:cNvPr id="226" name="Google Shape;226;g29caab2afa6_0_294"/>
          <p:cNvGraphicFramePr/>
          <p:nvPr/>
        </p:nvGraphicFramePr>
        <p:xfrm>
          <a:off x="355224" y="980911"/>
          <a:ext cx="3000000" cy="3000000"/>
        </p:xfrm>
        <a:graphic>
          <a:graphicData uri="http://schemas.openxmlformats.org/drawingml/2006/table">
            <a:tbl>
              <a:tblPr>
                <a:noFill/>
                <a:tableStyleId>{C93965A3-4E01-4F1C-826B-81ADEF59399D}</a:tableStyleId>
              </a:tblPr>
              <a:tblGrid>
                <a:gridCol w="5415725">
                  <a:extLst>
                    <a:ext uri="{9D8B030D-6E8A-4147-A177-3AD203B41FA5}">
                      <a16:colId xmlns:a16="http://schemas.microsoft.com/office/drawing/2014/main" val="20000"/>
                    </a:ext>
                  </a:extLst>
                </a:gridCol>
                <a:gridCol w="4329100">
                  <a:extLst>
                    <a:ext uri="{9D8B030D-6E8A-4147-A177-3AD203B41FA5}">
                      <a16:colId xmlns:a16="http://schemas.microsoft.com/office/drawing/2014/main" val="20001"/>
                    </a:ext>
                  </a:extLst>
                </a:gridCol>
                <a:gridCol w="7832725">
                  <a:extLst>
                    <a:ext uri="{9D8B030D-6E8A-4147-A177-3AD203B41FA5}">
                      <a16:colId xmlns:a16="http://schemas.microsoft.com/office/drawing/2014/main" val="20002"/>
                    </a:ext>
                  </a:extLst>
                </a:gridCol>
              </a:tblGrid>
              <a:tr h="520275">
                <a:tc>
                  <a:txBody>
                    <a:bodyPr/>
                    <a:lstStyle/>
                    <a:p>
                      <a:pPr marL="0" marR="0" lvl="0" indent="0" algn="ctr" rtl="0">
                        <a:lnSpc>
                          <a:spcPct val="100000"/>
                        </a:lnSpc>
                        <a:spcBef>
                          <a:spcPts val="0"/>
                        </a:spcBef>
                        <a:spcAft>
                          <a:spcPts val="0"/>
                        </a:spcAft>
                        <a:buClr>
                          <a:srgbClr val="FFFFFF"/>
                        </a:buClr>
                        <a:buSzPts val="1800"/>
                        <a:buFont typeface="Calibri"/>
                        <a:buNone/>
                      </a:pPr>
                      <a:r>
                        <a:rPr lang="en-US" sz="2400" b="1" u="none" strike="noStrike" cap="none">
                          <a:solidFill>
                            <a:srgbClr val="FFFFFF"/>
                          </a:solidFill>
                          <a:latin typeface="Calibri"/>
                          <a:ea typeface="Calibri"/>
                          <a:cs typeface="Calibri"/>
                          <a:sym typeface="Calibri"/>
                        </a:rPr>
                        <a:t>Common SDOH</a:t>
                      </a:r>
                      <a:endParaRPr sz="2400" u="none" strike="noStrike" cap="none">
                        <a:latin typeface="Calibri"/>
                        <a:ea typeface="Calibri"/>
                        <a:cs typeface="Calibri"/>
                        <a:sym typeface="Calibri"/>
                      </a:endParaRPr>
                    </a:p>
                  </a:txBody>
                  <a:tcPr marL="0" marR="0" marT="68550" marB="68550" anchor="ctr">
                    <a:lnL w="9525" cap="flat" cmpd="sng">
                      <a:solidFill>
                        <a:srgbClr val="000000">
                          <a:alpha val="0"/>
                        </a:srgbClr>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alpha val="0"/>
                        </a:schemeClr>
                      </a:solidFill>
                      <a:prstDash val="solid"/>
                      <a:round/>
                      <a:headEnd type="none" w="sm" len="sm"/>
                      <a:tailEnd type="none" w="sm" len="sm"/>
                    </a:lnB>
                    <a:solidFill>
                      <a:srgbClr val="365FA3"/>
                    </a:solidFill>
                  </a:tcPr>
                </a:tc>
                <a:tc>
                  <a:txBody>
                    <a:bodyPr/>
                    <a:lstStyle/>
                    <a:p>
                      <a:pPr marL="0" marR="25400" lvl="0" indent="0" algn="ctr" rtl="0">
                        <a:lnSpc>
                          <a:spcPct val="100000"/>
                        </a:lnSpc>
                        <a:spcBef>
                          <a:spcPts val="0"/>
                        </a:spcBef>
                        <a:spcAft>
                          <a:spcPts val="0"/>
                        </a:spcAft>
                        <a:buClr>
                          <a:srgbClr val="FFFFFF"/>
                        </a:buClr>
                        <a:buSzPts val="1800"/>
                        <a:buFont typeface="Calibri"/>
                        <a:buNone/>
                      </a:pPr>
                      <a:r>
                        <a:rPr lang="en-US" sz="2400" b="1" u="none" strike="noStrike" cap="none">
                          <a:solidFill>
                            <a:srgbClr val="FFFFFF"/>
                          </a:solidFill>
                          <a:latin typeface="Calibri"/>
                          <a:ea typeface="Calibri"/>
                          <a:cs typeface="Calibri"/>
                          <a:sym typeface="Calibri"/>
                        </a:rPr>
                        <a:t>How Legal Services Can Help</a:t>
                      </a:r>
                      <a:endParaRPr sz="2400" u="none" strike="noStrike" cap="none">
                        <a:latin typeface="Calibri"/>
                        <a:ea typeface="Calibri"/>
                        <a:cs typeface="Calibri"/>
                        <a:sym typeface="Calibri"/>
                      </a:endParaRPr>
                    </a:p>
                  </a:txBody>
                  <a:tcPr marL="0" marR="0" marT="68550" marB="685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alpha val="0"/>
                        </a:schemeClr>
                      </a:solidFill>
                      <a:prstDash val="solid"/>
                      <a:round/>
                      <a:headEnd type="none" w="sm" len="sm"/>
                      <a:tailEnd type="none" w="sm" len="sm"/>
                    </a:lnB>
                    <a:solidFill>
                      <a:srgbClr val="365FA3"/>
                    </a:solidFill>
                  </a:tcPr>
                </a:tc>
                <a:tc>
                  <a:txBody>
                    <a:bodyPr/>
                    <a:lstStyle/>
                    <a:p>
                      <a:pPr marL="0" marR="25400" lvl="0" indent="0" algn="ctr" rtl="0">
                        <a:lnSpc>
                          <a:spcPct val="100000"/>
                        </a:lnSpc>
                        <a:spcBef>
                          <a:spcPts val="0"/>
                        </a:spcBef>
                        <a:spcAft>
                          <a:spcPts val="0"/>
                        </a:spcAft>
                        <a:buClr>
                          <a:srgbClr val="FFFFFF"/>
                        </a:buClr>
                        <a:buSzPts val="1800"/>
                        <a:buFont typeface="Calibri"/>
                        <a:buNone/>
                      </a:pPr>
                      <a:r>
                        <a:rPr lang="en-US" sz="2400" b="1" u="none" strike="noStrike" cap="none">
                          <a:solidFill>
                            <a:srgbClr val="FFFFFF"/>
                          </a:solidFill>
                          <a:latin typeface="Calibri"/>
                          <a:ea typeface="Calibri"/>
                          <a:cs typeface="Calibri"/>
                          <a:sym typeface="Calibri"/>
                        </a:rPr>
                        <a:t>Impact of Legal Services on Health / Health Care</a:t>
                      </a:r>
                      <a:endParaRPr sz="2400" u="none" strike="noStrike" cap="none">
                        <a:latin typeface="Calibri"/>
                        <a:ea typeface="Calibri"/>
                        <a:cs typeface="Calibri"/>
                        <a:sym typeface="Calibri"/>
                      </a:endParaRPr>
                    </a:p>
                  </a:txBody>
                  <a:tcPr marL="0" marR="0" marT="68550" marB="68550" anchor="ctr">
                    <a:lnL w="38100" cap="flat" cmpd="sng">
                      <a:solidFill>
                        <a:srgbClr val="FFFFFF"/>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alpha val="0"/>
                        </a:schemeClr>
                      </a:solidFill>
                      <a:prstDash val="solid"/>
                      <a:round/>
                      <a:headEnd type="none" w="sm" len="sm"/>
                      <a:tailEnd type="none" w="sm" len="sm"/>
                    </a:lnB>
                    <a:solidFill>
                      <a:srgbClr val="365FA3"/>
                    </a:solidFill>
                  </a:tcPr>
                </a:tc>
                <a:extLst>
                  <a:ext uri="{0D108BD9-81ED-4DB2-BD59-A6C34878D82A}">
                    <a16:rowId xmlns:a16="http://schemas.microsoft.com/office/drawing/2014/main" val="10000"/>
                  </a:ext>
                </a:extLst>
              </a:tr>
              <a:tr h="1378575">
                <a:tc>
                  <a:txBody>
                    <a:bodyPr/>
                    <a:lstStyle/>
                    <a:p>
                      <a:pPr marL="203200" marR="1244600" lvl="0" indent="0" algn="l" rtl="0">
                        <a:lnSpc>
                          <a:spcPct val="100000"/>
                        </a:lnSpc>
                        <a:spcBef>
                          <a:spcPts val="0"/>
                        </a:spcBef>
                        <a:spcAft>
                          <a:spcPts val="0"/>
                        </a:spcAft>
                        <a:buClr>
                          <a:srgbClr val="F35621"/>
                        </a:buClr>
                        <a:buSzPts val="2200"/>
                        <a:buFont typeface="Calibri"/>
                        <a:buNone/>
                      </a:pPr>
                      <a:r>
                        <a:rPr lang="en-US" sz="2600" b="1" u="none" strike="noStrike" cap="none">
                          <a:solidFill>
                            <a:srgbClr val="F35621"/>
                          </a:solidFill>
                        </a:rPr>
                        <a:t>INCOME &amp; INSURANCE</a:t>
                      </a:r>
                      <a:endParaRPr sz="1200" u="none" strike="noStrike" cap="none"/>
                    </a:p>
                    <a:p>
                      <a:pPr marL="203200" marR="1244600" lvl="0" indent="0" algn="l" rtl="0">
                        <a:lnSpc>
                          <a:spcPct val="100000"/>
                        </a:lnSpc>
                        <a:spcBef>
                          <a:spcPts val="0"/>
                        </a:spcBef>
                        <a:spcAft>
                          <a:spcPts val="0"/>
                        </a:spcAft>
                        <a:buClr>
                          <a:srgbClr val="231F20"/>
                        </a:buClr>
                        <a:buSzPts val="1400"/>
                        <a:buFont typeface="Calibri"/>
                        <a:buNone/>
                      </a:pPr>
                      <a:r>
                        <a:rPr lang="en-US" sz="1800" u="none" strike="noStrike" cap="none">
                          <a:solidFill>
                            <a:srgbClr val="231F20"/>
                          </a:solidFill>
                        </a:rPr>
                        <a:t>Resources to meet daily</a:t>
                      </a:r>
                      <a:br>
                        <a:rPr lang="en-US" sz="1800" u="none" strike="noStrike" cap="none">
                          <a:solidFill>
                            <a:srgbClr val="231F20"/>
                          </a:solidFill>
                        </a:rPr>
                      </a:br>
                      <a:r>
                        <a:rPr lang="en-US" sz="1800" u="none" strike="noStrike" cap="none">
                          <a:solidFill>
                            <a:srgbClr val="231F20"/>
                          </a:solidFill>
                        </a:rPr>
                        <a:t>basic needs</a:t>
                      </a:r>
                      <a:endParaRPr sz="1800" u="none" strike="noStrike" cap="none"/>
                    </a:p>
                  </a:txBody>
                  <a:tcPr marL="0" marR="0" marT="68550" marB="68550" anchor="ctr">
                    <a:lnL w="12700" cap="flat" cmpd="sng">
                      <a:solidFill>
                        <a:schemeClr val="dk1">
                          <a:alpha val="0"/>
                        </a:scheme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chemeClr val="dk1">
                          <a:alpha val="0"/>
                        </a:scheme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9D9D9"/>
                    </a:solidFill>
                  </a:tcPr>
                </a:tc>
                <a:tc>
                  <a:txBody>
                    <a:bodyPr/>
                    <a:lstStyle/>
                    <a:p>
                      <a:pPr marL="3048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Appeal denials of food stamps, health insurance, cash benefits, and disability benefits</a:t>
                      </a:r>
                      <a:endParaRPr sz="1800" u="none" strike="noStrike" cap="none"/>
                    </a:p>
                  </a:txBody>
                  <a:tcPr marL="0" marR="0" marT="68550" marB="68550" anchor="ctr">
                    <a:lnL w="38100" cap="flat" cmpd="sng">
                      <a:solidFill>
                        <a:schemeClr val="lt1"/>
                      </a:solidFill>
                      <a:prstDash val="solid"/>
                      <a:round/>
                      <a:headEnd type="none" w="sm" len="sm"/>
                      <a:tailEnd type="none" w="sm" len="sm"/>
                    </a:lnL>
                    <a:lnR w="38100" cap="flat" cmpd="sng">
                      <a:solidFill>
                        <a:srgbClr val="FFFFFF"/>
                      </a:solidFill>
                      <a:prstDash val="solid"/>
                      <a:round/>
                      <a:headEnd type="none" w="sm" len="sm"/>
                      <a:tailEnd type="none" w="sm" len="sm"/>
                    </a:lnR>
                    <a:lnT w="12700" cap="flat" cmpd="sng">
                      <a:solidFill>
                        <a:schemeClr val="dk1">
                          <a:alpha val="0"/>
                        </a:scheme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9D9D9"/>
                    </a:solidFill>
                  </a:tcPr>
                </a:tc>
                <a:tc>
                  <a:txBody>
                    <a:bodyPr/>
                    <a:lstStyle/>
                    <a:p>
                      <a:pPr marL="2794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Increasing someone’s income means s/he makes fewer trade-offs between affording food and health care, including medications.</a:t>
                      </a:r>
                      <a:endParaRPr sz="1800" u="none" strike="noStrike" cap="none"/>
                    </a:p>
                    <a:p>
                      <a:pPr marL="2794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Being able to afford enough healthy food helps people manage chronic diseases and helps children grow and develop.</a:t>
                      </a:r>
                      <a:endParaRPr sz="1800" u="none" strike="noStrike" cap="none"/>
                    </a:p>
                  </a:txBody>
                  <a:tcPr marL="0" marR="0" marT="68550" marB="68550" anchor="ctr">
                    <a:lnL w="38100" cap="flat" cmpd="sng">
                      <a:solidFill>
                        <a:srgbClr val="FFFFFF"/>
                      </a:solidFill>
                      <a:prstDash val="solid"/>
                      <a:round/>
                      <a:headEnd type="none" w="sm" len="sm"/>
                      <a:tailEnd type="none" w="sm" len="sm"/>
                    </a:lnL>
                    <a:lnR w="12700" cap="flat" cmpd="sng">
                      <a:solidFill>
                        <a:schemeClr val="dk1">
                          <a:alpha val="0"/>
                        </a:schemeClr>
                      </a:solidFill>
                      <a:prstDash val="solid"/>
                      <a:round/>
                      <a:headEnd type="none" w="sm" len="sm"/>
                      <a:tailEnd type="none" w="sm" len="sm"/>
                    </a:lnR>
                    <a:lnT w="12700" cap="flat" cmpd="sng">
                      <a:solidFill>
                        <a:schemeClr val="dk1">
                          <a:alpha val="0"/>
                        </a:scheme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9D9D9"/>
                    </a:solidFill>
                  </a:tcPr>
                </a:tc>
                <a:extLst>
                  <a:ext uri="{0D108BD9-81ED-4DB2-BD59-A6C34878D82A}">
                    <a16:rowId xmlns:a16="http://schemas.microsoft.com/office/drawing/2014/main" val="10001"/>
                  </a:ext>
                </a:extLst>
              </a:tr>
              <a:tr h="1405350">
                <a:tc>
                  <a:txBody>
                    <a:bodyPr/>
                    <a:lstStyle/>
                    <a:p>
                      <a:pPr marL="203200" marR="1244600" lvl="0" indent="0" algn="l" rtl="0">
                        <a:lnSpc>
                          <a:spcPct val="100000"/>
                        </a:lnSpc>
                        <a:spcBef>
                          <a:spcPts val="0"/>
                        </a:spcBef>
                        <a:spcAft>
                          <a:spcPts val="0"/>
                        </a:spcAft>
                        <a:buClr>
                          <a:srgbClr val="F05522"/>
                        </a:buClr>
                        <a:buSzPts val="2200"/>
                        <a:buFont typeface="Calibri"/>
                        <a:buNone/>
                      </a:pPr>
                      <a:r>
                        <a:rPr lang="en-US" sz="2600" b="1" u="none" strike="noStrike" cap="none">
                          <a:solidFill>
                            <a:srgbClr val="0B5394"/>
                          </a:solidFill>
                        </a:rPr>
                        <a:t>HOUSING &amp; UTILITIES</a:t>
                      </a:r>
                      <a:endParaRPr sz="2600" b="1" u="none" strike="noStrike" cap="none">
                        <a:solidFill>
                          <a:srgbClr val="0B5394"/>
                        </a:solidFill>
                      </a:endParaRPr>
                    </a:p>
                    <a:p>
                      <a:pPr marL="203200" marR="1244600" lvl="0" indent="0" algn="l" rtl="0">
                        <a:lnSpc>
                          <a:spcPct val="100000"/>
                        </a:lnSpc>
                        <a:spcBef>
                          <a:spcPts val="0"/>
                        </a:spcBef>
                        <a:spcAft>
                          <a:spcPts val="0"/>
                        </a:spcAft>
                        <a:buClr>
                          <a:srgbClr val="231F20"/>
                        </a:buClr>
                        <a:buSzPts val="1400"/>
                        <a:buFont typeface="Calibri"/>
                        <a:buNone/>
                      </a:pPr>
                      <a:r>
                        <a:rPr lang="en-US" sz="1800" b="1" u="none" strike="noStrike" cap="none">
                          <a:solidFill>
                            <a:srgbClr val="0B5394"/>
                          </a:solidFill>
                        </a:rPr>
                        <a:t>A healthy physical environment</a:t>
                      </a:r>
                      <a:endParaRPr sz="1800" b="1" u="none" strike="noStrike" cap="none">
                        <a:solidFill>
                          <a:srgbClr val="0B5394"/>
                        </a:solidFill>
                      </a:endParaRPr>
                    </a:p>
                  </a:txBody>
                  <a:tcPr marL="0" marR="0" marT="68550" marB="68550" anchor="ctr">
                    <a:lnL w="12700" cap="flat" cmpd="sng">
                      <a:solidFill>
                        <a:schemeClr val="dk1">
                          <a:alpha val="0"/>
                        </a:schemeClr>
                      </a:solidFill>
                      <a:prstDash val="solid"/>
                      <a:round/>
                      <a:headEnd type="none" w="sm" len="sm"/>
                      <a:tailEnd type="none" w="sm" len="sm"/>
                    </a:lnL>
                    <a:lnR w="3810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FE2F3"/>
                    </a:solidFill>
                  </a:tcPr>
                </a:tc>
                <a:tc>
                  <a:txBody>
                    <a:bodyPr/>
                    <a:lstStyle/>
                    <a:p>
                      <a:pPr marL="304800" marR="25400" lvl="0" indent="-165100" algn="l" rtl="0">
                        <a:lnSpc>
                          <a:spcPct val="100000"/>
                        </a:lnSpc>
                        <a:spcBef>
                          <a:spcPts val="0"/>
                        </a:spcBef>
                        <a:spcAft>
                          <a:spcPts val="0"/>
                        </a:spcAft>
                        <a:buClr>
                          <a:srgbClr val="0B5394"/>
                        </a:buClr>
                        <a:buSzPts val="1400"/>
                        <a:buChar char="•"/>
                      </a:pPr>
                      <a:r>
                        <a:rPr lang="en-US" sz="1800" b="1" u="none" strike="noStrike" cap="none">
                          <a:solidFill>
                            <a:srgbClr val="0B5394"/>
                          </a:solidFill>
                        </a:rPr>
                        <a:t>Secure housing subsidies</a:t>
                      </a:r>
                      <a:endParaRPr sz="1800" b="1" u="none" strike="noStrike" cap="none">
                        <a:solidFill>
                          <a:srgbClr val="0B5394"/>
                        </a:solidFill>
                      </a:endParaRPr>
                    </a:p>
                    <a:p>
                      <a:pPr marL="304800" marR="25400" lvl="0" indent="-165100" algn="l" rtl="0">
                        <a:lnSpc>
                          <a:spcPct val="100000"/>
                        </a:lnSpc>
                        <a:spcBef>
                          <a:spcPts val="0"/>
                        </a:spcBef>
                        <a:spcAft>
                          <a:spcPts val="0"/>
                        </a:spcAft>
                        <a:buClr>
                          <a:srgbClr val="0B5394"/>
                        </a:buClr>
                        <a:buSzPts val="1400"/>
                        <a:buChar char="•"/>
                      </a:pPr>
                      <a:r>
                        <a:rPr lang="en-US" sz="1800" b="1" u="none" strike="noStrike" cap="none">
                          <a:solidFill>
                            <a:srgbClr val="0B5394"/>
                          </a:solidFill>
                        </a:rPr>
                        <a:t>Improve substandard conditions</a:t>
                      </a:r>
                      <a:endParaRPr sz="1800" b="1" u="none" strike="noStrike" cap="none">
                        <a:solidFill>
                          <a:srgbClr val="0B5394"/>
                        </a:solidFill>
                      </a:endParaRPr>
                    </a:p>
                    <a:p>
                      <a:pPr marL="304800" marR="25400" lvl="0" indent="-165100" algn="l" rtl="0">
                        <a:lnSpc>
                          <a:spcPct val="100000"/>
                        </a:lnSpc>
                        <a:spcBef>
                          <a:spcPts val="0"/>
                        </a:spcBef>
                        <a:spcAft>
                          <a:spcPts val="0"/>
                        </a:spcAft>
                        <a:buClr>
                          <a:srgbClr val="0B5394"/>
                        </a:buClr>
                        <a:buSzPts val="1400"/>
                        <a:buChar char="•"/>
                      </a:pPr>
                      <a:r>
                        <a:rPr lang="en-US" sz="1800" b="1" u="none" strike="noStrike" cap="none">
                          <a:solidFill>
                            <a:srgbClr val="0B5394"/>
                          </a:solidFill>
                        </a:rPr>
                        <a:t>Prevent evictions</a:t>
                      </a:r>
                      <a:endParaRPr sz="1800" b="1" u="none" strike="noStrike" cap="none">
                        <a:solidFill>
                          <a:srgbClr val="0B5394"/>
                        </a:solidFill>
                      </a:endParaRPr>
                    </a:p>
                    <a:p>
                      <a:pPr marL="304800" marR="25400" lvl="0" indent="-165100" algn="l" rtl="0">
                        <a:lnSpc>
                          <a:spcPct val="100000"/>
                        </a:lnSpc>
                        <a:spcBef>
                          <a:spcPts val="0"/>
                        </a:spcBef>
                        <a:spcAft>
                          <a:spcPts val="0"/>
                        </a:spcAft>
                        <a:buClr>
                          <a:srgbClr val="0B5394"/>
                        </a:buClr>
                        <a:buSzPts val="1400"/>
                        <a:buChar char="•"/>
                      </a:pPr>
                      <a:r>
                        <a:rPr lang="en-US" sz="1800" b="1" u="none" strike="noStrike" cap="none">
                          <a:solidFill>
                            <a:srgbClr val="0B5394"/>
                          </a:solidFill>
                        </a:rPr>
                        <a:t>Protect against utility shut-off</a:t>
                      </a:r>
                      <a:endParaRPr sz="1800" b="1" u="none" strike="noStrike" cap="none">
                        <a:solidFill>
                          <a:srgbClr val="0B5394"/>
                        </a:solidFill>
                      </a:endParaRPr>
                    </a:p>
                  </a:txBody>
                  <a:tcPr marL="0" marR="0" marT="68550" marB="68550" anchor="ctr">
                    <a:lnL w="38100" cap="flat" cmpd="sng">
                      <a:solidFill>
                        <a:schemeClr val="lt1"/>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FE2F3"/>
                    </a:solidFill>
                  </a:tcPr>
                </a:tc>
                <a:tc>
                  <a:txBody>
                    <a:bodyPr/>
                    <a:lstStyle/>
                    <a:p>
                      <a:pPr marL="279400" marR="25400" lvl="0" indent="-165100" algn="l" rtl="0">
                        <a:lnSpc>
                          <a:spcPct val="100000"/>
                        </a:lnSpc>
                        <a:spcBef>
                          <a:spcPts val="0"/>
                        </a:spcBef>
                        <a:spcAft>
                          <a:spcPts val="0"/>
                        </a:spcAft>
                        <a:buClr>
                          <a:srgbClr val="0B5394"/>
                        </a:buClr>
                        <a:buSzPts val="1400"/>
                        <a:buChar char="•"/>
                      </a:pPr>
                      <a:r>
                        <a:rPr lang="en-US" sz="1800" b="1" u="none" strike="noStrike" cap="none">
                          <a:solidFill>
                            <a:srgbClr val="0B5394"/>
                          </a:solidFill>
                        </a:rPr>
                        <a:t>A stable, decent, affordable home helps a person avoid costly emergency room visits related to homelessness.</a:t>
                      </a:r>
                      <a:endParaRPr sz="1800" b="1" u="none" strike="noStrike" cap="none">
                        <a:solidFill>
                          <a:srgbClr val="0B5394"/>
                        </a:solidFill>
                      </a:endParaRPr>
                    </a:p>
                    <a:p>
                      <a:pPr marL="279400" marR="25400" lvl="0" indent="-165100" algn="l" rtl="0">
                        <a:lnSpc>
                          <a:spcPct val="100000"/>
                        </a:lnSpc>
                        <a:spcBef>
                          <a:spcPts val="0"/>
                        </a:spcBef>
                        <a:spcAft>
                          <a:spcPts val="0"/>
                        </a:spcAft>
                        <a:buClr>
                          <a:srgbClr val="0B5394"/>
                        </a:buClr>
                        <a:buSzPts val="1400"/>
                        <a:buChar char="•"/>
                      </a:pPr>
                      <a:r>
                        <a:rPr lang="en-US" sz="1800" b="1" u="none" strike="noStrike" cap="none">
                          <a:solidFill>
                            <a:srgbClr val="0B5394"/>
                          </a:solidFill>
                        </a:rPr>
                        <a:t>Consistent housing, heat and electricity helps people follow their medical treatment plans.</a:t>
                      </a:r>
                      <a:endParaRPr sz="1800" b="1" u="none" strike="noStrike" cap="none">
                        <a:solidFill>
                          <a:srgbClr val="0B5394"/>
                        </a:solidFill>
                      </a:endParaRPr>
                    </a:p>
                  </a:txBody>
                  <a:tcPr marL="0" marR="0" marT="68550" marB="68550" anchor="ctr">
                    <a:lnL w="38100" cap="flat" cmpd="sng">
                      <a:solidFill>
                        <a:srgbClr val="FFFFFF"/>
                      </a:solidFill>
                      <a:prstDash val="solid"/>
                      <a:round/>
                      <a:headEnd type="none" w="sm" len="sm"/>
                      <a:tailEnd type="none" w="sm" len="sm"/>
                    </a:lnL>
                    <a:lnR w="12700" cap="flat" cmpd="sng">
                      <a:solidFill>
                        <a:schemeClr val="dk1">
                          <a:alpha val="0"/>
                        </a:scheme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FE2F3"/>
                    </a:solidFill>
                  </a:tcPr>
                </a:tc>
                <a:extLst>
                  <a:ext uri="{0D108BD9-81ED-4DB2-BD59-A6C34878D82A}">
                    <a16:rowId xmlns:a16="http://schemas.microsoft.com/office/drawing/2014/main" val="10002"/>
                  </a:ext>
                </a:extLst>
              </a:tr>
              <a:tr h="1685000">
                <a:tc>
                  <a:txBody>
                    <a:bodyPr/>
                    <a:lstStyle/>
                    <a:p>
                      <a:pPr marL="203200" marR="1244600" lvl="0" indent="0" algn="l" rtl="0">
                        <a:lnSpc>
                          <a:spcPct val="100000"/>
                        </a:lnSpc>
                        <a:spcBef>
                          <a:spcPts val="0"/>
                        </a:spcBef>
                        <a:spcAft>
                          <a:spcPts val="0"/>
                        </a:spcAft>
                        <a:buClr>
                          <a:srgbClr val="F05522"/>
                        </a:buClr>
                        <a:buSzPts val="2200"/>
                        <a:buFont typeface="Calibri"/>
                        <a:buNone/>
                      </a:pPr>
                      <a:r>
                        <a:rPr lang="en-US" sz="2600" b="1" u="none" strike="noStrike" cap="none">
                          <a:solidFill>
                            <a:srgbClr val="F05522"/>
                          </a:solidFill>
                        </a:rPr>
                        <a:t>EDUCATION &amp; EMPLOYMENT</a:t>
                      </a:r>
                      <a:endParaRPr sz="2600" u="none" strike="noStrike" cap="none"/>
                    </a:p>
                    <a:p>
                      <a:pPr marL="203200" marR="1244600" lvl="0" indent="0" algn="l" rtl="0">
                        <a:lnSpc>
                          <a:spcPct val="100000"/>
                        </a:lnSpc>
                        <a:spcBef>
                          <a:spcPts val="0"/>
                        </a:spcBef>
                        <a:spcAft>
                          <a:spcPts val="0"/>
                        </a:spcAft>
                        <a:buClr>
                          <a:srgbClr val="231F20"/>
                        </a:buClr>
                        <a:buSzPts val="1400"/>
                        <a:buFont typeface="Calibri"/>
                        <a:buNone/>
                      </a:pPr>
                      <a:r>
                        <a:rPr lang="en-US" sz="1800" u="none" strike="noStrike" cap="none">
                          <a:solidFill>
                            <a:srgbClr val="231F20"/>
                          </a:solidFill>
                        </a:rPr>
                        <a:t>Quality educational and </a:t>
                      </a:r>
                      <a:br>
                        <a:rPr lang="en-US" sz="1800" u="none" strike="noStrike" cap="none">
                          <a:solidFill>
                            <a:srgbClr val="231F20"/>
                          </a:solidFill>
                        </a:rPr>
                      </a:br>
                      <a:r>
                        <a:rPr lang="en-US" sz="1800" u="none" strike="noStrike" cap="none">
                          <a:solidFill>
                            <a:srgbClr val="231F20"/>
                          </a:solidFill>
                        </a:rPr>
                        <a:t>job opportunities</a:t>
                      </a:r>
                      <a:endParaRPr sz="1800" u="none" strike="noStrike" cap="none"/>
                    </a:p>
                  </a:txBody>
                  <a:tcPr marL="0" marR="0" marT="68550" marB="68550" anchor="ctr">
                    <a:lnL w="12700" cap="flat" cmpd="sng">
                      <a:solidFill>
                        <a:schemeClr val="dk1">
                          <a:alpha val="0"/>
                        </a:schemeClr>
                      </a:solidFill>
                      <a:prstDash val="solid"/>
                      <a:round/>
                      <a:headEnd type="none" w="sm" len="sm"/>
                      <a:tailEnd type="none" w="sm" len="sm"/>
                    </a:lnL>
                    <a:lnR w="3810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9D9D9"/>
                    </a:solidFill>
                  </a:tcPr>
                </a:tc>
                <a:tc>
                  <a:txBody>
                    <a:bodyPr/>
                    <a:lstStyle/>
                    <a:p>
                      <a:pPr marL="3048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Secure specialized education services</a:t>
                      </a:r>
                      <a:endParaRPr sz="1800" u="none" strike="noStrike" cap="none"/>
                    </a:p>
                    <a:p>
                      <a:pPr marL="3048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Prevent and remedy employment discrimination</a:t>
                      </a:r>
                      <a:endParaRPr sz="1800" u="none" strike="noStrike" cap="none"/>
                    </a:p>
                    <a:p>
                      <a:pPr marL="304800" marR="25400" lvl="0" indent="-190500" algn="l" rtl="0">
                        <a:lnSpc>
                          <a:spcPct val="100000"/>
                        </a:lnSpc>
                        <a:spcBef>
                          <a:spcPts val="0"/>
                        </a:spcBef>
                        <a:spcAft>
                          <a:spcPts val="0"/>
                        </a:spcAft>
                        <a:buClr>
                          <a:srgbClr val="231F20"/>
                        </a:buClr>
                        <a:buSzPts val="1400"/>
                        <a:buChar char="•"/>
                      </a:pPr>
                      <a:r>
                        <a:rPr lang="en-US" sz="1800" u="none" strike="noStrike" cap="none">
                          <a:solidFill>
                            <a:srgbClr val="231F20"/>
                          </a:solidFill>
                        </a:rPr>
                        <a:t>Enforce workplace rights</a:t>
                      </a:r>
                      <a:endParaRPr sz="1800" u="none" strike="noStrike" cap="none"/>
                    </a:p>
                  </a:txBody>
                  <a:tcPr marL="0" marR="0" marT="68550" marB="68550" anchor="ctr">
                    <a:lnL w="38100" cap="flat" cmpd="sng">
                      <a:solidFill>
                        <a:schemeClr val="lt1"/>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9D9D9"/>
                    </a:solidFill>
                  </a:tcPr>
                </a:tc>
                <a:tc>
                  <a:txBody>
                    <a:bodyPr/>
                    <a:lstStyle/>
                    <a:p>
                      <a:pPr marL="2794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A quality education is the single greatest predictor of a person’s adult health.</a:t>
                      </a:r>
                      <a:endParaRPr sz="1800" u="none" strike="noStrike" cap="none"/>
                    </a:p>
                    <a:p>
                      <a:pPr marL="2794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Consistent employment helps provide money for food and safe housing, which also helps avoid costly emergency health care services.</a:t>
                      </a:r>
                      <a:endParaRPr sz="1800" u="none" strike="noStrike" cap="none"/>
                    </a:p>
                    <a:p>
                      <a:pPr marL="279400" marR="25400" lvl="0" indent="-190500" algn="l" rtl="0">
                        <a:lnSpc>
                          <a:spcPct val="100000"/>
                        </a:lnSpc>
                        <a:spcBef>
                          <a:spcPts val="0"/>
                        </a:spcBef>
                        <a:spcAft>
                          <a:spcPts val="0"/>
                        </a:spcAft>
                        <a:buClr>
                          <a:srgbClr val="231F20"/>
                        </a:buClr>
                        <a:buSzPts val="1400"/>
                        <a:buChar char="•"/>
                      </a:pPr>
                      <a:r>
                        <a:rPr lang="en-US" sz="1800" u="none" strike="noStrike" cap="none">
                          <a:solidFill>
                            <a:srgbClr val="231F20"/>
                          </a:solidFill>
                        </a:rPr>
                        <a:t>Access to health insurance is often linked to employment.</a:t>
                      </a:r>
                      <a:endParaRPr sz="1800" u="none" strike="noStrike" cap="none"/>
                    </a:p>
                  </a:txBody>
                  <a:tcPr marL="0" marR="0" marT="68550" marB="68550" anchor="ctr">
                    <a:lnL w="38100" cap="flat" cmpd="sng">
                      <a:solidFill>
                        <a:srgbClr val="FFFFFF"/>
                      </a:solidFill>
                      <a:prstDash val="solid"/>
                      <a:round/>
                      <a:headEnd type="none" w="sm" len="sm"/>
                      <a:tailEnd type="none" w="sm" len="sm"/>
                    </a:lnL>
                    <a:lnR w="12700" cap="flat" cmpd="sng">
                      <a:solidFill>
                        <a:schemeClr val="dk1">
                          <a:alpha val="0"/>
                        </a:scheme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9D9D9"/>
                    </a:solidFill>
                  </a:tcPr>
                </a:tc>
                <a:extLst>
                  <a:ext uri="{0D108BD9-81ED-4DB2-BD59-A6C34878D82A}">
                    <a16:rowId xmlns:a16="http://schemas.microsoft.com/office/drawing/2014/main" val="10003"/>
                  </a:ext>
                </a:extLst>
              </a:tr>
              <a:tr h="1685000">
                <a:tc>
                  <a:txBody>
                    <a:bodyPr/>
                    <a:lstStyle/>
                    <a:p>
                      <a:pPr marL="203200" marR="1244600" lvl="0" indent="0" algn="l" rtl="0">
                        <a:lnSpc>
                          <a:spcPct val="100000"/>
                        </a:lnSpc>
                        <a:spcBef>
                          <a:spcPts val="0"/>
                        </a:spcBef>
                        <a:spcAft>
                          <a:spcPts val="0"/>
                        </a:spcAft>
                        <a:buClr>
                          <a:srgbClr val="F05522"/>
                        </a:buClr>
                        <a:buSzPts val="2200"/>
                        <a:buFont typeface="Calibri"/>
                        <a:buNone/>
                      </a:pPr>
                      <a:r>
                        <a:rPr lang="en-US" sz="2600" b="1" u="none" strike="noStrike" cap="none">
                          <a:solidFill>
                            <a:srgbClr val="F05522"/>
                          </a:solidFill>
                        </a:rPr>
                        <a:t>LEGAL STATUS</a:t>
                      </a:r>
                      <a:endParaRPr sz="2600" u="none" strike="noStrike" cap="none"/>
                    </a:p>
                    <a:p>
                      <a:pPr marL="203200" marR="1244600" lvl="0" indent="0" algn="l" rtl="0">
                        <a:lnSpc>
                          <a:spcPct val="100000"/>
                        </a:lnSpc>
                        <a:spcBef>
                          <a:spcPts val="0"/>
                        </a:spcBef>
                        <a:spcAft>
                          <a:spcPts val="0"/>
                        </a:spcAft>
                        <a:buClr>
                          <a:srgbClr val="231F20"/>
                        </a:buClr>
                        <a:buSzPts val="1400"/>
                        <a:buFont typeface="Calibri"/>
                        <a:buNone/>
                      </a:pPr>
                      <a:r>
                        <a:rPr lang="en-US" sz="1800" u="none" strike="noStrike" cap="none">
                          <a:solidFill>
                            <a:srgbClr val="231F20"/>
                          </a:solidFill>
                        </a:rPr>
                        <a:t>Access to jobs</a:t>
                      </a:r>
                      <a:endParaRPr sz="1800" u="none" strike="noStrike" cap="none"/>
                    </a:p>
                  </a:txBody>
                  <a:tcPr marL="0" marR="0" marT="68550" marB="68550" anchor="ctr">
                    <a:lnL w="12700" cap="flat" cmpd="sng">
                      <a:solidFill>
                        <a:schemeClr val="dk1">
                          <a:alpha val="0"/>
                        </a:schemeClr>
                      </a:solidFill>
                      <a:prstDash val="solid"/>
                      <a:round/>
                      <a:headEnd type="none" w="sm" len="sm"/>
                      <a:tailEnd type="none" w="sm" len="sm"/>
                    </a:lnL>
                    <a:lnR w="3810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3F3F3"/>
                    </a:solidFill>
                  </a:tcPr>
                </a:tc>
                <a:tc>
                  <a:txBody>
                    <a:bodyPr/>
                    <a:lstStyle/>
                    <a:p>
                      <a:pPr marL="3048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Resolve veteran discharge status</a:t>
                      </a:r>
                      <a:endParaRPr sz="1800" u="none" strike="noStrike" cap="none"/>
                    </a:p>
                    <a:p>
                      <a:pPr marL="3048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Clear criminal / credit histories</a:t>
                      </a:r>
                      <a:endParaRPr sz="1800" u="none" strike="noStrike" cap="none"/>
                    </a:p>
                    <a:p>
                      <a:pPr marL="3048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Assist with asylum applications</a:t>
                      </a:r>
                      <a:endParaRPr sz="1800" u="none" strike="noStrike" cap="none"/>
                    </a:p>
                  </a:txBody>
                  <a:tcPr marL="0" marR="0" marT="68550" marB="68550" anchor="ctr">
                    <a:lnL w="38100" cap="flat" cmpd="sng">
                      <a:solidFill>
                        <a:schemeClr val="lt1"/>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3F3F3"/>
                    </a:solidFill>
                  </a:tcPr>
                </a:tc>
                <a:tc>
                  <a:txBody>
                    <a:bodyPr/>
                    <a:lstStyle/>
                    <a:p>
                      <a:pPr marL="2794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Clearing a person’s criminal history or helping a veteran change their discharge status helps make consistent employment and access to public benefits possible.</a:t>
                      </a:r>
                      <a:endParaRPr sz="1800" u="none" strike="noStrike" cap="none"/>
                    </a:p>
                    <a:p>
                      <a:pPr marL="2794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Consistent employment provides money for food and safe housing, which helps people avoid costly emergency health care services.</a:t>
                      </a:r>
                      <a:endParaRPr sz="1800" u="none" strike="noStrike" cap="none"/>
                    </a:p>
                  </a:txBody>
                  <a:tcPr marL="0" marR="0" marT="68550" marB="68550" anchor="ctr">
                    <a:lnL w="38100" cap="flat" cmpd="sng">
                      <a:solidFill>
                        <a:srgbClr val="FFFFFF"/>
                      </a:solidFill>
                      <a:prstDash val="solid"/>
                      <a:round/>
                      <a:headEnd type="none" w="sm" len="sm"/>
                      <a:tailEnd type="none" w="sm" len="sm"/>
                    </a:lnL>
                    <a:lnR w="12700" cap="flat" cmpd="sng">
                      <a:solidFill>
                        <a:schemeClr val="dk1">
                          <a:alpha val="0"/>
                        </a:scheme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3F3F3"/>
                    </a:solidFill>
                  </a:tcPr>
                </a:tc>
                <a:extLst>
                  <a:ext uri="{0D108BD9-81ED-4DB2-BD59-A6C34878D82A}">
                    <a16:rowId xmlns:a16="http://schemas.microsoft.com/office/drawing/2014/main" val="10004"/>
                  </a:ext>
                </a:extLst>
              </a:tr>
              <a:tr h="1650975">
                <a:tc>
                  <a:txBody>
                    <a:bodyPr/>
                    <a:lstStyle/>
                    <a:p>
                      <a:pPr marL="203200" marR="1244600" lvl="0" indent="0" algn="l" rtl="0">
                        <a:lnSpc>
                          <a:spcPct val="100000"/>
                        </a:lnSpc>
                        <a:spcBef>
                          <a:spcPts val="0"/>
                        </a:spcBef>
                        <a:spcAft>
                          <a:spcPts val="0"/>
                        </a:spcAft>
                        <a:buClr>
                          <a:srgbClr val="F05522"/>
                        </a:buClr>
                        <a:buSzPts val="2200"/>
                        <a:buFont typeface="Calibri"/>
                        <a:buNone/>
                      </a:pPr>
                      <a:r>
                        <a:rPr lang="en-US" sz="2600" b="1" u="none" strike="noStrike" cap="none">
                          <a:solidFill>
                            <a:srgbClr val="F05522"/>
                          </a:solidFill>
                        </a:rPr>
                        <a:t>PERSONAL &amp; FAMILY STABILITY</a:t>
                      </a:r>
                      <a:endParaRPr sz="2600" u="none" strike="noStrike" cap="none"/>
                    </a:p>
                    <a:p>
                      <a:pPr marL="203200" marR="1244600" lvl="0" indent="0" algn="l" rtl="0">
                        <a:lnSpc>
                          <a:spcPct val="100000"/>
                        </a:lnSpc>
                        <a:spcBef>
                          <a:spcPts val="0"/>
                        </a:spcBef>
                        <a:spcAft>
                          <a:spcPts val="0"/>
                        </a:spcAft>
                        <a:buClr>
                          <a:srgbClr val="231F20"/>
                        </a:buClr>
                        <a:buSzPts val="1400"/>
                        <a:buFont typeface="Calibri"/>
                        <a:buNone/>
                      </a:pPr>
                      <a:r>
                        <a:rPr lang="en-US" sz="1800" u="none" strike="noStrike" cap="none">
                          <a:solidFill>
                            <a:srgbClr val="231F20"/>
                          </a:solidFill>
                        </a:rPr>
                        <a:t>Safe homes and </a:t>
                      </a:r>
                      <a:br>
                        <a:rPr lang="en-US" sz="1800" u="none" strike="noStrike" cap="none">
                          <a:solidFill>
                            <a:srgbClr val="231F20"/>
                          </a:solidFill>
                        </a:rPr>
                      </a:br>
                      <a:r>
                        <a:rPr lang="en-US" sz="1800" u="none" strike="noStrike" cap="none">
                          <a:solidFill>
                            <a:srgbClr val="231F20"/>
                          </a:solidFill>
                        </a:rPr>
                        <a:t>social support</a:t>
                      </a:r>
                      <a:endParaRPr sz="1800" u="none" strike="noStrike" cap="none"/>
                    </a:p>
                  </a:txBody>
                  <a:tcPr marL="0" marR="0" marT="68550" marB="68550" anchor="ctr">
                    <a:lnL w="12700" cap="flat" cmpd="sng">
                      <a:solidFill>
                        <a:schemeClr val="dk1">
                          <a:alpha val="0"/>
                        </a:schemeClr>
                      </a:solidFill>
                      <a:prstDash val="solid"/>
                      <a:round/>
                      <a:headEnd type="none" w="sm" len="sm"/>
                      <a:tailEnd type="none" w="sm" len="sm"/>
                    </a:lnL>
                    <a:lnR w="3810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alpha val="0"/>
                        </a:schemeClr>
                      </a:solidFill>
                      <a:prstDash val="solid"/>
                      <a:round/>
                      <a:headEnd type="none" w="sm" len="sm"/>
                      <a:tailEnd type="none" w="sm" len="sm"/>
                    </a:lnB>
                    <a:solidFill>
                      <a:srgbClr val="D9D9D9"/>
                    </a:solidFill>
                  </a:tcPr>
                </a:tc>
                <a:tc>
                  <a:txBody>
                    <a:bodyPr/>
                    <a:lstStyle/>
                    <a:p>
                      <a:pPr marL="3048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Secure restraining orders for domestic violence</a:t>
                      </a:r>
                      <a:endParaRPr sz="1800" u="none" strike="noStrike" cap="none"/>
                    </a:p>
                    <a:p>
                      <a:pPr marL="3048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Secure adoption, custody and guardianship for children</a:t>
                      </a:r>
                      <a:endParaRPr sz="1800" u="none" strike="noStrike" cap="none"/>
                    </a:p>
                  </a:txBody>
                  <a:tcPr marL="0" marR="0" marT="68550" marB="68550" anchor="ctr">
                    <a:lnL w="38100" cap="flat" cmpd="sng">
                      <a:solidFill>
                        <a:schemeClr val="lt1"/>
                      </a:solidFill>
                      <a:prstDash val="solid"/>
                      <a:round/>
                      <a:headEnd type="none" w="sm" len="sm"/>
                      <a:tailEnd type="none" w="sm" len="sm"/>
                    </a:lnL>
                    <a:lnR w="38100" cap="flat" cmpd="sng">
                      <a:solidFill>
                        <a:srgbClr val="FFFFF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alpha val="0"/>
                        </a:schemeClr>
                      </a:solidFill>
                      <a:prstDash val="solid"/>
                      <a:round/>
                      <a:headEnd type="none" w="sm" len="sm"/>
                      <a:tailEnd type="none" w="sm" len="sm"/>
                    </a:lnB>
                    <a:solidFill>
                      <a:srgbClr val="D9D9D9"/>
                    </a:solidFill>
                  </a:tcPr>
                </a:tc>
                <a:tc>
                  <a:txBody>
                    <a:bodyPr/>
                    <a:lstStyle/>
                    <a:p>
                      <a:pPr marL="2794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Less violence at home means less need for costly emergency health care services.</a:t>
                      </a:r>
                      <a:endParaRPr sz="1800" u="none" strike="noStrike" cap="none"/>
                    </a:p>
                    <a:p>
                      <a:pPr marL="279400" marR="25400" lvl="0" indent="-190500" algn="l" rtl="0">
                        <a:lnSpc>
                          <a:spcPct val="100000"/>
                        </a:lnSpc>
                        <a:spcBef>
                          <a:spcPts val="0"/>
                        </a:spcBef>
                        <a:spcAft>
                          <a:spcPts val="0"/>
                        </a:spcAft>
                        <a:buClr>
                          <a:srgbClr val="231F20"/>
                        </a:buClr>
                        <a:buSzPts val="1400"/>
                        <a:buFont typeface="Arial"/>
                        <a:buChar char="•"/>
                      </a:pPr>
                      <a:r>
                        <a:rPr lang="en-US" sz="1800" u="none" strike="noStrike" cap="none">
                          <a:solidFill>
                            <a:srgbClr val="231F20"/>
                          </a:solidFill>
                        </a:rPr>
                        <a:t>Stable family relationships significantly reduce stress and allow for better decision-making, including decisions related to health care.</a:t>
                      </a:r>
                      <a:endParaRPr sz="1800" u="none" strike="noStrike" cap="none"/>
                    </a:p>
                  </a:txBody>
                  <a:tcPr marL="0" marR="0" marT="68550" marB="68550" anchor="ctr">
                    <a:lnL w="38100" cap="flat" cmpd="sng">
                      <a:solidFill>
                        <a:srgbClr val="FFFFFF"/>
                      </a:solidFill>
                      <a:prstDash val="solid"/>
                      <a:round/>
                      <a:headEnd type="none" w="sm" len="sm"/>
                      <a:tailEnd type="none" w="sm" len="sm"/>
                    </a:lnL>
                    <a:lnR w="12700" cap="flat" cmpd="sng">
                      <a:solidFill>
                        <a:schemeClr val="dk1">
                          <a:alpha val="0"/>
                        </a:scheme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alpha val="0"/>
                        </a:schemeClr>
                      </a:solidFill>
                      <a:prstDash val="solid"/>
                      <a:round/>
                      <a:headEnd type="none" w="sm" len="sm"/>
                      <a:tailEnd type="none" w="sm" len="sm"/>
                    </a:lnB>
                    <a:solidFill>
                      <a:srgbClr val="D9D9D9"/>
                    </a:solidFill>
                  </a:tcPr>
                </a:tc>
                <a:extLst>
                  <a:ext uri="{0D108BD9-81ED-4DB2-BD59-A6C34878D82A}">
                    <a16:rowId xmlns:a16="http://schemas.microsoft.com/office/drawing/2014/main" val="10005"/>
                  </a:ext>
                </a:extLst>
              </a:tr>
            </a:tbl>
          </a:graphicData>
        </a:graphic>
      </p:graphicFrame>
      <p:sp>
        <p:nvSpPr>
          <p:cNvPr id="227" name="Google Shape;227;g29caab2afa6_0_294"/>
          <p:cNvSpPr txBox="1"/>
          <p:nvPr/>
        </p:nvSpPr>
        <p:spPr>
          <a:xfrm>
            <a:off x="355775" y="9714275"/>
            <a:ext cx="12176700" cy="505800"/>
          </a:xfrm>
          <a:prstGeom prst="rect">
            <a:avLst/>
          </a:prstGeom>
          <a:noFill/>
          <a:ln>
            <a:noFill/>
          </a:ln>
        </p:spPr>
        <p:txBody>
          <a:bodyPr spcFirstLastPara="1" wrap="square" lIns="0" tIns="13000" rIns="0" bIns="0" anchor="ctr" anchorCtr="0">
            <a:noAutofit/>
          </a:bodyPr>
          <a:lstStyle/>
          <a:p>
            <a:pPr marL="25400" marR="0" lvl="0" indent="0" algn="l" rtl="0">
              <a:lnSpc>
                <a:spcPct val="100000"/>
              </a:lnSpc>
              <a:spcBef>
                <a:spcPts val="0"/>
              </a:spcBef>
              <a:spcAft>
                <a:spcPts val="0"/>
              </a:spcAft>
              <a:buNone/>
            </a:pPr>
            <a:r>
              <a:rPr lang="en-US" sz="1400" b="1" i="1" u="none" strike="noStrike" cap="none">
                <a:solidFill>
                  <a:srgbClr val="231F20"/>
                </a:solidFill>
                <a:latin typeface="Arial"/>
                <a:ea typeface="Arial"/>
                <a:cs typeface="Arial"/>
                <a:sym typeface="Arial"/>
              </a:rPr>
              <a:t>This chart is reprinted from “</a:t>
            </a:r>
            <a:r>
              <a:rPr lang="en-US" sz="1400" b="1" i="1" u="sng" strike="noStrike" cap="none">
                <a:solidFill>
                  <a:schemeClr val="hlink"/>
                </a:solidFill>
                <a:latin typeface="Arial"/>
                <a:ea typeface="Arial"/>
                <a:cs typeface="Arial"/>
                <a:sym typeface="Arial"/>
                <a:hlinkClick r:id="rId3"/>
              </a:rPr>
              <a:t>Framing Legal Care as Health Care</a:t>
            </a:r>
            <a:r>
              <a:rPr lang="en-US" sz="1400" b="1" i="1" u="none" strike="noStrike" cap="none">
                <a:solidFill>
                  <a:srgbClr val="231F20"/>
                </a:solidFill>
                <a:latin typeface="Arial"/>
                <a:ea typeface="Arial"/>
                <a:cs typeface="Arial"/>
                <a:sym typeface="Arial"/>
              </a:rPr>
              <a:t>,” a messaging guide created by the National Center for Medical-Legal Partnership. Please do not recreate it without</a:t>
            </a:r>
            <a:r>
              <a:rPr lang="en-US" sz="1400" b="1" i="1">
                <a:solidFill>
                  <a:srgbClr val="231F20"/>
                </a:solidFill>
              </a:rPr>
              <a:t> </a:t>
            </a:r>
            <a:r>
              <a:rPr lang="en-US" sz="1400" b="1" i="1" u="none" strike="noStrike" cap="none">
                <a:solidFill>
                  <a:srgbClr val="231F20"/>
                </a:solidFill>
                <a:latin typeface="Arial"/>
                <a:ea typeface="Arial"/>
                <a:cs typeface="Arial"/>
                <a:sym typeface="Arial"/>
              </a:rPr>
              <a:t>permission.</a:t>
            </a:r>
            <a:endParaRPr sz="1400" b="1" i="0" u="none" strike="noStrike" cap="none">
              <a:solidFill>
                <a:schemeClr val="dk1"/>
              </a:solidFill>
              <a:latin typeface="Arial"/>
              <a:ea typeface="Arial"/>
              <a:cs typeface="Arial"/>
              <a:sym typeface="Arial"/>
            </a:endParaRPr>
          </a:p>
        </p:txBody>
      </p:sp>
      <p:pic>
        <p:nvPicPr>
          <p:cNvPr id="228" name="Google Shape;228;g29caab2afa6_0_294"/>
          <p:cNvPicPr preferRelativeResize="0"/>
          <p:nvPr/>
        </p:nvPicPr>
        <p:blipFill>
          <a:blip r:embed="rId4">
            <a:alphaModFix/>
          </a:blip>
          <a:stretch>
            <a:fillRect/>
          </a:stretch>
        </p:blipFill>
        <p:spPr>
          <a:xfrm>
            <a:off x="2609875" y="3028552"/>
            <a:ext cx="3642025" cy="356557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2"/>
        <p:cNvGrpSpPr/>
        <p:nvPr/>
      </p:nvGrpSpPr>
      <p:grpSpPr>
        <a:xfrm>
          <a:off x="0" y="0"/>
          <a:ext cx="0" cy="0"/>
          <a:chOff x="0" y="0"/>
          <a:chExt cx="0" cy="0"/>
        </a:xfrm>
      </p:grpSpPr>
      <p:sp>
        <p:nvSpPr>
          <p:cNvPr id="233" name="Google Shape;233;g29caab2afa6_0_334"/>
          <p:cNvSpPr txBox="1"/>
          <p:nvPr/>
        </p:nvSpPr>
        <p:spPr>
          <a:xfrm>
            <a:off x="741561" y="593390"/>
            <a:ext cx="14085000" cy="554100"/>
          </a:xfrm>
          <a:prstGeom prst="rect">
            <a:avLst/>
          </a:prstGeom>
          <a:noFill/>
          <a:ln>
            <a:noFill/>
          </a:ln>
        </p:spPr>
        <p:txBody>
          <a:bodyPr spcFirstLastPara="1" wrap="square" lIns="0" tIns="0" rIns="0" bIns="0" anchor="t" anchorCtr="0">
            <a:spAutoFit/>
          </a:bodyPr>
          <a:lstStyle/>
          <a:p>
            <a:pPr marL="0" lvl="0" indent="0" algn="l" rtl="0">
              <a:lnSpc>
                <a:spcPct val="120000"/>
              </a:lnSpc>
              <a:spcBef>
                <a:spcPts val="0"/>
              </a:spcBef>
              <a:spcAft>
                <a:spcPts val="0"/>
              </a:spcAft>
              <a:buSzPts val="1100"/>
              <a:buNone/>
            </a:pPr>
            <a:r>
              <a:rPr lang="en-US" sz="3600" b="1">
                <a:solidFill>
                  <a:srgbClr val="08104B"/>
                </a:solidFill>
                <a:latin typeface="Poppins"/>
                <a:ea typeface="Poppins"/>
                <a:cs typeface="Poppins"/>
                <a:sym typeface="Poppins"/>
              </a:rPr>
              <a:t>Health Center-Based Medical-Legal Partnerships</a:t>
            </a:r>
            <a:endParaRPr sz="3600" b="1">
              <a:solidFill>
                <a:srgbClr val="08104B"/>
              </a:solidFill>
              <a:latin typeface="Poppins"/>
              <a:ea typeface="Poppins"/>
              <a:cs typeface="Poppins"/>
              <a:sym typeface="Poppins"/>
            </a:endParaRPr>
          </a:p>
        </p:txBody>
      </p:sp>
      <p:sp>
        <p:nvSpPr>
          <p:cNvPr id="234" name="Google Shape;234;g29caab2afa6_0_334"/>
          <p:cNvSpPr txBox="1"/>
          <p:nvPr/>
        </p:nvSpPr>
        <p:spPr>
          <a:xfrm>
            <a:off x="854525" y="1490775"/>
            <a:ext cx="13071600" cy="84966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300">
                <a:solidFill>
                  <a:srgbClr val="262626"/>
                </a:solidFill>
                <a:latin typeface="Poppins"/>
                <a:ea typeface="Poppins"/>
                <a:cs typeface="Poppins"/>
                <a:sym typeface="Poppins"/>
              </a:rPr>
              <a:t>Health Center Program began with Section 330 of the Public Health Services Act of 1965, and is administered by HRSA</a:t>
            </a:r>
            <a:endParaRPr sz="2300">
              <a:solidFill>
                <a:srgbClr val="262626"/>
              </a:solidFill>
              <a:latin typeface="Poppins"/>
              <a:ea typeface="Poppins"/>
              <a:cs typeface="Poppins"/>
              <a:sym typeface="Poppins"/>
            </a:endParaRPr>
          </a:p>
          <a:p>
            <a:pPr marL="0" lvl="0" indent="0" algn="l" rtl="0">
              <a:lnSpc>
                <a:spcPct val="115000"/>
              </a:lnSpc>
              <a:spcBef>
                <a:spcPts val="0"/>
              </a:spcBef>
              <a:spcAft>
                <a:spcPts val="0"/>
              </a:spcAft>
              <a:buClr>
                <a:schemeClr val="dk1"/>
              </a:buClr>
              <a:buSzPts val="1100"/>
              <a:buFont typeface="Arial"/>
              <a:buNone/>
            </a:pPr>
            <a:endParaRPr sz="2300">
              <a:solidFill>
                <a:srgbClr val="262626"/>
              </a:solidFill>
              <a:latin typeface="Poppins"/>
              <a:ea typeface="Poppins"/>
              <a:cs typeface="Poppins"/>
              <a:sym typeface="Poppins"/>
            </a:endParaRPr>
          </a:p>
          <a:p>
            <a:pPr marL="0" lvl="0" indent="0" algn="l" rtl="0">
              <a:lnSpc>
                <a:spcPct val="115000"/>
              </a:lnSpc>
              <a:spcBef>
                <a:spcPts val="0"/>
              </a:spcBef>
              <a:spcAft>
                <a:spcPts val="0"/>
              </a:spcAft>
              <a:buClr>
                <a:schemeClr val="dk1"/>
              </a:buClr>
              <a:buSzPts val="1100"/>
              <a:buFont typeface="Arial"/>
              <a:buNone/>
            </a:pPr>
            <a:r>
              <a:rPr lang="en-US" sz="2300">
                <a:solidFill>
                  <a:srgbClr val="262626"/>
                </a:solidFill>
                <a:latin typeface="Poppins"/>
                <a:ea typeface="Poppins"/>
                <a:cs typeface="Poppins"/>
                <a:sym typeface="Poppins"/>
              </a:rPr>
              <a:t>There are approximately 1,400 health centers across the US operating at over 15,000 sites</a:t>
            </a:r>
            <a:endParaRPr sz="2300">
              <a:solidFill>
                <a:srgbClr val="262626"/>
              </a:solidFill>
              <a:latin typeface="Poppins"/>
              <a:ea typeface="Poppins"/>
              <a:cs typeface="Poppins"/>
              <a:sym typeface="Poppins"/>
            </a:endParaRPr>
          </a:p>
          <a:p>
            <a:pPr marL="0" lvl="0" indent="0" algn="l" rtl="0">
              <a:lnSpc>
                <a:spcPct val="115000"/>
              </a:lnSpc>
              <a:spcBef>
                <a:spcPts val="0"/>
              </a:spcBef>
              <a:spcAft>
                <a:spcPts val="0"/>
              </a:spcAft>
              <a:buClr>
                <a:schemeClr val="dk1"/>
              </a:buClr>
              <a:buSzPts val="1100"/>
              <a:buFont typeface="Arial"/>
              <a:buNone/>
            </a:pPr>
            <a:endParaRPr sz="2300">
              <a:solidFill>
                <a:srgbClr val="262626"/>
              </a:solidFill>
              <a:latin typeface="Poppins"/>
              <a:ea typeface="Poppins"/>
              <a:cs typeface="Poppins"/>
              <a:sym typeface="Poppins"/>
            </a:endParaRPr>
          </a:p>
          <a:p>
            <a:pPr marL="0" lvl="0" indent="0" algn="l" rtl="0">
              <a:lnSpc>
                <a:spcPct val="115000"/>
              </a:lnSpc>
              <a:spcBef>
                <a:spcPts val="0"/>
              </a:spcBef>
              <a:spcAft>
                <a:spcPts val="0"/>
              </a:spcAft>
              <a:buClr>
                <a:schemeClr val="dk1"/>
              </a:buClr>
              <a:buSzPts val="1100"/>
              <a:buFont typeface="Arial"/>
              <a:buNone/>
            </a:pPr>
            <a:r>
              <a:rPr lang="en-US" sz="2300">
                <a:solidFill>
                  <a:srgbClr val="262626"/>
                </a:solidFill>
                <a:latin typeface="Poppins"/>
                <a:ea typeface="Poppins"/>
                <a:cs typeface="Poppins"/>
                <a:sym typeface="Poppins"/>
              </a:rPr>
              <a:t>In 2022, health centers served over 31.5 million patients including:</a:t>
            </a:r>
            <a:endParaRPr sz="2300">
              <a:solidFill>
                <a:srgbClr val="262626"/>
              </a:solidFill>
              <a:latin typeface="Poppins"/>
              <a:ea typeface="Poppins"/>
              <a:cs typeface="Poppins"/>
              <a:sym typeface="Poppins"/>
            </a:endParaRPr>
          </a:p>
          <a:p>
            <a:pPr marL="457200" lvl="0" indent="-374650" algn="l" rtl="0">
              <a:lnSpc>
                <a:spcPct val="115000"/>
              </a:lnSpc>
              <a:spcBef>
                <a:spcPts val="0"/>
              </a:spcBef>
              <a:spcAft>
                <a:spcPts val="0"/>
              </a:spcAft>
              <a:buClr>
                <a:srgbClr val="262626"/>
              </a:buClr>
              <a:buSzPts val="2300"/>
              <a:buFont typeface="Poppins"/>
              <a:buChar char="●"/>
            </a:pPr>
            <a:r>
              <a:rPr lang="en-US" sz="2300">
                <a:solidFill>
                  <a:srgbClr val="262626"/>
                </a:solidFill>
                <a:latin typeface="Poppins"/>
                <a:ea typeface="Poppins"/>
                <a:cs typeface="Poppins"/>
                <a:sym typeface="Poppins"/>
              </a:rPr>
              <a:t>1 in 3 uninsured people</a:t>
            </a:r>
            <a:endParaRPr sz="2300">
              <a:solidFill>
                <a:srgbClr val="262626"/>
              </a:solidFill>
              <a:latin typeface="Poppins"/>
              <a:ea typeface="Poppins"/>
              <a:cs typeface="Poppins"/>
              <a:sym typeface="Poppins"/>
            </a:endParaRPr>
          </a:p>
          <a:p>
            <a:pPr marL="457200" lvl="0" indent="-374650" algn="l" rtl="0">
              <a:lnSpc>
                <a:spcPct val="115000"/>
              </a:lnSpc>
              <a:spcBef>
                <a:spcPts val="0"/>
              </a:spcBef>
              <a:spcAft>
                <a:spcPts val="0"/>
              </a:spcAft>
              <a:buClr>
                <a:srgbClr val="262626"/>
              </a:buClr>
              <a:buSzPts val="2300"/>
              <a:buFont typeface="Poppins"/>
              <a:buChar char="●"/>
            </a:pPr>
            <a:r>
              <a:rPr lang="en-US" sz="2300">
                <a:solidFill>
                  <a:srgbClr val="262626"/>
                </a:solidFill>
                <a:latin typeface="Poppins"/>
                <a:ea typeface="Poppins"/>
                <a:cs typeface="Poppins"/>
                <a:sym typeface="Poppins"/>
              </a:rPr>
              <a:t>1 in 3 people living in poverty</a:t>
            </a:r>
            <a:endParaRPr sz="2300">
              <a:solidFill>
                <a:srgbClr val="262626"/>
              </a:solidFill>
              <a:latin typeface="Poppins"/>
              <a:ea typeface="Poppins"/>
              <a:cs typeface="Poppins"/>
              <a:sym typeface="Poppins"/>
            </a:endParaRPr>
          </a:p>
          <a:p>
            <a:pPr marL="457200" lvl="0" indent="-374650" algn="l" rtl="0">
              <a:lnSpc>
                <a:spcPct val="115000"/>
              </a:lnSpc>
              <a:spcBef>
                <a:spcPts val="0"/>
              </a:spcBef>
              <a:spcAft>
                <a:spcPts val="0"/>
              </a:spcAft>
              <a:buClr>
                <a:srgbClr val="262626"/>
              </a:buClr>
              <a:buSzPts val="2300"/>
              <a:buFont typeface="Poppins"/>
              <a:buChar char="●"/>
            </a:pPr>
            <a:r>
              <a:rPr lang="en-US" sz="2300">
                <a:solidFill>
                  <a:srgbClr val="262626"/>
                </a:solidFill>
                <a:latin typeface="Poppins"/>
                <a:ea typeface="Poppins"/>
                <a:cs typeface="Poppins"/>
                <a:sym typeface="Poppins"/>
              </a:rPr>
              <a:t>1 in 7 rural residents</a:t>
            </a:r>
            <a:endParaRPr sz="2300">
              <a:solidFill>
                <a:srgbClr val="262626"/>
              </a:solidFill>
              <a:latin typeface="Poppins"/>
              <a:ea typeface="Poppins"/>
              <a:cs typeface="Poppins"/>
              <a:sym typeface="Poppins"/>
            </a:endParaRPr>
          </a:p>
          <a:p>
            <a:pPr marL="0" lvl="0" indent="0" algn="l" rtl="0">
              <a:lnSpc>
                <a:spcPct val="115000"/>
              </a:lnSpc>
              <a:spcBef>
                <a:spcPts val="0"/>
              </a:spcBef>
              <a:spcAft>
                <a:spcPts val="0"/>
              </a:spcAft>
              <a:buClr>
                <a:schemeClr val="dk1"/>
              </a:buClr>
              <a:buSzPts val="1100"/>
              <a:buFont typeface="Arial"/>
              <a:buNone/>
            </a:pPr>
            <a:endParaRPr sz="2300">
              <a:solidFill>
                <a:srgbClr val="262626"/>
              </a:solidFill>
              <a:latin typeface="Poppins"/>
              <a:ea typeface="Poppins"/>
              <a:cs typeface="Poppins"/>
              <a:sym typeface="Poppins"/>
            </a:endParaRPr>
          </a:p>
          <a:p>
            <a:pPr marL="0" lvl="0" indent="0" algn="l" rtl="0">
              <a:lnSpc>
                <a:spcPct val="115000"/>
              </a:lnSpc>
              <a:spcBef>
                <a:spcPts val="0"/>
              </a:spcBef>
              <a:spcAft>
                <a:spcPts val="0"/>
              </a:spcAft>
              <a:buClr>
                <a:schemeClr val="dk1"/>
              </a:buClr>
              <a:buSzPts val="1100"/>
              <a:buFont typeface="Arial"/>
              <a:buNone/>
            </a:pPr>
            <a:r>
              <a:rPr lang="en-US" sz="2300">
                <a:solidFill>
                  <a:srgbClr val="262626"/>
                </a:solidFill>
                <a:latin typeface="Poppins"/>
                <a:ea typeface="Poppins"/>
                <a:cs typeface="Poppins"/>
                <a:sym typeface="Poppins"/>
              </a:rPr>
              <a:t>Health centers provide community-based, patient-directed, comprehensive, and high-quality primary care and preventive services</a:t>
            </a:r>
            <a:endParaRPr sz="2300">
              <a:solidFill>
                <a:srgbClr val="262626"/>
              </a:solidFill>
              <a:latin typeface="Poppins"/>
              <a:ea typeface="Poppins"/>
              <a:cs typeface="Poppins"/>
              <a:sym typeface="Poppins"/>
            </a:endParaRPr>
          </a:p>
          <a:p>
            <a:pPr marL="0" lvl="0" indent="0" algn="l" rtl="0">
              <a:lnSpc>
                <a:spcPct val="115000"/>
              </a:lnSpc>
              <a:spcBef>
                <a:spcPts val="0"/>
              </a:spcBef>
              <a:spcAft>
                <a:spcPts val="0"/>
              </a:spcAft>
              <a:buClr>
                <a:schemeClr val="dk1"/>
              </a:buClr>
              <a:buSzPts val="1100"/>
              <a:buFont typeface="Arial"/>
              <a:buNone/>
            </a:pPr>
            <a:endParaRPr sz="2300">
              <a:solidFill>
                <a:srgbClr val="262626"/>
              </a:solidFill>
              <a:latin typeface="Poppins"/>
              <a:ea typeface="Poppins"/>
              <a:cs typeface="Poppins"/>
              <a:sym typeface="Poppins"/>
            </a:endParaRPr>
          </a:p>
          <a:p>
            <a:pPr marL="0" lvl="0" indent="0" algn="l" rtl="0">
              <a:lnSpc>
                <a:spcPct val="115000"/>
              </a:lnSpc>
              <a:spcBef>
                <a:spcPts val="0"/>
              </a:spcBef>
              <a:spcAft>
                <a:spcPts val="0"/>
              </a:spcAft>
              <a:buClr>
                <a:schemeClr val="dk1"/>
              </a:buClr>
              <a:buSzPts val="1100"/>
              <a:buFont typeface="Arial"/>
              <a:buNone/>
            </a:pPr>
            <a:r>
              <a:rPr lang="en-US" sz="2300">
                <a:solidFill>
                  <a:srgbClr val="262626"/>
                </a:solidFill>
                <a:latin typeface="Poppins"/>
                <a:ea typeface="Poppins"/>
                <a:cs typeface="Poppins"/>
                <a:sym typeface="Poppins"/>
              </a:rPr>
              <a:t>Health centers also provide enabling services that facilitate access to care. Since 2014, enabling services have include “civil legal aid services” as an example of eligibility assistance and additional enabling/supportive services.</a:t>
            </a:r>
            <a:endParaRPr sz="2300">
              <a:solidFill>
                <a:srgbClr val="262626"/>
              </a:solidFill>
              <a:latin typeface="Poppins"/>
              <a:ea typeface="Poppins"/>
              <a:cs typeface="Poppins"/>
              <a:sym typeface="Poppins"/>
            </a:endParaRPr>
          </a:p>
          <a:p>
            <a:pPr marL="0" lvl="0" indent="0" algn="l" rtl="0">
              <a:lnSpc>
                <a:spcPct val="115000"/>
              </a:lnSpc>
              <a:spcBef>
                <a:spcPts val="0"/>
              </a:spcBef>
              <a:spcAft>
                <a:spcPts val="0"/>
              </a:spcAft>
              <a:buClr>
                <a:schemeClr val="dk1"/>
              </a:buClr>
              <a:buSzPts val="1100"/>
              <a:buFont typeface="Arial"/>
              <a:buNone/>
            </a:pPr>
            <a:endParaRPr sz="2300">
              <a:solidFill>
                <a:srgbClr val="262626"/>
              </a:solidFill>
              <a:latin typeface="Poppins"/>
              <a:ea typeface="Poppins"/>
              <a:cs typeface="Poppins"/>
              <a:sym typeface="Poppins"/>
            </a:endParaRPr>
          </a:p>
          <a:p>
            <a:pPr marL="0" lvl="0" indent="0" algn="l" rtl="0">
              <a:lnSpc>
                <a:spcPct val="115000"/>
              </a:lnSpc>
              <a:spcBef>
                <a:spcPts val="0"/>
              </a:spcBef>
              <a:spcAft>
                <a:spcPts val="0"/>
              </a:spcAft>
              <a:buClr>
                <a:schemeClr val="dk1"/>
              </a:buClr>
              <a:buSzPts val="1100"/>
              <a:buFont typeface="Arial"/>
              <a:buNone/>
            </a:pPr>
            <a:r>
              <a:rPr lang="en-US" sz="2300">
                <a:solidFill>
                  <a:srgbClr val="262626"/>
                </a:solidFill>
                <a:latin typeface="Poppins"/>
                <a:ea typeface="Poppins"/>
                <a:cs typeface="Poppins"/>
                <a:sym typeface="Poppins"/>
              </a:rPr>
              <a:t>Approximately </a:t>
            </a:r>
            <a:r>
              <a:rPr lang="en-US" sz="2300" b="1">
                <a:solidFill>
                  <a:srgbClr val="262626"/>
                </a:solidFill>
                <a:latin typeface="Poppins"/>
                <a:ea typeface="Poppins"/>
                <a:cs typeface="Poppins"/>
                <a:sym typeface="Poppins"/>
              </a:rPr>
              <a:t>150-200 health centers operate MLPs</a:t>
            </a:r>
            <a:r>
              <a:rPr lang="en-US" sz="2300">
                <a:solidFill>
                  <a:srgbClr val="262626"/>
                </a:solidFill>
                <a:latin typeface="Poppins"/>
                <a:ea typeface="Poppins"/>
                <a:cs typeface="Poppins"/>
                <a:sym typeface="Poppins"/>
              </a:rPr>
              <a:t> to embed lawyers in the health center’s health care team to help treat patients’ immediate social needs and deploy upstream strategies to address the social determinants of health.</a:t>
            </a:r>
            <a:endParaRPr sz="2300">
              <a:solidFill>
                <a:srgbClr val="262626"/>
              </a:solidFill>
              <a:latin typeface="Poppins"/>
              <a:ea typeface="Poppins"/>
              <a:cs typeface="Poppins"/>
              <a:sym typeface="Poppins"/>
            </a:endParaRPr>
          </a:p>
          <a:p>
            <a:pPr marL="0" marR="0" lvl="0" indent="0" algn="l" rtl="0">
              <a:lnSpc>
                <a:spcPct val="115000"/>
              </a:lnSpc>
              <a:spcBef>
                <a:spcPts val="0"/>
              </a:spcBef>
              <a:spcAft>
                <a:spcPts val="0"/>
              </a:spcAft>
              <a:buNone/>
            </a:pPr>
            <a:endParaRPr sz="2300">
              <a:solidFill>
                <a:srgbClr val="FFFFFF"/>
              </a:solidFill>
              <a:latin typeface="Poppins"/>
              <a:ea typeface="Poppins"/>
              <a:cs typeface="Poppins"/>
              <a:sym typeface="Poppins"/>
            </a:endParaRPr>
          </a:p>
        </p:txBody>
      </p:sp>
      <p:pic>
        <p:nvPicPr>
          <p:cNvPr id="235" name="Google Shape;235;g29caab2afa6_0_334"/>
          <p:cNvPicPr preferRelativeResize="0"/>
          <p:nvPr/>
        </p:nvPicPr>
        <p:blipFill>
          <a:blip r:embed="rId3">
            <a:alphaModFix/>
          </a:blip>
          <a:stretch>
            <a:fillRect/>
          </a:stretch>
        </p:blipFill>
        <p:spPr>
          <a:xfrm>
            <a:off x="14217150" y="593400"/>
            <a:ext cx="3207025" cy="4810476"/>
          </a:xfrm>
          <a:prstGeom prst="rect">
            <a:avLst/>
          </a:prstGeom>
          <a:noFill/>
          <a:ln>
            <a:noFill/>
          </a:ln>
          <a:effectLst>
            <a:outerShdw blurRad="57150" dist="19050" dir="5400000" algn="bl" rotWithShape="0">
              <a:srgbClr val="000000">
                <a:alpha val="50000"/>
              </a:srgbClr>
            </a:outerShdw>
          </a:effectLst>
        </p:spPr>
      </p:pic>
      <p:sp>
        <p:nvSpPr>
          <p:cNvPr id="236" name="Google Shape;236;g29caab2afa6_0_334"/>
          <p:cNvSpPr txBox="1"/>
          <p:nvPr/>
        </p:nvSpPr>
        <p:spPr>
          <a:xfrm>
            <a:off x="14217150" y="5842200"/>
            <a:ext cx="3391200" cy="1800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dk1"/>
                </a:solidFill>
              </a:rPr>
              <a:t>NCMLP Report:  </a:t>
            </a:r>
            <a:r>
              <a:rPr lang="en-US" sz="2100" u="sng">
                <a:solidFill>
                  <a:schemeClr val="hlink"/>
                </a:solidFill>
                <a:hlinkClick r:id="rId4"/>
              </a:rPr>
              <a:t>Environmental Scan of Medical-Legal Partnerships in Health Centers</a:t>
            </a:r>
            <a:endParaRPr sz="2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sp>
        <p:nvSpPr>
          <p:cNvPr id="241" name="Google Shape;241;g2ab60656ac2_1_147"/>
          <p:cNvSpPr/>
          <p:nvPr/>
        </p:nvSpPr>
        <p:spPr>
          <a:xfrm>
            <a:off x="6730127" y="-11"/>
            <a:ext cx="12592628" cy="12592628"/>
          </a:xfrm>
          <a:custGeom>
            <a:avLst/>
            <a:gdLst/>
            <a:ahLst/>
            <a:cxnLst/>
            <a:rect l="l" t="t" r="r" b="b"/>
            <a:pathLst>
              <a:path w="12592628" h="12592628" extrusionOk="0">
                <a:moveTo>
                  <a:pt x="0" y="0"/>
                </a:moveTo>
                <a:lnTo>
                  <a:pt x="12592628" y="0"/>
                </a:lnTo>
                <a:lnTo>
                  <a:pt x="12592628" y="12592629"/>
                </a:lnTo>
                <a:lnTo>
                  <a:pt x="0" y="12592629"/>
                </a:lnTo>
                <a:lnTo>
                  <a:pt x="0" y="0"/>
                </a:lnTo>
                <a:close/>
              </a:path>
            </a:pathLst>
          </a:custGeom>
          <a:blipFill rotWithShape="1">
            <a:blip r:embed="rId3">
              <a:alphaModFix/>
            </a:blip>
            <a:stretch>
              <a:fillRect/>
            </a:stretch>
          </a:blipFill>
          <a:ln>
            <a:noFill/>
          </a:ln>
        </p:spPr>
        <p:txBody>
          <a:bodyPr/>
          <a:lstStyle/>
          <a:p>
            <a:endParaRPr lang="en-US"/>
          </a:p>
        </p:txBody>
      </p:sp>
      <p:sp>
        <p:nvSpPr>
          <p:cNvPr id="242" name="Google Shape;242;g2ab60656ac2_1_147"/>
          <p:cNvSpPr txBox="1"/>
          <p:nvPr/>
        </p:nvSpPr>
        <p:spPr>
          <a:xfrm>
            <a:off x="0" y="3160875"/>
            <a:ext cx="18415200" cy="47103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9000" b="1">
                <a:solidFill>
                  <a:srgbClr val="08104B"/>
                </a:solidFill>
                <a:latin typeface="Poppins"/>
                <a:ea typeface="Poppins"/>
                <a:cs typeface="Poppins"/>
                <a:sym typeface="Poppins"/>
              </a:rPr>
              <a:t>Using MLP to Understand and Address the Health-Harming Effects of Climate Change</a:t>
            </a:r>
            <a:endParaRPr sz="9000" b="1">
              <a:solidFill>
                <a:srgbClr val="08104B"/>
              </a:solidFill>
              <a:latin typeface="Poppins"/>
              <a:ea typeface="Poppins"/>
              <a:cs typeface="Poppins"/>
              <a:sym typeface="Poppins"/>
            </a:endParaRPr>
          </a:p>
        </p:txBody>
      </p:sp>
      <p:cxnSp>
        <p:nvCxnSpPr>
          <p:cNvPr id="243" name="Google Shape;243;g2ab60656ac2_1_147"/>
          <p:cNvCxnSpPr/>
          <p:nvPr/>
        </p:nvCxnSpPr>
        <p:spPr>
          <a:xfrm>
            <a:off x="0" y="100012"/>
            <a:ext cx="6492300" cy="0"/>
          </a:xfrm>
          <a:prstGeom prst="straightConnector1">
            <a:avLst/>
          </a:prstGeom>
          <a:noFill/>
          <a:ln w="200025" cap="flat" cmpd="sng">
            <a:solidFill>
              <a:srgbClr val="F69E2B"/>
            </a:solidFill>
            <a:prstDash val="solid"/>
            <a:round/>
            <a:headEnd type="none" w="sm" len="sm"/>
            <a:tailEnd type="none" w="sm" len="sm"/>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5DE0E6"/>
            </a:gs>
            <a:gs pos="100000">
              <a:srgbClr val="004AAD"/>
            </a:gs>
          </a:gsLst>
          <a:path path="circle">
            <a:fillToRect r="100000" b="100000"/>
          </a:path>
          <a:tileRect l="-100000" t="-100000"/>
        </a:gradFill>
        <a:effectLst/>
      </p:bgPr>
    </p:bg>
    <p:spTree>
      <p:nvGrpSpPr>
        <p:cNvPr id="1" name="Shape 247"/>
        <p:cNvGrpSpPr/>
        <p:nvPr/>
      </p:nvGrpSpPr>
      <p:grpSpPr>
        <a:xfrm>
          <a:off x="0" y="0"/>
          <a:ext cx="0" cy="0"/>
          <a:chOff x="0" y="0"/>
          <a:chExt cx="0" cy="0"/>
        </a:xfrm>
      </p:grpSpPr>
      <p:sp>
        <p:nvSpPr>
          <p:cNvPr id="248" name="Google Shape;248;g2ab60656ac2_1_194"/>
          <p:cNvSpPr/>
          <p:nvPr/>
        </p:nvSpPr>
        <p:spPr>
          <a:xfrm>
            <a:off x="6730127" y="-11"/>
            <a:ext cx="12592628" cy="12592628"/>
          </a:xfrm>
          <a:custGeom>
            <a:avLst/>
            <a:gdLst/>
            <a:ahLst/>
            <a:cxnLst/>
            <a:rect l="l" t="t" r="r" b="b"/>
            <a:pathLst>
              <a:path w="12592628" h="12592628" extrusionOk="0">
                <a:moveTo>
                  <a:pt x="0" y="0"/>
                </a:moveTo>
                <a:lnTo>
                  <a:pt x="12592628" y="0"/>
                </a:lnTo>
                <a:lnTo>
                  <a:pt x="12592628" y="12592629"/>
                </a:lnTo>
                <a:lnTo>
                  <a:pt x="0" y="12592629"/>
                </a:lnTo>
                <a:lnTo>
                  <a:pt x="0" y="0"/>
                </a:lnTo>
                <a:close/>
              </a:path>
            </a:pathLst>
          </a:custGeom>
          <a:blipFill rotWithShape="1">
            <a:blip r:embed="rId3">
              <a:alphaModFix/>
            </a:blip>
            <a:stretch>
              <a:fillRect/>
            </a:stretch>
          </a:blipFill>
          <a:ln>
            <a:noFill/>
          </a:ln>
        </p:spPr>
        <p:txBody>
          <a:bodyPr/>
          <a:lstStyle/>
          <a:p>
            <a:endParaRPr lang="en-US"/>
          </a:p>
        </p:txBody>
      </p:sp>
      <p:sp>
        <p:nvSpPr>
          <p:cNvPr id="249" name="Google Shape;249;g2ab60656ac2_1_194"/>
          <p:cNvSpPr/>
          <p:nvPr/>
        </p:nvSpPr>
        <p:spPr>
          <a:xfrm>
            <a:off x="6308700" y="8870950"/>
            <a:ext cx="11328841" cy="640620"/>
          </a:xfrm>
          <a:custGeom>
            <a:avLst/>
            <a:gdLst/>
            <a:ahLst/>
            <a:cxnLst/>
            <a:rect l="l" t="t" r="r" b="b"/>
            <a:pathLst>
              <a:path w="9703504" h="640620" extrusionOk="0">
                <a:moveTo>
                  <a:pt x="0" y="0"/>
                </a:moveTo>
                <a:lnTo>
                  <a:pt x="9703503" y="0"/>
                </a:lnTo>
                <a:lnTo>
                  <a:pt x="9703503" y="640620"/>
                </a:lnTo>
                <a:lnTo>
                  <a:pt x="0" y="640620"/>
                </a:lnTo>
                <a:lnTo>
                  <a:pt x="0" y="0"/>
                </a:lnTo>
                <a:close/>
              </a:path>
            </a:pathLst>
          </a:custGeom>
          <a:blipFill rotWithShape="1">
            <a:blip r:embed="rId4">
              <a:alphaModFix/>
            </a:blip>
            <a:stretch>
              <a:fillRect/>
            </a:stretch>
          </a:blipFill>
          <a:ln>
            <a:noFill/>
          </a:ln>
        </p:spPr>
        <p:txBody>
          <a:bodyPr/>
          <a:lstStyle/>
          <a:p>
            <a:endParaRPr lang="en-US"/>
          </a:p>
        </p:txBody>
      </p:sp>
      <p:grpSp>
        <p:nvGrpSpPr>
          <p:cNvPr id="250" name="Google Shape;250;g2ab60656ac2_1_194"/>
          <p:cNvGrpSpPr/>
          <p:nvPr/>
        </p:nvGrpSpPr>
        <p:grpSpPr>
          <a:xfrm>
            <a:off x="6308697" y="5303937"/>
            <a:ext cx="8495873" cy="2362327"/>
            <a:chOff x="11795760" y="6676416"/>
            <a:chExt cx="7315200" cy="1638343"/>
          </a:xfrm>
        </p:grpSpPr>
        <p:sp>
          <p:nvSpPr>
            <p:cNvPr id="251" name="Google Shape;251;g2ab60656ac2_1_194"/>
            <p:cNvSpPr/>
            <p:nvPr/>
          </p:nvSpPr>
          <p:spPr>
            <a:xfrm>
              <a:off x="11795760" y="6676416"/>
              <a:ext cx="7315200" cy="1638343"/>
            </a:xfrm>
            <a:custGeom>
              <a:avLst/>
              <a:gdLst/>
              <a:ahLst/>
              <a:cxnLst/>
              <a:rect l="l" t="t" r="r" b="b"/>
              <a:pathLst>
                <a:path w="7315200" h="1638343" extrusionOk="0">
                  <a:moveTo>
                    <a:pt x="0" y="0"/>
                  </a:moveTo>
                  <a:lnTo>
                    <a:pt x="7315200" y="0"/>
                  </a:lnTo>
                  <a:lnTo>
                    <a:pt x="7315200" y="1638343"/>
                  </a:lnTo>
                  <a:lnTo>
                    <a:pt x="0" y="1638343"/>
                  </a:lnTo>
                  <a:lnTo>
                    <a:pt x="0" y="0"/>
                  </a:lnTo>
                  <a:close/>
                </a:path>
              </a:pathLst>
            </a:custGeom>
            <a:blipFill rotWithShape="1">
              <a:blip r:embed="rId5">
                <a:alphaModFix/>
              </a:blip>
              <a:stretch>
                <a:fillRect/>
              </a:stretch>
            </a:blipFill>
            <a:ln>
              <a:noFill/>
            </a:ln>
          </p:spPr>
          <p:txBody>
            <a:bodyPr/>
            <a:lstStyle/>
            <a:p>
              <a:endParaRPr lang="en-US"/>
            </a:p>
          </p:txBody>
        </p:sp>
        <p:sp>
          <p:nvSpPr>
            <p:cNvPr id="252" name="Google Shape;252;g2ab60656ac2_1_194"/>
            <p:cNvSpPr txBox="1"/>
            <p:nvPr/>
          </p:nvSpPr>
          <p:spPr>
            <a:xfrm>
              <a:off x="13143064" y="6849238"/>
              <a:ext cx="5630400" cy="1292700"/>
            </a:xfrm>
            <a:prstGeom prst="rect">
              <a:avLst/>
            </a:prstGeom>
            <a:noFill/>
            <a:ln>
              <a:noFill/>
            </a:ln>
          </p:spPr>
          <p:txBody>
            <a:bodyPr spcFirstLastPara="1" wrap="square" lIns="0" tIns="0" rIns="0" bIns="0" anchor="t" anchorCtr="0">
              <a:spAutoFit/>
            </a:bodyPr>
            <a:lstStyle/>
            <a:p>
              <a:pPr marL="0" lvl="0" indent="0" algn="ctr" rtl="0">
                <a:lnSpc>
                  <a:spcPct val="130000"/>
                </a:lnSpc>
                <a:spcBef>
                  <a:spcPts val="0"/>
                </a:spcBef>
                <a:spcAft>
                  <a:spcPts val="0"/>
                </a:spcAft>
                <a:buSzPts val="1100"/>
                <a:buNone/>
              </a:pPr>
              <a:r>
                <a:rPr lang="en-US" sz="3500" b="1">
                  <a:solidFill>
                    <a:srgbClr val="08104B"/>
                  </a:solidFill>
                  <a:latin typeface="Poppins"/>
                  <a:ea typeface="Poppins"/>
                  <a:cs typeface="Poppins"/>
                  <a:sym typeface="Poppins"/>
                </a:rPr>
                <a:t>Christina Russo Walters</a:t>
              </a:r>
              <a:endParaRPr sz="3500" b="1">
                <a:solidFill>
                  <a:srgbClr val="08104B"/>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2100" b="1">
                  <a:solidFill>
                    <a:srgbClr val="08104B"/>
                  </a:solidFill>
                  <a:latin typeface="Poppins"/>
                  <a:ea typeface="Poppins"/>
                  <a:cs typeface="Poppins"/>
                  <a:sym typeface="Poppins"/>
                </a:rPr>
                <a:t>Senior Managing Attorney</a:t>
              </a:r>
              <a:endParaRPr sz="2100" b="1">
                <a:solidFill>
                  <a:srgbClr val="08104B"/>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2100" b="1">
                  <a:solidFill>
                    <a:srgbClr val="08104B"/>
                  </a:solidFill>
                  <a:latin typeface="Poppins"/>
                  <a:ea typeface="Poppins"/>
                  <a:cs typeface="Poppins"/>
                  <a:sym typeface="Poppins"/>
                </a:rPr>
                <a:t>Medical-Legal Partnerships</a:t>
              </a:r>
              <a:endParaRPr sz="2100" b="1">
                <a:solidFill>
                  <a:srgbClr val="08104B"/>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2100" b="1">
                  <a:solidFill>
                    <a:srgbClr val="08104B"/>
                  </a:solidFill>
                  <a:latin typeface="Poppins"/>
                  <a:ea typeface="Poppins"/>
                  <a:cs typeface="Poppins"/>
                  <a:sym typeface="Poppins"/>
                </a:rPr>
                <a:t>Community Legal Services Mid-Florida</a:t>
              </a:r>
              <a:endParaRPr sz="4254" b="1">
                <a:solidFill>
                  <a:srgbClr val="08104B"/>
                </a:solidFill>
                <a:latin typeface="Open Sans"/>
                <a:ea typeface="Open Sans"/>
                <a:cs typeface="Open Sans"/>
                <a:sym typeface="Open Sans"/>
              </a:endParaRPr>
            </a:p>
          </p:txBody>
        </p:sp>
      </p:grpSp>
      <p:cxnSp>
        <p:nvCxnSpPr>
          <p:cNvPr id="253" name="Google Shape;253;g2ab60656ac2_1_194"/>
          <p:cNvCxnSpPr/>
          <p:nvPr/>
        </p:nvCxnSpPr>
        <p:spPr>
          <a:xfrm>
            <a:off x="0" y="100012"/>
            <a:ext cx="6492300" cy="0"/>
          </a:xfrm>
          <a:prstGeom prst="straightConnector1">
            <a:avLst/>
          </a:prstGeom>
          <a:noFill/>
          <a:ln w="200025" cap="flat" cmpd="sng">
            <a:solidFill>
              <a:srgbClr val="F69E2B"/>
            </a:solidFill>
            <a:prstDash val="solid"/>
            <a:round/>
            <a:headEnd type="none" w="sm" len="sm"/>
            <a:tailEnd type="none" w="sm" len="sm"/>
          </a:ln>
        </p:spPr>
      </p:cxnSp>
      <p:cxnSp>
        <p:nvCxnSpPr>
          <p:cNvPr id="254" name="Google Shape;254;g2ab60656ac2_1_194"/>
          <p:cNvCxnSpPr/>
          <p:nvPr/>
        </p:nvCxnSpPr>
        <p:spPr>
          <a:xfrm>
            <a:off x="11795760" y="10186988"/>
            <a:ext cx="6492300" cy="0"/>
          </a:xfrm>
          <a:prstGeom prst="straightConnector1">
            <a:avLst/>
          </a:prstGeom>
          <a:noFill/>
          <a:ln w="200025" cap="flat" cmpd="sng">
            <a:solidFill>
              <a:srgbClr val="F69E2B"/>
            </a:solidFill>
            <a:prstDash val="solid"/>
            <a:round/>
            <a:headEnd type="none" w="sm" len="sm"/>
            <a:tailEnd type="none" w="sm" len="sm"/>
          </a:ln>
        </p:spPr>
      </p:cxnSp>
      <p:pic>
        <p:nvPicPr>
          <p:cNvPr id="255" name="Google Shape;255;g2ab60656ac2_1_194"/>
          <p:cNvPicPr preferRelativeResize="0"/>
          <p:nvPr/>
        </p:nvPicPr>
        <p:blipFill rotWithShape="1">
          <a:blip r:embed="rId6">
            <a:alphaModFix/>
          </a:blip>
          <a:srcRect l="8263" r="8263" b="10833"/>
          <a:stretch/>
        </p:blipFill>
        <p:spPr>
          <a:xfrm>
            <a:off x="2530575" y="939250"/>
            <a:ext cx="5716500" cy="7458900"/>
          </a:xfrm>
          <a:prstGeom prst="ellipse">
            <a:avLst/>
          </a:prstGeom>
          <a:noFill/>
          <a:ln w="9525" cap="flat" cmpd="sng">
            <a:solidFill>
              <a:srgbClr val="08104B"/>
            </a:solidFill>
            <a:prstDash val="solid"/>
            <a:round/>
            <a:headEnd type="none" w="sm" len="sm"/>
            <a:tailEnd type="none" w="sm" len="sm"/>
          </a:ln>
        </p:spPr>
      </p:pic>
      <p:cxnSp>
        <p:nvCxnSpPr>
          <p:cNvPr id="256" name="Google Shape;256;g2ab60656ac2_1_194"/>
          <p:cNvCxnSpPr/>
          <p:nvPr/>
        </p:nvCxnSpPr>
        <p:spPr>
          <a:xfrm>
            <a:off x="7106675" y="7666275"/>
            <a:ext cx="5250300" cy="23700"/>
          </a:xfrm>
          <a:prstGeom prst="straightConnector1">
            <a:avLst/>
          </a:prstGeom>
          <a:noFill/>
          <a:ln w="76200" cap="flat" cmpd="sng">
            <a:solidFill>
              <a:schemeClr val="lt2"/>
            </a:solidFill>
            <a:prstDash val="solid"/>
            <a:round/>
            <a:headEnd type="none" w="med" len="med"/>
            <a:tailEnd type="none" w="med" len="med"/>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5DE0E6"/>
            </a:gs>
            <a:gs pos="100000">
              <a:srgbClr val="004AAD"/>
            </a:gs>
          </a:gsLst>
          <a:path path="circle">
            <a:fillToRect r="100000" b="100000"/>
          </a:path>
          <a:tileRect l="-100000" t="-100000"/>
        </a:gradFill>
        <a:effectLst/>
      </p:bgPr>
    </p:bg>
    <p:spTree>
      <p:nvGrpSpPr>
        <p:cNvPr id="1" name="Shape 260"/>
        <p:cNvGrpSpPr/>
        <p:nvPr/>
      </p:nvGrpSpPr>
      <p:grpSpPr>
        <a:xfrm>
          <a:off x="0" y="0"/>
          <a:ext cx="0" cy="0"/>
          <a:chOff x="0" y="0"/>
          <a:chExt cx="0" cy="0"/>
        </a:xfrm>
      </p:grpSpPr>
      <p:sp>
        <p:nvSpPr>
          <p:cNvPr id="261" name="Google Shape;261;g2ab60656ac2_1_210"/>
          <p:cNvSpPr/>
          <p:nvPr/>
        </p:nvSpPr>
        <p:spPr>
          <a:xfrm>
            <a:off x="6730127" y="-11"/>
            <a:ext cx="12592628" cy="12592628"/>
          </a:xfrm>
          <a:custGeom>
            <a:avLst/>
            <a:gdLst/>
            <a:ahLst/>
            <a:cxnLst/>
            <a:rect l="l" t="t" r="r" b="b"/>
            <a:pathLst>
              <a:path w="12592628" h="12592628" extrusionOk="0">
                <a:moveTo>
                  <a:pt x="0" y="0"/>
                </a:moveTo>
                <a:lnTo>
                  <a:pt x="12592628" y="0"/>
                </a:lnTo>
                <a:lnTo>
                  <a:pt x="12592628" y="12592629"/>
                </a:lnTo>
                <a:lnTo>
                  <a:pt x="0" y="12592629"/>
                </a:lnTo>
                <a:lnTo>
                  <a:pt x="0" y="0"/>
                </a:lnTo>
                <a:close/>
              </a:path>
            </a:pathLst>
          </a:custGeom>
          <a:blipFill rotWithShape="1">
            <a:blip r:embed="rId3">
              <a:alphaModFix/>
            </a:blip>
            <a:stretch>
              <a:fillRect/>
            </a:stretch>
          </a:blipFill>
          <a:ln>
            <a:noFill/>
          </a:ln>
        </p:spPr>
        <p:txBody>
          <a:bodyPr/>
          <a:lstStyle/>
          <a:p>
            <a:endParaRPr lang="en-US"/>
          </a:p>
        </p:txBody>
      </p:sp>
      <p:sp>
        <p:nvSpPr>
          <p:cNvPr id="262" name="Google Shape;262;g2ab60656ac2_1_210"/>
          <p:cNvSpPr/>
          <p:nvPr/>
        </p:nvSpPr>
        <p:spPr>
          <a:xfrm>
            <a:off x="6308700" y="8870950"/>
            <a:ext cx="11328841" cy="640620"/>
          </a:xfrm>
          <a:custGeom>
            <a:avLst/>
            <a:gdLst/>
            <a:ahLst/>
            <a:cxnLst/>
            <a:rect l="l" t="t" r="r" b="b"/>
            <a:pathLst>
              <a:path w="9703504" h="640620" extrusionOk="0">
                <a:moveTo>
                  <a:pt x="0" y="0"/>
                </a:moveTo>
                <a:lnTo>
                  <a:pt x="9703503" y="0"/>
                </a:lnTo>
                <a:lnTo>
                  <a:pt x="9703503" y="640620"/>
                </a:lnTo>
                <a:lnTo>
                  <a:pt x="0" y="640620"/>
                </a:lnTo>
                <a:lnTo>
                  <a:pt x="0" y="0"/>
                </a:lnTo>
                <a:close/>
              </a:path>
            </a:pathLst>
          </a:custGeom>
          <a:blipFill rotWithShape="1">
            <a:blip r:embed="rId4">
              <a:alphaModFix/>
            </a:blip>
            <a:stretch>
              <a:fillRect/>
            </a:stretch>
          </a:blipFill>
          <a:ln>
            <a:noFill/>
          </a:ln>
        </p:spPr>
        <p:txBody>
          <a:bodyPr/>
          <a:lstStyle/>
          <a:p>
            <a:endParaRPr lang="en-US"/>
          </a:p>
        </p:txBody>
      </p:sp>
      <p:cxnSp>
        <p:nvCxnSpPr>
          <p:cNvPr id="263" name="Google Shape;263;g2ab60656ac2_1_210"/>
          <p:cNvCxnSpPr/>
          <p:nvPr/>
        </p:nvCxnSpPr>
        <p:spPr>
          <a:xfrm>
            <a:off x="0" y="100012"/>
            <a:ext cx="6492300" cy="0"/>
          </a:xfrm>
          <a:prstGeom prst="straightConnector1">
            <a:avLst/>
          </a:prstGeom>
          <a:noFill/>
          <a:ln w="200025" cap="flat" cmpd="sng">
            <a:solidFill>
              <a:srgbClr val="F69E2B"/>
            </a:solidFill>
            <a:prstDash val="solid"/>
            <a:round/>
            <a:headEnd type="none" w="sm" len="sm"/>
            <a:tailEnd type="none" w="sm" len="sm"/>
          </a:ln>
        </p:spPr>
      </p:cxnSp>
      <p:cxnSp>
        <p:nvCxnSpPr>
          <p:cNvPr id="264" name="Google Shape;264;g2ab60656ac2_1_210"/>
          <p:cNvCxnSpPr/>
          <p:nvPr/>
        </p:nvCxnSpPr>
        <p:spPr>
          <a:xfrm>
            <a:off x="11795760" y="10186988"/>
            <a:ext cx="6492300" cy="0"/>
          </a:xfrm>
          <a:prstGeom prst="straightConnector1">
            <a:avLst/>
          </a:prstGeom>
          <a:noFill/>
          <a:ln w="200025" cap="flat" cmpd="sng">
            <a:solidFill>
              <a:srgbClr val="F69E2B"/>
            </a:solidFill>
            <a:prstDash val="solid"/>
            <a:round/>
            <a:headEnd type="none" w="sm" len="sm"/>
            <a:tailEnd type="none" w="sm" len="sm"/>
          </a:ln>
        </p:spPr>
      </p:cxnSp>
      <p:grpSp>
        <p:nvGrpSpPr>
          <p:cNvPr id="265" name="Google Shape;265;g2ab60656ac2_1_210"/>
          <p:cNvGrpSpPr/>
          <p:nvPr/>
        </p:nvGrpSpPr>
        <p:grpSpPr>
          <a:xfrm>
            <a:off x="6040364" y="5303850"/>
            <a:ext cx="8739469" cy="2367733"/>
            <a:chOff x="11566100" y="6676394"/>
            <a:chExt cx="7315200" cy="1638343"/>
          </a:xfrm>
        </p:grpSpPr>
        <p:sp>
          <p:nvSpPr>
            <p:cNvPr id="266" name="Google Shape;266;g2ab60656ac2_1_210"/>
            <p:cNvSpPr/>
            <p:nvPr/>
          </p:nvSpPr>
          <p:spPr>
            <a:xfrm>
              <a:off x="11566100" y="6676394"/>
              <a:ext cx="7315200" cy="1638343"/>
            </a:xfrm>
            <a:custGeom>
              <a:avLst/>
              <a:gdLst/>
              <a:ahLst/>
              <a:cxnLst/>
              <a:rect l="l" t="t" r="r" b="b"/>
              <a:pathLst>
                <a:path w="7315200" h="1638343" extrusionOk="0">
                  <a:moveTo>
                    <a:pt x="0" y="0"/>
                  </a:moveTo>
                  <a:lnTo>
                    <a:pt x="7315200" y="0"/>
                  </a:lnTo>
                  <a:lnTo>
                    <a:pt x="7315200" y="1638343"/>
                  </a:lnTo>
                  <a:lnTo>
                    <a:pt x="0" y="1638343"/>
                  </a:lnTo>
                  <a:lnTo>
                    <a:pt x="0" y="0"/>
                  </a:lnTo>
                  <a:close/>
                </a:path>
              </a:pathLst>
            </a:custGeom>
            <a:blipFill rotWithShape="1">
              <a:blip r:embed="rId5">
                <a:alphaModFix/>
              </a:blip>
              <a:stretch>
                <a:fillRect/>
              </a:stretch>
            </a:blipFill>
            <a:ln>
              <a:noFill/>
            </a:ln>
          </p:spPr>
          <p:txBody>
            <a:bodyPr/>
            <a:lstStyle/>
            <a:p>
              <a:endParaRPr lang="en-US"/>
            </a:p>
          </p:txBody>
        </p:sp>
        <p:sp>
          <p:nvSpPr>
            <p:cNvPr id="267" name="Google Shape;267;g2ab60656ac2_1_210"/>
            <p:cNvSpPr txBox="1"/>
            <p:nvPr/>
          </p:nvSpPr>
          <p:spPr>
            <a:xfrm>
              <a:off x="13278117" y="6850721"/>
              <a:ext cx="5230500" cy="1289700"/>
            </a:xfrm>
            <a:prstGeom prst="rect">
              <a:avLst/>
            </a:prstGeom>
            <a:noFill/>
            <a:ln>
              <a:noFill/>
            </a:ln>
          </p:spPr>
          <p:txBody>
            <a:bodyPr spcFirstLastPara="1" wrap="square" lIns="0" tIns="0" rIns="0" bIns="0" anchor="t" anchorCtr="0">
              <a:spAutoFit/>
            </a:bodyPr>
            <a:lstStyle/>
            <a:p>
              <a:pPr marL="0" lvl="0" indent="0" algn="ctr" rtl="0">
                <a:lnSpc>
                  <a:spcPct val="130000"/>
                </a:lnSpc>
                <a:spcBef>
                  <a:spcPts val="0"/>
                </a:spcBef>
                <a:spcAft>
                  <a:spcPts val="0"/>
                </a:spcAft>
                <a:buSzPts val="1100"/>
                <a:buNone/>
              </a:pPr>
              <a:r>
                <a:rPr lang="en-US" sz="3500" b="1">
                  <a:solidFill>
                    <a:srgbClr val="08104B"/>
                  </a:solidFill>
                  <a:latin typeface="Poppins"/>
                  <a:ea typeface="Poppins"/>
                  <a:cs typeface="Poppins"/>
                  <a:sym typeface="Poppins"/>
                </a:rPr>
                <a:t>Dr. Frederick Anderson </a:t>
              </a:r>
              <a:endParaRPr sz="3500" b="1">
                <a:solidFill>
                  <a:srgbClr val="08104B"/>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2100" b="1">
                  <a:solidFill>
                    <a:srgbClr val="08104B"/>
                  </a:solidFill>
                  <a:latin typeface="Poppins"/>
                  <a:ea typeface="Poppins"/>
                  <a:cs typeface="Poppins"/>
                  <a:sym typeface="Poppins"/>
                </a:rPr>
                <a:t>Associate Professor; Medical Director </a:t>
              </a:r>
              <a:endParaRPr sz="2100" b="1">
                <a:solidFill>
                  <a:srgbClr val="08104B"/>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2100" b="1">
                  <a:solidFill>
                    <a:srgbClr val="08104B"/>
                  </a:solidFill>
                  <a:latin typeface="Poppins"/>
                  <a:ea typeface="Poppins"/>
                  <a:cs typeface="Poppins"/>
                  <a:sym typeface="Poppins"/>
                </a:rPr>
                <a:t>Florida International University </a:t>
              </a:r>
              <a:endParaRPr sz="2100" b="1">
                <a:solidFill>
                  <a:srgbClr val="08104B"/>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2100" b="1">
                  <a:solidFill>
                    <a:srgbClr val="08104B"/>
                  </a:solidFill>
                  <a:latin typeface="Poppins"/>
                  <a:ea typeface="Poppins"/>
                  <a:cs typeface="Poppins"/>
                  <a:sym typeface="Poppins"/>
                </a:rPr>
                <a:t>Mobile Health Center</a:t>
              </a:r>
              <a:endParaRPr sz="4254" b="1">
                <a:solidFill>
                  <a:srgbClr val="08104B"/>
                </a:solidFill>
                <a:latin typeface="Open Sans"/>
                <a:ea typeface="Open Sans"/>
                <a:cs typeface="Open Sans"/>
                <a:sym typeface="Open Sans"/>
              </a:endParaRPr>
            </a:p>
          </p:txBody>
        </p:sp>
      </p:grpSp>
      <p:pic>
        <p:nvPicPr>
          <p:cNvPr id="268" name="Google Shape;268;g2ab60656ac2_1_210"/>
          <p:cNvPicPr preferRelativeResize="0"/>
          <p:nvPr/>
        </p:nvPicPr>
        <p:blipFill>
          <a:blip r:embed="rId6">
            <a:alphaModFix/>
          </a:blip>
          <a:stretch>
            <a:fillRect/>
          </a:stretch>
        </p:blipFill>
        <p:spPr>
          <a:xfrm>
            <a:off x="2369912" y="1055100"/>
            <a:ext cx="5882100" cy="7189500"/>
          </a:xfrm>
          <a:prstGeom prst="ellipse">
            <a:avLst/>
          </a:prstGeom>
          <a:noFill/>
          <a:ln>
            <a:noFill/>
          </a:ln>
        </p:spPr>
      </p:pic>
      <p:cxnSp>
        <p:nvCxnSpPr>
          <p:cNvPr id="269" name="Google Shape;269;g2ab60656ac2_1_210"/>
          <p:cNvCxnSpPr/>
          <p:nvPr/>
        </p:nvCxnSpPr>
        <p:spPr>
          <a:xfrm>
            <a:off x="7011650" y="7671575"/>
            <a:ext cx="5250300" cy="23700"/>
          </a:xfrm>
          <a:prstGeom prst="straightConnector1">
            <a:avLst/>
          </a:prstGeom>
          <a:noFill/>
          <a:ln w="76200" cap="flat" cmpd="sng">
            <a:solidFill>
              <a:schemeClr val="lt2"/>
            </a:solidFill>
            <a:prstDash val="solid"/>
            <a:round/>
            <a:headEnd type="none" w="med" len="med"/>
            <a:tailEnd type="none"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4" name="Google Shape;274;g2ab9108390e_2_5"/>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275" name="Google Shape;275;g2ab9108390e_2_5"/>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sp>
        <p:nvSpPr>
          <p:cNvPr id="276" name="Google Shape;276;g2ab9108390e_2_5"/>
          <p:cNvSpPr txBox="1">
            <a:spLocks noGrp="1"/>
          </p:cNvSpPr>
          <p:nvPr>
            <p:ph type="body" idx="1"/>
          </p:nvPr>
        </p:nvSpPr>
        <p:spPr>
          <a:xfrm>
            <a:off x="1188275" y="2889000"/>
            <a:ext cx="16517700" cy="5272500"/>
          </a:xfrm>
          <a:prstGeom prst="rect">
            <a:avLst/>
          </a:prstGeom>
        </p:spPr>
        <p:txBody>
          <a:bodyPr spcFirstLastPara="1" wrap="square" lIns="137150" tIns="68550" rIns="137150" bIns="68550" anchor="t" anchorCtr="0">
            <a:noAutofit/>
          </a:bodyPr>
          <a:lstStyle/>
          <a:p>
            <a:pPr marL="0" lvl="0" indent="0" algn="l" rtl="0">
              <a:lnSpc>
                <a:spcPct val="115000"/>
              </a:lnSpc>
              <a:spcBef>
                <a:spcPts val="0"/>
              </a:spcBef>
              <a:spcAft>
                <a:spcPts val="0"/>
              </a:spcAft>
              <a:buNone/>
            </a:pPr>
            <a:r>
              <a:rPr lang="en-US" sz="5200">
                <a:latin typeface="Open Sans"/>
                <a:ea typeface="Open Sans"/>
                <a:cs typeface="Open Sans"/>
                <a:sym typeface="Open Sans"/>
              </a:rPr>
              <a:t>Please tell us about yourself.</a:t>
            </a:r>
            <a:endParaRPr sz="5200">
              <a:latin typeface="Open Sans"/>
              <a:ea typeface="Open Sans"/>
              <a:cs typeface="Open Sans"/>
              <a:sym typeface="Open Sans"/>
            </a:endParaRPr>
          </a:p>
          <a:p>
            <a:pPr marL="0" lvl="0" indent="0" algn="l" rtl="0">
              <a:lnSpc>
                <a:spcPct val="115000"/>
              </a:lnSpc>
              <a:spcBef>
                <a:spcPts val="0"/>
              </a:spcBef>
              <a:spcAft>
                <a:spcPts val="0"/>
              </a:spcAft>
              <a:buNone/>
            </a:pPr>
            <a:endParaRPr sz="5200">
              <a:latin typeface="Open Sans"/>
              <a:ea typeface="Open Sans"/>
              <a:cs typeface="Open Sans"/>
              <a:sym typeface="Open Sans"/>
            </a:endParaRPr>
          </a:p>
          <a:p>
            <a:pPr marL="0" lvl="0" indent="0" algn="l" rtl="0">
              <a:lnSpc>
                <a:spcPct val="115000"/>
              </a:lnSpc>
              <a:spcBef>
                <a:spcPts val="0"/>
              </a:spcBef>
              <a:spcAft>
                <a:spcPts val="0"/>
              </a:spcAft>
              <a:buNone/>
            </a:pPr>
            <a:r>
              <a:rPr lang="en-US" sz="5200">
                <a:latin typeface="Open Sans"/>
                <a:ea typeface="Open Sans"/>
                <a:cs typeface="Open Sans"/>
                <a:sym typeface="Open Sans"/>
              </a:rPr>
              <a:t>Are you a:</a:t>
            </a:r>
            <a:endParaRPr sz="5200">
              <a:latin typeface="Open Sans"/>
              <a:ea typeface="Open Sans"/>
              <a:cs typeface="Open Sans"/>
              <a:sym typeface="Open Sans"/>
            </a:endParaRPr>
          </a:p>
          <a:p>
            <a:pPr marL="914400" lvl="0" indent="-558800" algn="l" rtl="0">
              <a:lnSpc>
                <a:spcPct val="115000"/>
              </a:lnSpc>
              <a:spcBef>
                <a:spcPts val="0"/>
              </a:spcBef>
              <a:spcAft>
                <a:spcPts val="0"/>
              </a:spcAft>
              <a:buSzPts val="5200"/>
              <a:buFont typeface="Open Sans"/>
              <a:buAutoNum type="arabicPeriod"/>
            </a:pPr>
            <a:r>
              <a:rPr lang="en-US" sz="5200">
                <a:latin typeface="Open Sans"/>
                <a:ea typeface="Open Sans"/>
                <a:cs typeface="Open Sans"/>
                <a:sym typeface="Open Sans"/>
              </a:rPr>
              <a:t>Healthcare provider/worker?</a:t>
            </a:r>
            <a:endParaRPr sz="5200">
              <a:latin typeface="Open Sans"/>
              <a:ea typeface="Open Sans"/>
              <a:cs typeface="Open Sans"/>
              <a:sym typeface="Open Sans"/>
            </a:endParaRPr>
          </a:p>
          <a:p>
            <a:pPr marL="914400" lvl="0" indent="-558800" algn="l" rtl="0">
              <a:lnSpc>
                <a:spcPct val="115000"/>
              </a:lnSpc>
              <a:spcBef>
                <a:spcPts val="0"/>
              </a:spcBef>
              <a:spcAft>
                <a:spcPts val="0"/>
              </a:spcAft>
              <a:buSzPts val="5200"/>
              <a:buFont typeface="Open Sans"/>
              <a:buAutoNum type="arabicPeriod"/>
            </a:pPr>
            <a:r>
              <a:rPr lang="en-US" sz="5200">
                <a:latin typeface="Open Sans"/>
                <a:ea typeface="Open Sans"/>
                <a:cs typeface="Open Sans"/>
                <a:sym typeface="Open Sans"/>
              </a:rPr>
              <a:t>Legal advocate/lawyer?</a:t>
            </a:r>
            <a:endParaRPr sz="5200">
              <a:latin typeface="Open Sans"/>
              <a:ea typeface="Open Sans"/>
              <a:cs typeface="Open Sans"/>
              <a:sym typeface="Open Sans"/>
            </a:endParaRPr>
          </a:p>
          <a:p>
            <a:pPr marL="914400" lvl="0" indent="-558800" algn="l" rtl="0">
              <a:lnSpc>
                <a:spcPct val="115000"/>
              </a:lnSpc>
              <a:spcBef>
                <a:spcPts val="0"/>
              </a:spcBef>
              <a:spcAft>
                <a:spcPts val="0"/>
              </a:spcAft>
              <a:buSzPts val="5200"/>
              <a:buFont typeface="Open Sans"/>
              <a:buAutoNum type="arabicPeriod"/>
            </a:pPr>
            <a:r>
              <a:rPr lang="en-US" sz="5200">
                <a:latin typeface="Open Sans"/>
                <a:ea typeface="Open Sans"/>
                <a:cs typeface="Open Sans"/>
                <a:sym typeface="Open Sans"/>
              </a:rPr>
              <a:t>Other (please feel free to let us know in the chat)</a:t>
            </a:r>
            <a:endParaRPr sz="5200">
              <a:latin typeface="Open Sans"/>
              <a:ea typeface="Open Sans"/>
              <a:cs typeface="Open Sans"/>
              <a:sym typeface="Open Sans"/>
            </a:endParaRPr>
          </a:p>
          <a:p>
            <a:pPr marL="0" lvl="0" indent="0" algn="l" rtl="0">
              <a:spcBef>
                <a:spcPts val="600"/>
              </a:spcBef>
              <a:spcAft>
                <a:spcPts val="0"/>
              </a:spcAft>
              <a:buNone/>
            </a:pPr>
            <a:endParaRPr sz="3900">
              <a:latin typeface="Open Sans"/>
              <a:ea typeface="Open Sans"/>
              <a:cs typeface="Open Sans"/>
              <a:sym typeface="Open Sans"/>
            </a:endParaRPr>
          </a:p>
        </p:txBody>
      </p:sp>
      <p:sp>
        <p:nvSpPr>
          <p:cNvPr id="277" name="Google Shape;277;g2ab9108390e_2_5"/>
          <p:cNvSpPr txBox="1"/>
          <p:nvPr/>
        </p:nvSpPr>
        <p:spPr>
          <a:xfrm>
            <a:off x="152400" y="878000"/>
            <a:ext cx="18288000" cy="13854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9000" b="1">
                <a:solidFill>
                  <a:srgbClr val="08104B"/>
                </a:solidFill>
                <a:latin typeface="Poppins"/>
                <a:ea typeface="Poppins"/>
                <a:cs typeface="Poppins"/>
                <a:sym typeface="Poppins"/>
              </a:rPr>
              <a:t>Poll Question </a:t>
            </a:r>
            <a:endParaRPr sz="9000" b="1">
              <a:solidFill>
                <a:srgbClr val="08104B"/>
              </a:solidFill>
              <a:latin typeface="Poppins"/>
              <a:ea typeface="Poppins"/>
              <a:cs typeface="Poppins"/>
              <a:sym typeface="Poppins"/>
            </a:endParaRPr>
          </a:p>
        </p:txBody>
      </p:sp>
      <p:cxnSp>
        <p:nvCxnSpPr>
          <p:cNvPr id="278" name="Google Shape;278;g2ab9108390e_2_5"/>
          <p:cNvCxnSpPr/>
          <p:nvPr/>
        </p:nvCxnSpPr>
        <p:spPr>
          <a:xfrm>
            <a:off x="152400" y="252412"/>
            <a:ext cx="6492300" cy="0"/>
          </a:xfrm>
          <a:prstGeom prst="straightConnector1">
            <a:avLst/>
          </a:prstGeom>
          <a:noFill/>
          <a:ln w="200025" cap="flat" cmpd="sng">
            <a:solidFill>
              <a:srgbClr val="F69E2B"/>
            </a:solidFill>
            <a:prstDash val="solid"/>
            <a:round/>
            <a:headEnd type="none" w="sm" len="sm"/>
            <a:tailEnd type="none" w="sm" len="sm"/>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pic>
        <p:nvPicPr>
          <p:cNvPr id="283" name="Google Shape;283;g2ab9108390e_2_14"/>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284" name="Google Shape;284;g2ab9108390e_2_14"/>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sp>
        <p:nvSpPr>
          <p:cNvPr id="285" name="Google Shape;285;g2ab9108390e_2_14"/>
          <p:cNvSpPr txBox="1">
            <a:spLocks noGrp="1"/>
          </p:cNvSpPr>
          <p:nvPr>
            <p:ph type="body" idx="1"/>
          </p:nvPr>
        </p:nvSpPr>
        <p:spPr>
          <a:xfrm>
            <a:off x="1056400" y="3322913"/>
            <a:ext cx="16608300" cy="5272500"/>
          </a:xfrm>
          <a:prstGeom prst="rect">
            <a:avLst/>
          </a:prstGeom>
        </p:spPr>
        <p:txBody>
          <a:bodyPr spcFirstLastPara="1" wrap="square" lIns="137150" tIns="68550" rIns="137150" bIns="68550" anchor="t" anchorCtr="0">
            <a:normAutofit/>
          </a:bodyPr>
          <a:lstStyle/>
          <a:p>
            <a:pPr marL="0" lvl="0" indent="0" algn="l" rtl="0">
              <a:spcBef>
                <a:spcPts val="600"/>
              </a:spcBef>
              <a:spcAft>
                <a:spcPts val="0"/>
              </a:spcAft>
              <a:buNone/>
            </a:pPr>
            <a:r>
              <a:rPr lang="en-US" sz="3000">
                <a:latin typeface="Open Sans"/>
                <a:ea typeface="Open Sans"/>
                <a:cs typeface="Open Sans"/>
                <a:sym typeface="Open Sans"/>
              </a:rPr>
              <a:t>Text</a:t>
            </a:r>
            <a:endParaRPr sz="3000">
              <a:latin typeface="Open Sans"/>
              <a:ea typeface="Open Sans"/>
              <a:cs typeface="Open Sans"/>
              <a:sym typeface="Open Sans"/>
            </a:endParaRPr>
          </a:p>
        </p:txBody>
      </p:sp>
      <p:sp>
        <p:nvSpPr>
          <p:cNvPr id="286" name="Google Shape;286;g2ab9108390e_2_14"/>
          <p:cNvSpPr txBox="1"/>
          <p:nvPr/>
        </p:nvSpPr>
        <p:spPr>
          <a:xfrm>
            <a:off x="0" y="754875"/>
            <a:ext cx="18288000" cy="13854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9000" b="1">
                <a:solidFill>
                  <a:srgbClr val="08104B"/>
                </a:solidFill>
                <a:latin typeface="Poppins"/>
                <a:ea typeface="Poppins"/>
                <a:cs typeface="Poppins"/>
                <a:sym typeface="Poppins"/>
              </a:rPr>
              <a:t>What is Climate Change?</a:t>
            </a:r>
            <a:endParaRPr sz="9000" b="1">
              <a:solidFill>
                <a:srgbClr val="08104B"/>
              </a:solidFill>
              <a:latin typeface="Poppins"/>
              <a:ea typeface="Poppins"/>
              <a:cs typeface="Poppins"/>
              <a:sym typeface="Poppins"/>
            </a:endParaRPr>
          </a:p>
        </p:txBody>
      </p:sp>
      <p:cxnSp>
        <p:nvCxnSpPr>
          <p:cNvPr id="287" name="Google Shape;287;g2ab9108390e_2_14"/>
          <p:cNvCxnSpPr/>
          <p:nvPr/>
        </p:nvCxnSpPr>
        <p:spPr>
          <a:xfrm>
            <a:off x="0" y="129287"/>
            <a:ext cx="6492300" cy="0"/>
          </a:xfrm>
          <a:prstGeom prst="straightConnector1">
            <a:avLst/>
          </a:prstGeom>
          <a:noFill/>
          <a:ln w="200025" cap="flat" cmpd="sng">
            <a:solidFill>
              <a:srgbClr val="F69E2B"/>
            </a:solidFill>
            <a:prstDash val="solid"/>
            <a:round/>
            <a:headEnd type="none" w="sm" len="sm"/>
            <a:tailEnd type="none" w="sm" len="sm"/>
          </a:ln>
        </p:spPr>
      </p:cxnSp>
      <p:pic>
        <p:nvPicPr>
          <p:cNvPr id="288" name="Google Shape;288;g2ab9108390e_2_14"/>
          <p:cNvPicPr preferRelativeResize="0"/>
          <p:nvPr/>
        </p:nvPicPr>
        <p:blipFill>
          <a:blip r:embed="rId5">
            <a:alphaModFix/>
          </a:blip>
          <a:stretch>
            <a:fillRect/>
          </a:stretch>
        </p:blipFill>
        <p:spPr>
          <a:xfrm>
            <a:off x="0" y="2140275"/>
            <a:ext cx="18288000" cy="7126026"/>
          </a:xfrm>
          <a:prstGeom prst="rect">
            <a:avLst/>
          </a:prstGeom>
          <a:noFill/>
          <a:ln>
            <a:noFill/>
          </a:ln>
        </p:spPr>
      </p:pic>
      <p:sp>
        <p:nvSpPr>
          <p:cNvPr id="289" name="Google Shape;289;g2ab9108390e_2_14"/>
          <p:cNvSpPr txBox="1"/>
          <p:nvPr/>
        </p:nvSpPr>
        <p:spPr>
          <a:xfrm>
            <a:off x="13384825" y="9128200"/>
            <a:ext cx="4716300" cy="40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dk1"/>
                </a:solidFill>
                <a:latin typeface="Calibri"/>
                <a:ea typeface="Calibri"/>
                <a:cs typeface="Calibri"/>
                <a:sym typeface="Calibri"/>
              </a:rPr>
              <a:t>Centers for Disease Control and Prevention</a:t>
            </a:r>
            <a:endParaRPr sz="20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g2ab9108390e_2_30"/>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295" name="Google Shape;295;g2ab9108390e_2_30"/>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296" name="Google Shape;296;g2ab9108390e_2_30"/>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pic>
        <p:nvPicPr>
          <p:cNvPr id="297" name="Google Shape;297;g2ab9108390e_2_30"/>
          <p:cNvPicPr preferRelativeResize="0"/>
          <p:nvPr/>
        </p:nvPicPr>
        <p:blipFill>
          <a:blip r:embed="rId5">
            <a:alphaModFix/>
          </a:blip>
          <a:stretch>
            <a:fillRect/>
          </a:stretch>
        </p:blipFill>
        <p:spPr>
          <a:xfrm>
            <a:off x="1197850" y="259225"/>
            <a:ext cx="14801850" cy="9124950"/>
          </a:xfrm>
          <a:prstGeom prst="rect">
            <a:avLst/>
          </a:prstGeom>
          <a:noFill/>
          <a:ln>
            <a:noFill/>
          </a:ln>
        </p:spPr>
      </p:pic>
      <p:pic>
        <p:nvPicPr>
          <p:cNvPr id="298" name="Google Shape;298;g2ab9108390e_2_30"/>
          <p:cNvPicPr preferRelativeResize="0"/>
          <p:nvPr/>
        </p:nvPicPr>
        <p:blipFill>
          <a:blip r:embed="rId6">
            <a:alphaModFix/>
          </a:blip>
          <a:stretch>
            <a:fillRect/>
          </a:stretch>
        </p:blipFill>
        <p:spPr>
          <a:xfrm>
            <a:off x="16167538" y="7803025"/>
            <a:ext cx="1933575" cy="1581150"/>
          </a:xfrm>
          <a:prstGeom prst="rect">
            <a:avLst/>
          </a:prstGeom>
          <a:noFill/>
          <a:ln>
            <a:noFill/>
          </a:ln>
        </p:spPr>
      </p:pic>
      <p:sp>
        <p:nvSpPr>
          <p:cNvPr id="299" name="Google Shape;299;g2ab9108390e_2_30"/>
          <p:cNvSpPr txBox="1"/>
          <p:nvPr/>
        </p:nvSpPr>
        <p:spPr>
          <a:xfrm>
            <a:off x="6848900" y="8031325"/>
            <a:ext cx="327600" cy="53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200">
              <a:solidFill>
                <a:schemeClr val="dk1"/>
              </a:solidFill>
              <a:latin typeface="Calibri"/>
              <a:ea typeface="Calibri"/>
              <a:cs typeface="Calibri"/>
              <a:sym typeface="Calibri"/>
            </a:endParaRPr>
          </a:p>
        </p:txBody>
      </p:sp>
      <p:sp>
        <p:nvSpPr>
          <p:cNvPr id="300" name="Google Shape;300;g2ab9108390e_2_30"/>
          <p:cNvSpPr txBox="1"/>
          <p:nvPr/>
        </p:nvSpPr>
        <p:spPr>
          <a:xfrm>
            <a:off x="3738225" y="10296300"/>
            <a:ext cx="112149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200">
              <a:solidFill>
                <a:schemeClr val="dk1"/>
              </a:solidFill>
              <a:latin typeface="Calibri"/>
              <a:ea typeface="Calibri"/>
              <a:cs typeface="Calibri"/>
              <a:sym typeface="Calibri"/>
            </a:endParaRPr>
          </a:p>
        </p:txBody>
      </p:sp>
      <p:sp>
        <p:nvSpPr>
          <p:cNvPr id="301" name="Google Shape;301;g2ab9108390e_2_30"/>
          <p:cNvSpPr txBox="1"/>
          <p:nvPr/>
        </p:nvSpPr>
        <p:spPr>
          <a:xfrm>
            <a:off x="6903475" y="8058600"/>
            <a:ext cx="327600" cy="53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200">
              <a:solidFill>
                <a:schemeClr val="dk1"/>
              </a:solidFill>
              <a:latin typeface="Calibri"/>
              <a:ea typeface="Calibri"/>
              <a:cs typeface="Calibri"/>
              <a:sym typeface="Calibri"/>
            </a:endParaRPr>
          </a:p>
        </p:txBody>
      </p:sp>
      <p:sp>
        <p:nvSpPr>
          <p:cNvPr id="302" name="Google Shape;302;g2ab9108390e_2_30"/>
          <p:cNvSpPr/>
          <p:nvPr/>
        </p:nvSpPr>
        <p:spPr>
          <a:xfrm>
            <a:off x="6903475" y="8083975"/>
            <a:ext cx="481200" cy="4311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03" name="Google Shape;303;g2ab9108390e_2_30"/>
          <p:cNvSpPr txBox="1"/>
          <p:nvPr/>
        </p:nvSpPr>
        <p:spPr>
          <a:xfrm>
            <a:off x="6966325" y="7960975"/>
            <a:ext cx="3555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a:solidFill>
                  <a:srgbClr val="333333"/>
                </a:solidFill>
                <a:latin typeface="Calibri"/>
                <a:ea typeface="Calibri"/>
                <a:cs typeface="Calibri"/>
                <a:sym typeface="Calibri"/>
              </a:rPr>
              <a:t>C</a:t>
            </a:r>
            <a:endParaRPr sz="3200" b="1">
              <a:solidFill>
                <a:srgbClr val="333333"/>
              </a:solidFill>
              <a:latin typeface="Calibri"/>
              <a:ea typeface="Calibri"/>
              <a:cs typeface="Calibri"/>
              <a:sym typeface="Calibri"/>
            </a:endParaRPr>
          </a:p>
        </p:txBody>
      </p:sp>
      <p:sp>
        <p:nvSpPr>
          <p:cNvPr id="304" name="Google Shape;304;g2ab9108390e_2_30"/>
          <p:cNvSpPr/>
          <p:nvPr/>
        </p:nvSpPr>
        <p:spPr>
          <a:xfrm>
            <a:off x="2934750" y="2788900"/>
            <a:ext cx="622800" cy="5364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pic>
        <p:nvPicPr>
          <p:cNvPr id="309" name="Google Shape;309;g2ab9108390e_2_79"/>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310" name="Google Shape;310;g2ab9108390e_2_79"/>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311" name="Google Shape;311;g2ab9108390e_2_79"/>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pic>
        <p:nvPicPr>
          <p:cNvPr id="312" name="Google Shape;312;g2ab9108390e_2_79"/>
          <p:cNvPicPr preferRelativeResize="0"/>
          <p:nvPr/>
        </p:nvPicPr>
        <p:blipFill>
          <a:blip r:embed="rId5">
            <a:alphaModFix/>
          </a:blip>
          <a:stretch>
            <a:fillRect/>
          </a:stretch>
        </p:blipFill>
        <p:spPr>
          <a:xfrm>
            <a:off x="3235513" y="229913"/>
            <a:ext cx="11816970" cy="9297175"/>
          </a:xfrm>
          <a:prstGeom prst="rect">
            <a:avLst/>
          </a:prstGeom>
          <a:noFill/>
          <a:ln>
            <a:noFill/>
          </a:ln>
        </p:spPr>
      </p:pic>
      <p:pic>
        <p:nvPicPr>
          <p:cNvPr id="313" name="Google Shape;313;g2ab9108390e_2_79"/>
          <p:cNvPicPr preferRelativeResize="0"/>
          <p:nvPr/>
        </p:nvPicPr>
        <p:blipFill>
          <a:blip r:embed="rId6">
            <a:alphaModFix/>
          </a:blip>
          <a:stretch>
            <a:fillRect/>
          </a:stretch>
        </p:blipFill>
        <p:spPr>
          <a:xfrm>
            <a:off x="15629075" y="7706050"/>
            <a:ext cx="1933575" cy="15811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g2ab9108390e_2_86"/>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319" name="Google Shape;319;g2ab9108390e_2_86"/>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320" name="Google Shape;320;g2ab9108390e_2_86"/>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pic>
        <p:nvPicPr>
          <p:cNvPr id="321" name="Google Shape;321;g2ab9108390e_2_86"/>
          <p:cNvPicPr preferRelativeResize="0"/>
          <p:nvPr/>
        </p:nvPicPr>
        <p:blipFill>
          <a:blip r:embed="rId5">
            <a:alphaModFix/>
          </a:blip>
          <a:stretch>
            <a:fillRect/>
          </a:stretch>
        </p:blipFill>
        <p:spPr>
          <a:xfrm>
            <a:off x="2868150" y="125413"/>
            <a:ext cx="12551699" cy="9392575"/>
          </a:xfrm>
          <a:prstGeom prst="rect">
            <a:avLst/>
          </a:prstGeom>
          <a:noFill/>
          <a:ln>
            <a:noFill/>
          </a:ln>
        </p:spPr>
      </p:pic>
      <p:sp>
        <p:nvSpPr>
          <p:cNvPr id="322" name="Google Shape;322;g2ab9108390e_2_86"/>
          <p:cNvSpPr txBox="1"/>
          <p:nvPr/>
        </p:nvSpPr>
        <p:spPr>
          <a:xfrm>
            <a:off x="15419850" y="8282275"/>
            <a:ext cx="2910600" cy="123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1"/>
                </a:solidFill>
                <a:latin typeface="Calibri"/>
                <a:ea typeface="Calibri"/>
                <a:cs typeface="Calibri"/>
                <a:sym typeface="Calibri"/>
              </a:rPr>
              <a:t>Asthma and Allergy Foundation of America</a:t>
            </a:r>
            <a:endParaRPr sz="1800">
              <a:solidFill>
                <a:schemeClr val="dk1"/>
              </a:solidFill>
              <a:latin typeface="Calibri"/>
              <a:ea typeface="Calibri"/>
              <a:cs typeface="Calibri"/>
              <a:sym typeface="Calibri"/>
            </a:endParaRPr>
          </a:p>
          <a:p>
            <a:pPr marL="0" lvl="0" indent="0" algn="l" rtl="0">
              <a:spcBef>
                <a:spcPts val="0"/>
              </a:spcBef>
              <a:spcAft>
                <a:spcPts val="0"/>
              </a:spcAft>
              <a:buNone/>
            </a:pPr>
            <a:r>
              <a:rPr lang="en-US" sz="1800">
                <a:solidFill>
                  <a:schemeClr val="dk1"/>
                </a:solidFill>
                <a:latin typeface="Calibri"/>
                <a:ea typeface="Calibri"/>
                <a:cs typeface="Calibri"/>
                <a:sym typeface="Calibri"/>
              </a:rPr>
              <a:t>https://aafa.org/advocacy/key-issues/climate-and-health/</a:t>
            </a:r>
            <a:endParaRPr sz="1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7" name="Google Shape;327;g2ab9108390e_2_63"/>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328" name="Google Shape;328;g2ab9108390e_2_63"/>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sp>
        <p:nvSpPr>
          <p:cNvPr id="329" name="Google Shape;329;g2ab9108390e_2_63"/>
          <p:cNvSpPr txBox="1"/>
          <p:nvPr/>
        </p:nvSpPr>
        <p:spPr>
          <a:xfrm>
            <a:off x="0" y="736400"/>
            <a:ext cx="18288000" cy="13854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9000" b="1">
                <a:solidFill>
                  <a:srgbClr val="08104B"/>
                </a:solidFill>
                <a:latin typeface="Poppins"/>
                <a:ea typeface="Poppins"/>
                <a:cs typeface="Poppins"/>
                <a:sym typeface="Poppins"/>
              </a:rPr>
              <a:t>Vulnerable Populations</a:t>
            </a:r>
            <a:endParaRPr sz="9000" b="1">
              <a:solidFill>
                <a:srgbClr val="08104B"/>
              </a:solidFill>
              <a:latin typeface="Poppins"/>
              <a:ea typeface="Poppins"/>
              <a:cs typeface="Poppins"/>
              <a:sym typeface="Poppins"/>
            </a:endParaRPr>
          </a:p>
        </p:txBody>
      </p:sp>
      <p:cxnSp>
        <p:nvCxnSpPr>
          <p:cNvPr id="330" name="Google Shape;330;g2ab9108390e_2_63"/>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pic>
        <p:nvPicPr>
          <p:cNvPr id="331" name="Google Shape;331;g2ab9108390e_2_63"/>
          <p:cNvPicPr preferRelativeResize="0"/>
          <p:nvPr/>
        </p:nvPicPr>
        <p:blipFill>
          <a:blip r:embed="rId5">
            <a:alphaModFix/>
          </a:blip>
          <a:stretch>
            <a:fillRect/>
          </a:stretch>
        </p:blipFill>
        <p:spPr>
          <a:xfrm>
            <a:off x="2117188" y="2274200"/>
            <a:ext cx="14053624" cy="7106000"/>
          </a:xfrm>
          <a:prstGeom prst="rect">
            <a:avLst/>
          </a:prstGeom>
          <a:noFill/>
          <a:ln>
            <a:noFill/>
          </a:ln>
        </p:spPr>
      </p:pic>
      <p:sp>
        <p:nvSpPr>
          <p:cNvPr id="332" name="Google Shape;332;g2ab9108390e_2_63"/>
          <p:cNvSpPr txBox="1"/>
          <p:nvPr/>
        </p:nvSpPr>
        <p:spPr>
          <a:xfrm>
            <a:off x="16170800" y="8489475"/>
            <a:ext cx="21171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50">
                <a:solidFill>
                  <a:srgbClr val="333333"/>
                </a:solidFill>
                <a:highlight>
                  <a:srgbClr val="FFFFFF"/>
                </a:highlight>
                <a:latin typeface="Open Sans"/>
                <a:ea typeface="Open Sans"/>
                <a:cs typeface="Open Sans"/>
                <a:sym typeface="Open Sans"/>
              </a:rPr>
              <a:t>EPA (National Climate Assessment)</a:t>
            </a:r>
            <a:endParaRPr sz="16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g2ab9108390e_2_71"/>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338" name="Google Shape;338;g2ab9108390e_2_71"/>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sp>
        <p:nvSpPr>
          <p:cNvPr id="339" name="Google Shape;339;g2ab9108390e_2_71"/>
          <p:cNvSpPr txBox="1">
            <a:spLocks noGrp="1"/>
          </p:cNvSpPr>
          <p:nvPr>
            <p:ph type="body" idx="1"/>
          </p:nvPr>
        </p:nvSpPr>
        <p:spPr>
          <a:xfrm>
            <a:off x="913725" y="2432251"/>
            <a:ext cx="16608300" cy="2574300"/>
          </a:xfrm>
          <a:prstGeom prst="rect">
            <a:avLst/>
          </a:prstGeom>
        </p:spPr>
        <p:txBody>
          <a:bodyPr spcFirstLastPara="1" wrap="square" lIns="137150" tIns="68550" rIns="137150" bIns="68550" anchor="t" anchorCtr="0">
            <a:normAutofit lnSpcReduction="10000"/>
          </a:bodyPr>
          <a:lstStyle/>
          <a:p>
            <a:pPr marL="0" lvl="0" indent="0" algn="l" rtl="0">
              <a:spcBef>
                <a:spcPts val="600"/>
              </a:spcBef>
              <a:spcAft>
                <a:spcPts val="0"/>
              </a:spcAft>
              <a:buNone/>
            </a:pPr>
            <a:r>
              <a:rPr lang="en-US" sz="3000">
                <a:latin typeface="Open Sans"/>
                <a:ea typeface="Open Sans"/>
                <a:cs typeface="Open Sans"/>
                <a:sym typeface="Open Sans"/>
              </a:rPr>
              <a:t>In Florida, there is a historical average of </a:t>
            </a:r>
            <a:r>
              <a:rPr lang="en-US" sz="3000" u="sng">
                <a:latin typeface="Open Sans"/>
                <a:ea typeface="Open Sans"/>
                <a:cs typeface="Open Sans"/>
                <a:sym typeface="Open Sans"/>
              </a:rPr>
              <a:t>25</a:t>
            </a:r>
            <a:r>
              <a:rPr lang="en-US" sz="3000">
                <a:latin typeface="Open Sans"/>
                <a:ea typeface="Open Sans"/>
                <a:cs typeface="Open Sans"/>
                <a:sym typeface="Open Sans"/>
              </a:rPr>
              <a:t> days per year with a heat index “feels like” temperature above </a:t>
            </a:r>
            <a:r>
              <a:rPr lang="en-US" sz="3000" b="1">
                <a:latin typeface="Open Sans"/>
                <a:ea typeface="Open Sans"/>
                <a:cs typeface="Open Sans"/>
                <a:sym typeface="Open Sans"/>
              </a:rPr>
              <a:t>100 degrees </a:t>
            </a:r>
            <a:r>
              <a:rPr lang="en-US" sz="3000">
                <a:latin typeface="Open Sans"/>
                <a:ea typeface="Open Sans"/>
                <a:cs typeface="Open Sans"/>
                <a:sym typeface="Open Sans"/>
              </a:rPr>
              <a:t>Fahrenheit.</a:t>
            </a:r>
            <a:endParaRPr sz="3000">
              <a:latin typeface="Open Sans"/>
              <a:ea typeface="Open Sans"/>
              <a:cs typeface="Open Sans"/>
              <a:sym typeface="Open Sans"/>
            </a:endParaRPr>
          </a:p>
          <a:p>
            <a:pPr marL="0" lvl="0" indent="0" algn="l" rtl="0">
              <a:spcBef>
                <a:spcPts val="600"/>
              </a:spcBef>
              <a:spcAft>
                <a:spcPts val="0"/>
              </a:spcAft>
              <a:buNone/>
            </a:pPr>
            <a:endParaRPr sz="3000">
              <a:latin typeface="Open Sans"/>
              <a:ea typeface="Open Sans"/>
              <a:cs typeface="Open Sans"/>
              <a:sym typeface="Open Sans"/>
            </a:endParaRPr>
          </a:p>
          <a:p>
            <a:pPr marL="0" lvl="0" indent="0" algn="l" rtl="0">
              <a:spcBef>
                <a:spcPts val="600"/>
              </a:spcBef>
              <a:spcAft>
                <a:spcPts val="0"/>
              </a:spcAft>
              <a:buNone/>
            </a:pPr>
            <a:r>
              <a:rPr lang="en-US" sz="3000">
                <a:latin typeface="Open Sans"/>
                <a:ea typeface="Open Sans"/>
                <a:cs typeface="Open Sans"/>
                <a:sym typeface="Open Sans"/>
              </a:rPr>
              <a:t>This would increase to </a:t>
            </a:r>
            <a:r>
              <a:rPr lang="en-US" sz="3000" u="sng">
                <a:latin typeface="Open Sans"/>
                <a:ea typeface="Open Sans"/>
                <a:cs typeface="Open Sans"/>
                <a:sym typeface="Open Sans"/>
              </a:rPr>
              <a:t>105</a:t>
            </a:r>
            <a:r>
              <a:rPr lang="en-US" sz="3000">
                <a:latin typeface="Open Sans"/>
                <a:ea typeface="Open Sans"/>
                <a:cs typeface="Open Sans"/>
                <a:sym typeface="Open Sans"/>
              </a:rPr>
              <a:t> days per year on average by midcentury (2036-2065) and </a:t>
            </a:r>
            <a:r>
              <a:rPr lang="en-US" sz="3000" u="sng">
                <a:latin typeface="Open Sans"/>
                <a:ea typeface="Open Sans"/>
                <a:cs typeface="Open Sans"/>
                <a:sym typeface="Open Sans"/>
              </a:rPr>
              <a:t>141</a:t>
            </a:r>
            <a:r>
              <a:rPr lang="en-US" sz="3000">
                <a:latin typeface="Open Sans"/>
                <a:ea typeface="Open Sans"/>
                <a:cs typeface="Open Sans"/>
                <a:sym typeface="Open Sans"/>
              </a:rPr>
              <a:t> by the century’s end.</a:t>
            </a:r>
            <a:endParaRPr sz="3000">
              <a:latin typeface="Open Sans"/>
              <a:ea typeface="Open Sans"/>
              <a:cs typeface="Open Sans"/>
              <a:sym typeface="Open Sans"/>
            </a:endParaRPr>
          </a:p>
        </p:txBody>
      </p:sp>
      <p:sp>
        <p:nvSpPr>
          <p:cNvPr id="340" name="Google Shape;340;g2ab9108390e_2_71"/>
          <p:cNvSpPr txBox="1"/>
          <p:nvPr/>
        </p:nvSpPr>
        <p:spPr>
          <a:xfrm>
            <a:off x="0" y="736400"/>
            <a:ext cx="18288000" cy="13854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9000" b="1">
                <a:solidFill>
                  <a:srgbClr val="08104B"/>
                </a:solidFill>
                <a:latin typeface="Poppins"/>
                <a:ea typeface="Poppins"/>
                <a:cs typeface="Poppins"/>
                <a:sym typeface="Poppins"/>
              </a:rPr>
              <a:t>Killer Heat</a:t>
            </a:r>
            <a:endParaRPr sz="9000" b="1">
              <a:solidFill>
                <a:srgbClr val="08104B"/>
              </a:solidFill>
              <a:latin typeface="Poppins"/>
              <a:ea typeface="Poppins"/>
              <a:cs typeface="Poppins"/>
              <a:sym typeface="Poppins"/>
            </a:endParaRPr>
          </a:p>
        </p:txBody>
      </p:sp>
      <p:cxnSp>
        <p:nvCxnSpPr>
          <p:cNvPr id="341" name="Google Shape;341;g2ab9108390e_2_71"/>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pic>
        <p:nvPicPr>
          <p:cNvPr id="342" name="Google Shape;342;g2ab9108390e_2_71"/>
          <p:cNvPicPr preferRelativeResize="0"/>
          <p:nvPr/>
        </p:nvPicPr>
        <p:blipFill>
          <a:blip r:embed="rId5">
            <a:alphaModFix/>
          </a:blip>
          <a:stretch>
            <a:fillRect/>
          </a:stretch>
        </p:blipFill>
        <p:spPr>
          <a:xfrm>
            <a:off x="13708350" y="4795378"/>
            <a:ext cx="3529450" cy="4573579"/>
          </a:xfrm>
          <a:prstGeom prst="rect">
            <a:avLst/>
          </a:prstGeom>
          <a:noFill/>
          <a:ln>
            <a:noFill/>
          </a:ln>
        </p:spPr>
      </p:pic>
      <p:pic>
        <p:nvPicPr>
          <p:cNvPr id="343" name="Google Shape;343;g2ab9108390e_2_71"/>
          <p:cNvPicPr preferRelativeResize="0"/>
          <p:nvPr/>
        </p:nvPicPr>
        <p:blipFill>
          <a:blip r:embed="rId6">
            <a:alphaModFix/>
          </a:blip>
          <a:stretch>
            <a:fillRect/>
          </a:stretch>
        </p:blipFill>
        <p:spPr>
          <a:xfrm>
            <a:off x="1020425" y="5006650"/>
            <a:ext cx="9270274" cy="44381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Google Shape;348;g2ab9108390e_2_92"/>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349" name="Google Shape;349;g2ab9108390e_2_92"/>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350" name="Google Shape;350;g2ab9108390e_2_92"/>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pic>
        <p:nvPicPr>
          <p:cNvPr id="351" name="Google Shape;351;g2ab9108390e_2_92"/>
          <p:cNvPicPr preferRelativeResize="0"/>
          <p:nvPr/>
        </p:nvPicPr>
        <p:blipFill>
          <a:blip r:embed="rId5">
            <a:alphaModFix/>
          </a:blip>
          <a:stretch>
            <a:fillRect/>
          </a:stretch>
        </p:blipFill>
        <p:spPr>
          <a:xfrm>
            <a:off x="0" y="110800"/>
            <a:ext cx="18288001" cy="8983126"/>
          </a:xfrm>
          <a:prstGeom prst="rect">
            <a:avLst/>
          </a:prstGeom>
          <a:noFill/>
          <a:ln>
            <a:noFill/>
          </a:ln>
        </p:spPr>
      </p:pic>
      <p:sp>
        <p:nvSpPr>
          <p:cNvPr id="352" name="Google Shape;352;g2ab9108390e_2_92"/>
          <p:cNvSpPr txBox="1"/>
          <p:nvPr/>
        </p:nvSpPr>
        <p:spPr>
          <a:xfrm>
            <a:off x="0" y="9009400"/>
            <a:ext cx="42885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200">
                <a:solidFill>
                  <a:schemeClr val="dk1"/>
                </a:solidFill>
                <a:latin typeface="Calibri"/>
                <a:ea typeface="Calibri"/>
                <a:cs typeface="Calibri"/>
                <a:sym typeface="Calibri"/>
              </a:rPr>
              <a:t>Courtesy of Dr. Aileen Marty, FIU</a:t>
            </a:r>
            <a:endParaRPr sz="22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pic>
        <p:nvPicPr>
          <p:cNvPr id="357" name="Google Shape;357;g2ab9108390e_2_99"/>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358" name="Google Shape;358;g2ab9108390e_2_99"/>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359" name="Google Shape;359;g2ab9108390e_2_99"/>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360" name="Google Shape;360;g2ab9108390e_2_99"/>
          <p:cNvSpPr txBox="1"/>
          <p:nvPr/>
        </p:nvSpPr>
        <p:spPr>
          <a:xfrm>
            <a:off x="0" y="736400"/>
            <a:ext cx="18288000" cy="12777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8300" b="1">
                <a:solidFill>
                  <a:srgbClr val="08104B"/>
                </a:solidFill>
                <a:latin typeface="Poppins"/>
                <a:ea typeface="Poppins"/>
                <a:cs typeface="Poppins"/>
                <a:sym typeface="Poppins"/>
              </a:rPr>
              <a:t>Worsened Air Quality/Allergens</a:t>
            </a:r>
            <a:endParaRPr sz="8300" b="1">
              <a:solidFill>
                <a:srgbClr val="08104B"/>
              </a:solidFill>
              <a:latin typeface="Poppins"/>
              <a:ea typeface="Poppins"/>
              <a:cs typeface="Poppins"/>
              <a:sym typeface="Poppins"/>
            </a:endParaRPr>
          </a:p>
        </p:txBody>
      </p:sp>
      <p:sp>
        <p:nvSpPr>
          <p:cNvPr id="361" name="Google Shape;361;g2ab9108390e_2_99"/>
          <p:cNvSpPr txBox="1"/>
          <p:nvPr/>
        </p:nvSpPr>
        <p:spPr>
          <a:xfrm>
            <a:off x="908650" y="2268938"/>
            <a:ext cx="15587400" cy="2154900"/>
          </a:xfrm>
          <a:prstGeom prst="rect">
            <a:avLst/>
          </a:prstGeom>
          <a:noFill/>
          <a:ln>
            <a:noFill/>
          </a:ln>
        </p:spPr>
        <p:txBody>
          <a:bodyPr spcFirstLastPara="1" wrap="square" lIns="91425" tIns="91425" rIns="91425" bIns="91425" anchor="t" anchorCtr="0">
            <a:spAutoFit/>
          </a:bodyPr>
          <a:lstStyle/>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Excess Moisture/Flooding and Severe Droughts in other areas.</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Wildfires - Air Pollution</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Impact on respiratory illnesses</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Warmer temps - Longer Pollen Season</a:t>
            </a:r>
            <a:endParaRPr sz="3200">
              <a:solidFill>
                <a:schemeClr val="dk1"/>
              </a:solidFill>
              <a:latin typeface="Open Sans"/>
              <a:ea typeface="Open Sans"/>
              <a:cs typeface="Open Sans"/>
              <a:sym typeface="Open Sans"/>
            </a:endParaRPr>
          </a:p>
        </p:txBody>
      </p:sp>
      <p:pic>
        <p:nvPicPr>
          <p:cNvPr id="362" name="Google Shape;362;g2ab9108390e_2_99"/>
          <p:cNvPicPr preferRelativeResize="0"/>
          <p:nvPr/>
        </p:nvPicPr>
        <p:blipFill>
          <a:blip r:embed="rId5">
            <a:alphaModFix/>
          </a:blip>
          <a:stretch>
            <a:fillRect/>
          </a:stretch>
        </p:blipFill>
        <p:spPr>
          <a:xfrm>
            <a:off x="2239325" y="4423850"/>
            <a:ext cx="5172123" cy="5049625"/>
          </a:xfrm>
          <a:prstGeom prst="rect">
            <a:avLst/>
          </a:prstGeom>
          <a:noFill/>
          <a:ln>
            <a:noFill/>
          </a:ln>
        </p:spPr>
      </p:pic>
      <p:pic>
        <p:nvPicPr>
          <p:cNvPr id="363" name="Google Shape;363;g2ab9108390e_2_99"/>
          <p:cNvPicPr preferRelativeResize="0"/>
          <p:nvPr/>
        </p:nvPicPr>
        <p:blipFill>
          <a:blip r:embed="rId6">
            <a:alphaModFix/>
          </a:blip>
          <a:stretch>
            <a:fillRect/>
          </a:stretch>
        </p:blipFill>
        <p:spPr>
          <a:xfrm>
            <a:off x="10278725" y="4423851"/>
            <a:ext cx="4830988" cy="5049626"/>
          </a:xfrm>
          <a:prstGeom prst="rect">
            <a:avLst/>
          </a:prstGeom>
          <a:noFill/>
          <a:ln>
            <a:noFill/>
          </a:ln>
        </p:spPr>
      </p:pic>
      <p:sp>
        <p:nvSpPr>
          <p:cNvPr id="364" name="Google Shape;364;g2ab9108390e_2_99"/>
          <p:cNvSpPr txBox="1"/>
          <p:nvPr/>
        </p:nvSpPr>
        <p:spPr>
          <a:xfrm>
            <a:off x="15109725" y="9027075"/>
            <a:ext cx="31782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a:solidFill>
                  <a:schemeClr val="dk1"/>
                </a:solidFill>
                <a:latin typeface="Calibri"/>
                <a:ea typeface="Calibri"/>
                <a:cs typeface="Calibri"/>
                <a:sym typeface="Calibri"/>
              </a:rPr>
              <a:t>Courtesy of Dr. Aileen Marty, FIU</a:t>
            </a:r>
            <a:endParaRPr sz="17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69" name="Google Shape;369;g2ab9108390e_2_139"/>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370" name="Google Shape;370;g2ab9108390e_2_139"/>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371" name="Google Shape;371;g2ab9108390e_2_139"/>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372" name="Google Shape;372;g2ab9108390e_2_139"/>
          <p:cNvSpPr txBox="1"/>
          <p:nvPr/>
        </p:nvSpPr>
        <p:spPr>
          <a:xfrm>
            <a:off x="0" y="736400"/>
            <a:ext cx="18288000" cy="20319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6000" b="1">
                <a:solidFill>
                  <a:srgbClr val="08104B"/>
                </a:solidFill>
                <a:latin typeface="Poppins"/>
                <a:ea typeface="Poppins"/>
                <a:cs typeface="Poppins"/>
                <a:sym typeface="Poppins"/>
              </a:rPr>
              <a:t>Some ways in which Climate Change impacts Respiratory Illness</a:t>
            </a:r>
            <a:endParaRPr sz="6000" b="1">
              <a:solidFill>
                <a:srgbClr val="08104B"/>
              </a:solidFill>
              <a:latin typeface="Poppins"/>
              <a:ea typeface="Poppins"/>
              <a:cs typeface="Poppins"/>
              <a:sym typeface="Poppins"/>
            </a:endParaRPr>
          </a:p>
        </p:txBody>
      </p:sp>
      <p:pic>
        <p:nvPicPr>
          <p:cNvPr id="373" name="Google Shape;373;g2ab9108390e_2_139"/>
          <p:cNvPicPr preferRelativeResize="0"/>
          <p:nvPr/>
        </p:nvPicPr>
        <p:blipFill>
          <a:blip r:embed="rId5">
            <a:alphaModFix/>
          </a:blip>
          <a:stretch>
            <a:fillRect/>
          </a:stretch>
        </p:blipFill>
        <p:spPr>
          <a:xfrm>
            <a:off x="4685997" y="3120306"/>
            <a:ext cx="1828801" cy="1828801"/>
          </a:xfrm>
          <a:prstGeom prst="rect">
            <a:avLst/>
          </a:prstGeom>
          <a:noFill/>
          <a:ln>
            <a:noFill/>
          </a:ln>
        </p:spPr>
      </p:pic>
      <p:pic>
        <p:nvPicPr>
          <p:cNvPr id="374" name="Google Shape;374;g2ab9108390e_2_139"/>
          <p:cNvPicPr preferRelativeResize="0"/>
          <p:nvPr/>
        </p:nvPicPr>
        <p:blipFill>
          <a:blip r:embed="rId6">
            <a:alphaModFix/>
          </a:blip>
          <a:stretch>
            <a:fillRect/>
          </a:stretch>
        </p:blipFill>
        <p:spPr>
          <a:xfrm>
            <a:off x="1142238" y="3120306"/>
            <a:ext cx="1828801" cy="1828801"/>
          </a:xfrm>
          <a:prstGeom prst="rect">
            <a:avLst/>
          </a:prstGeom>
          <a:noFill/>
          <a:ln>
            <a:noFill/>
          </a:ln>
        </p:spPr>
      </p:pic>
      <p:pic>
        <p:nvPicPr>
          <p:cNvPr id="375" name="Google Shape;375;g2ab9108390e_2_139"/>
          <p:cNvPicPr preferRelativeResize="0"/>
          <p:nvPr/>
        </p:nvPicPr>
        <p:blipFill>
          <a:blip r:embed="rId7">
            <a:alphaModFix/>
          </a:blip>
          <a:stretch>
            <a:fillRect/>
          </a:stretch>
        </p:blipFill>
        <p:spPr>
          <a:xfrm>
            <a:off x="15316962" y="3120306"/>
            <a:ext cx="1828801" cy="1828801"/>
          </a:xfrm>
          <a:prstGeom prst="rect">
            <a:avLst/>
          </a:prstGeom>
          <a:noFill/>
          <a:ln>
            <a:noFill/>
          </a:ln>
        </p:spPr>
      </p:pic>
      <p:pic>
        <p:nvPicPr>
          <p:cNvPr id="376" name="Google Shape;376;g2ab9108390e_2_139"/>
          <p:cNvPicPr preferRelativeResize="0"/>
          <p:nvPr/>
        </p:nvPicPr>
        <p:blipFill>
          <a:blip r:embed="rId8">
            <a:alphaModFix/>
          </a:blip>
          <a:stretch>
            <a:fillRect/>
          </a:stretch>
        </p:blipFill>
        <p:spPr>
          <a:xfrm>
            <a:off x="11773280" y="3120306"/>
            <a:ext cx="1828801" cy="1828801"/>
          </a:xfrm>
          <a:prstGeom prst="rect">
            <a:avLst/>
          </a:prstGeom>
          <a:noFill/>
          <a:ln>
            <a:noFill/>
          </a:ln>
        </p:spPr>
      </p:pic>
      <p:pic>
        <p:nvPicPr>
          <p:cNvPr id="377" name="Google Shape;377;g2ab9108390e_2_139"/>
          <p:cNvPicPr preferRelativeResize="0"/>
          <p:nvPr/>
        </p:nvPicPr>
        <p:blipFill>
          <a:blip r:embed="rId9">
            <a:alphaModFix/>
          </a:blip>
          <a:stretch>
            <a:fillRect/>
          </a:stretch>
        </p:blipFill>
        <p:spPr>
          <a:xfrm>
            <a:off x="8229600" y="3120306"/>
            <a:ext cx="1828799" cy="1828801"/>
          </a:xfrm>
          <a:prstGeom prst="rect">
            <a:avLst/>
          </a:prstGeom>
          <a:noFill/>
          <a:ln>
            <a:noFill/>
          </a:ln>
        </p:spPr>
      </p:pic>
      <p:sp>
        <p:nvSpPr>
          <p:cNvPr id="378" name="Google Shape;378;g2ab9108390e_2_139"/>
          <p:cNvSpPr txBox="1"/>
          <p:nvPr/>
        </p:nvSpPr>
        <p:spPr>
          <a:xfrm>
            <a:off x="1397388" y="4949100"/>
            <a:ext cx="1318500" cy="67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a:solidFill>
                  <a:schemeClr val="dk1"/>
                </a:solidFill>
                <a:latin typeface="Open Sans"/>
                <a:ea typeface="Open Sans"/>
                <a:cs typeface="Open Sans"/>
                <a:sym typeface="Open Sans"/>
              </a:rPr>
              <a:t>HEAT	</a:t>
            </a:r>
            <a:endParaRPr sz="3400">
              <a:solidFill>
                <a:schemeClr val="dk1"/>
              </a:solidFill>
              <a:latin typeface="Open Sans"/>
              <a:ea typeface="Open Sans"/>
              <a:cs typeface="Open Sans"/>
              <a:sym typeface="Open Sans"/>
            </a:endParaRPr>
          </a:p>
        </p:txBody>
      </p:sp>
      <p:sp>
        <p:nvSpPr>
          <p:cNvPr id="379" name="Google Shape;379;g2ab9108390e_2_139"/>
          <p:cNvSpPr txBox="1"/>
          <p:nvPr/>
        </p:nvSpPr>
        <p:spPr>
          <a:xfrm>
            <a:off x="15444448" y="4949100"/>
            <a:ext cx="1573800" cy="67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a:solidFill>
                  <a:schemeClr val="dk1"/>
                </a:solidFill>
                <a:latin typeface="Open Sans"/>
                <a:ea typeface="Open Sans"/>
                <a:cs typeface="Open Sans"/>
                <a:sym typeface="Open Sans"/>
              </a:rPr>
              <a:t>SMOG</a:t>
            </a:r>
            <a:endParaRPr sz="3400">
              <a:solidFill>
                <a:schemeClr val="dk1"/>
              </a:solidFill>
              <a:latin typeface="Open Sans"/>
              <a:ea typeface="Open Sans"/>
              <a:cs typeface="Open Sans"/>
              <a:sym typeface="Open Sans"/>
            </a:endParaRPr>
          </a:p>
        </p:txBody>
      </p:sp>
      <p:sp>
        <p:nvSpPr>
          <p:cNvPr id="380" name="Google Shape;380;g2ab9108390e_2_139"/>
          <p:cNvSpPr txBox="1"/>
          <p:nvPr/>
        </p:nvSpPr>
        <p:spPr>
          <a:xfrm>
            <a:off x="11817073" y="4949100"/>
            <a:ext cx="1741200" cy="67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a:solidFill>
                  <a:schemeClr val="dk1"/>
                </a:solidFill>
                <a:latin typeface="Open Sans"/>
                <a:ea typeface="Open Sans"/>
                <a:cs typeface="Open Sans"/>
                <a:sym typeface="Open Sans"/>
              </a:rPr>
              <a:t>MOLD</a:t>
            </a:r>
            <a:endParaRPr sz="3400">
              <a:solidFill>
                <a:schemeClr val="dk1"/>
              </a:solidFill>
              <a:latin typeface="Open Sans"/>
              <a:ea typeface="Open Sans"/>
              <a:cs typeface="Open Sans"/>
              <a:sym typeface="Open Sans"/>
            </a:endParaRPr>
          </a:p>
        </p:txBody>
      </p:sp>
      <p:sp>
        <p:nvSpPr>
          <p:cNvPr id="381" name="Google Shape;381;g2ab9108390e_2_139"/>
          <p:cNvSpPr txBox="1"/>
          <p:nvPr/>
        </p:nvSpPr>
        <p:spPr>
          <a:xfrm>
            <a:off x="8273400" y="4949100"/>
            <a:ext cx="1741200" cy="67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a:solidFill>
                  <a:schemeClr val="dk1"/>
                </a:solidFill>
                <a:latin typeface="Open Sans"/>
                <a:ea typeface="Open Sans"/>
                <a:cs typeface="Open Sans"/>
                <a:sym typeface="Open Sans"/>
              </a:rPr>
              <a:t>SMOKE</a:t>
            </a:r>
            <a:endParaRPr sz="3400">
              <a:solidFill>
                <a:schemeClr val="dk1"/>
              </a:solidFill>
              <a:latin typeface="Open Sans"/>
              <a:ea typeface="Open Sans"/>
              <a:cs typeface="Open Sans"/>
              <a:sym typeface="Open Sans"/>
            </a:endParaRPr>
          </a:p>
        </p:txBody>
      </p:sp>
      <p:sp>
        <p:nvSpPr>
          <p:cNvPr id="382" name="Google Shape;382;g2ab9108390e_2_139"/>
          <p:cNvSpPr txBox="1"/>
          <p:nvPr/>
        </p:nvSpPr>
        <p:spPr>
          <a:xfrm>
            <a:off x="4707827" y="4949100"/>
            <a:ext cx="1828800" cy="67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400">
                <a:solidFill>
                  <a:schemeClr val="dk1"/>
                </a:solidFill>
                <a:latin typeface="Open Sans"/>
                <a:ea typeface="Open Sans"/>
                <a:cs typeface="Open Sans"/>
                <a:sym typeface="Open Sans"/>
              </a:rPr>
              <a:t>POLLEN	</a:t>
            </a:r>
            <a:endParaRPr sz="3400">
              <a:solidFill>
                <a:schemeClr val="dk1"/>
              </a:solidFill>
              <a:latin typeface="Open Sans"/>
              <a:ea typeface="Open Sans"/>
              <a:cs typeface="Open Sans"/>
              <a:sym typeface="Open Sans"/>
            </a:endParaRPr>
          </a:p>
        </p:txBody>
      </p:sp>
      <p:sp>
        <p:nvSpPr>
          <p:cNvPr id="383" name="Google Shape;383;g2ab9108390e_2_139"/>
          <p:cNvSpPr txBox="1"/>
          <p:nvPr/>
        </p:nvSpPr>
        <p:spPr>
          <a:xfrm>
            <a:off x="779700" y="5622900"/>
            <a:ext cx="16728600" cy="3600900"/>
          </a:xfrm>
          <a:prstGeom prst="rect">
            <a:avLst/>
          </a:prstGeom>
          <a:noFill/>
          <a:ln>
            <a:noFill/>
          </a:ln>
        </p:spPr>
        <p:txBody>
          <a:bodyPr spcFirstLastPara="1" wrap="square" lIns="91425" tIns="91425" rIns="91425" bIns="91425" anchor="t" anchorCtr="0">
            <a:noAutofit/>
          </a:bodyPr>
          <a:lstStyle/>
          <a:p>
            <a:pPr marL="457200" lvl="0" indent="-419100" algn="l" rtl="0">
              <a:spcBef>
                <a:spcPts val="0"/>
              </a:spcBef>
              <a:spcAft>
                <a:spcPts val="0"/>
              </a:spcAft>
              <a:buClr>
                <a:schemeClr val="dk1"/>
              </a:buClr>
              <a:buSzPts val="3000"/>
              <a:buFont typeface="Open Sans"/>
              <a:buChar char="●"/>
            </a:pPr>
            <a:r>
              <a:rPr lang="en-US" sz="3000">
                <a:solidFill>
                  <a:schemeClr val="dk1"/>
                </a:solidFill>
                <a:latin typeface="Open Sans"/>
                <a:ea typeface="Open Sans"/>
                <a:cs typeface="Open Sans"/>
                <a:sym typeface="Open Sans"/>
              </a:rPr>
              <a:t>Heat waves  more dust mites &gt; trigger Asthma attacks</a:t>
            </a:r>
            <a:endParaRPr sz="3000">
              <a:solidFill>
                <a:schemeClr val="dk1"/>
              </a:solidFill>
              <a:latin typeface="Open Sans"/>
              <a:ea typeface="Open Sans"/>
              <a:cs typeface="Open Sans"/>
              <a:sym typeface="Open Sans"/>
            </a:endParaRPr>
          </a:p>
          <a:p>
            <a:pPr marL="457200" lvl="0" indent="-419100" algn="l" rtl="0">
              <a:spcBef>
                <a:spcPts val="0"/>
              </a:spcBef>
              <a:spcAft>
                <a:spcPts val="0"/>
              </a:spcAft>
              <a:buClr>
                <a:schemeClr val="dk1"/>
              </a:buClr>
              <a:buSzPts val="3000"/>
              <a:buFont typeface="Open Sans"/>
              <a:buChar char="●"/>
            </a:pPr>
            <a:r>
              <a:rPr lang="en-US" sz="3000">
                <a:solidFill>
                  <a:schemeClr val="dk1"/>
                </a:solidFill>
                <a:latin typeface="Open Sans"/>
                <a:ea typeface="Open Sans"/>
                <a:cs typeface="Open Sans"/>
                <a:sym typeface="Open Sans"/>
              </a:rPr>
              <a:t>Heat + drought &gt; wildfires &gt; smoke can trigger Asthma attacks</a:t>
            </a:r>
            <a:endParaRPr sz="3000">
              <a:solidFill>
                <a:schemeClr val="dk1"/>
              </a:solidFill>
              <a:latin typeface="Open Sans"/>
              <a:ea typeface="Open Sans"/>
              <a:cs typeface="Open Sans"/>
              <a:sym typeface="Open Sans"/>
            </a:endParaRPr>
          </a:p>
          <a:p>
            <a:pPr marL="457200" lvl="0" indent="-419100" algn="l" rtl="0">
              <a:spcBef>
                <a:spcPts val="0"/>
              </a:spcBef>
              <a:spcAft>
                <a:spcPts val="0"/>
              </a:spcAft>
              <a:buClr>
                <a:schemeClr val="dk1"/>
              </a:buClr>
              <a:buSzPts val="3000"/>
              <a:buFont typeface="Open Sans"/>
              <a:buChar char="●"/>
            </a:pPr>
            <a:r>
              <a:rPr lang="en-US" sz="3000">
                <a:solidFill>
                  <a:schemeClr val="dk1"/>
                </a:solidFill>
                <a:latin typeface="Open Sans"/>
                <a:ea typeface="Open Sans"/>
                <a:cs typeface="Open Sans"/>
                <a:sym typeface="Open Sans"/>
              </a:rPr>
              <a:t>Low pressure systems &gt; storms &gt; flooding &gt; mold &gt; trigger Asthma, allergies, headaches, sepsis</a:t>
            </a:r>
            <a:endParaRPr sz="3000">
              <a:solidFill>
                <a:schemeClr val="dk1"/>
              </a:solidFill>
              <a:latin typeface="Open Sans"/>
              <a:ea typeface="Open Sans"/>
              <a:cs typeface="Open Sans"/>
              <a:sym typeface="Open Sans"/>
            </a:endParaRPr>
          </a:p>
          <a:p>
            <a:pPr marL="457200" lvl="0" indent="-419100" algn="l" rtl="0">
              <a:spcBef>
                <a:spcPts val="0"/>
              </a:spcBef>
              <a:spcAft>
                <a:spcPts val="0"/>
              </a:spcAft>
              <a:buClr>
                <a:schemeClr val="dk1"/>
              </a:buClr>
              <a:buSzPts val="3000"/>
              <a:buFont typeface="Open Sans"/>
              <a:buChar char="●"/>
            </a:pPr>
            <a:r>
              <a:rPr lang="en-US" sz="3000">
                <a:solidFill>
                  <a:schemeClr val="dk1"/>
                </a:solidFill>
                <a:latin typeface="Open Sans"/>
                <a:ea typeface="Open Sans"/>
                <a:cs typeface="Open Sans"/>
                <a:sym typeface="Open Sans"/>
              </a:rPr>
              <a:t>Increased ground temperature &gt; selects for subtypes of organisms that can survive in warmer temperature &gt; emerging infections</a:t>
            </a:r>
            <a:endParaRPr sz="3000">
              <a:solidFill>
                <a:schemeClr val="dk1"/>
              </a:solidFill>
              <a:latin typeface="Open Sans"/>
              <a:ea typeface="Open Sans"/>
              <a:cs typeface="Open Sans"/>
              <a:sym typeface="Open Sans"/>
            </a:endParaRPr>
          </a:p>
          <a:p>
            <a:pPr marL="457200" lvl="0" indent="-419100" algn="l" rtl="0">
              <a:spcBef>
                <a:spcPts val="0"/>
              </a:spcBef>
              <a:spcAft>
                <a:spcPts val="0"/>
              </a:spcAft>
              <a:buClr>
                <a:schemeClr val="dk1"/>
              </a:buClr>
              <a:buSzPts val="3000"/>
              <a:buFont typeface="Open Sans"/>
              <a:buChar char="●"/>
            </a:pPr>
            <a:r>
              <a:rPr lang="en-US" sz="3000">
                <a:solidFill>
                  <a:schemeClr val="dk1"/>
                </a:solidFill>
                <a:latin typeface="Open Sans"/>
                <a:ea typeface="Open Sans"/>
                <a:cs typeface="Open Sans"/>
                <a:sym typeface="Open Sans"/>
              </a:rPr>
              <a:t>Elevated CO2 increases: amount of pollen, toxin levels in pollen, mold</a:t>
            </a:r>
            <a:endParaRPr sz="3000">
              <a:solidFill>
                <a:schemeClr val="dk1"/>
              </a:solidFill>
              <a:latin typeface="Open Sans"/>
              <a:ea typeface="Open Sans"/>
              <a:cs typeface="Open Sans"/>
              <a:sym typeface="Open Sans"/>
            </a:endParaRPr>
          </a:p>
          <a:p>
            <a:pPr marL="457200" lvl="0" indent="-419100" algn="l" rtl="0">
              <a:spcBef>
                <a:spcPts val="0"/>
              </a:spcBef>
              <a:spcAft>
                <a:spcPts val="0"/>
              </a:spcAft>
              <a:buClr>
                <a:schemeClr val="dk1"/>
              </a:buClr>
              <a:buSzPts val="3000"/>
              <a:buFont typeface="Open Sans"/>
              <a:buChar char="●"/>
            </a:pPr>
            <a:r>
              <a:rPr lang="en-US" sz="3000">
                <a:solidFill>
                  <a:schemeClr val="dk1"/>
                </a:solidFill>
                <a:latin typeface="Open Sans"/>
                <a:ea typeface="Open Sans"/>
                <a:cs typeface="Open Sans"/>
                <a:sym typeface="Open Sans"/>
              </a:rPr>
              <a:t>Smog, Ground Level Ozone - powerful lung irritant</a:t>
            </a:r>
            <a:endParaRPr sz="3000">
              <a:solidFill>
                <a:schemeClr val="dk1"/>
              </a:solidFill>
              <a:latin typeface="Open Sans"/>
              <a:ea typeface="Open Sans"/>
              <a:cs typeface="Open Sans"/>
              <a:sym typeface="Open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pic>
        <p:nvPicPr>
          <p:cNvPr id="388" name="Google Shape;388;g2ab9108390e_2_105"/>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389" name="Google Shape;389;g2ab9108390e_2_105"/>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390" name="Google Shape;390;g2ab9108390e_2_105"/>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pic>
        <p:nvPicPr>
          <p:cNvPr id="391" name="Google Shape;391;g2ab9108390e_2_105"/>
          <p:cNvPicPr preferRelativeResize="0"/>
          <p:nvPr/>
        </p:nvPicPr>
        <p:blipFill>
          <a:blip r:embed="rId5">
            <a:alphaModFix/>
          </a:blip>
          <a:stretch>
            <a:fillRect/>
          </a:stretch>
        </p:blipFill>
        <p:spPr>
          <a:xfrm>
            <a:off x="3144038" y="110800"/>
            <a:ext cx="11999936" cy="92277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pic>
        <p:nvPicPr>
          <p:cNvPr id="396" name="Google Shape;396;g2ab9108390e_2_125"/>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397" name="Google Shape;397;g2ab9108390e_2_125"/>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398" name="Google Shape;398;g2ab9108390e_2_125"/>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pic>
        <p:nvPicPr>
          <p:cNvPr id="399" name="Google Shape;399;g2ab9108390e_2_125"/>
          <p:cNvPicPr preferRelativeResize="0"/>
          <p:nvPr/>
        </p:nvPicPr>
        <p:blipFill rotWithShape="1">
          <a:blip r:embed="rId5">
            <a:alphaModFix/>
          </a:blip>
          <a:srcRect t="6455" b="10886"/>
          <a:stretch/>
        </p:blipFill>
        <p:spPr>
          <a:xfrm>
            <a:off x="3416675" y="211663"/>
            <a:ext cx="11155000" cy="922008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pic>
        <p:nvPicPr>
          <p:cNvPr id="404" name="Google Shape;404;g2ab9108390e_2_174"/>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405" name="Google Shape;405;g2ab9108390e_2_174"/>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406" name="Google Shape;406;g2ab9108390e_2_174"/>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pic>
        <p:nvPicPr>
          <p:cNvPr id="407" name="Google Shape;407;g2ab9108390e_2_174"/>
          <p:cNvPicPr preferRelativeResize="0"/>
          <p:nvPr/>
        </p:nvPicPr>
        <p:blipFill>
          <a:blip r:embed="rId5">
            <a:alphaModFix/>
          </a:blip>
          <a:stretch>
            <a:fillRect/>
          </a:stretch>
        </p:blipFill>
        <p:spPr>
          <a:xfrm>
            <a:off x="3686175" y="316375"/>
            <a:ext cx="10915650" cy="90106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pic>
        <p:nvPicPr>
          <p:cNvPr id="412" name="Google Shape;412;g2ab9108390e_2_182"/>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413" name="Google Shape;413;g2ab9108390e_2_182"/>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414" name="Google Shape;414;g2ab9108390e_2_182"/>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pic>
        <p:nvPicPr>
          <p:cNvPr id="415" name="Google Shape;415;g2ab9108390e_2_182"/>
          <p:cNvPicPr preferRelativeResize="0"/>
          <p:nvPr/>
        </p:nvPicPr>
        <p:blipFill>
          <a:blip r:embed="rId5">
            <a:alphaModFix/>
          </a:blip>
          <a:stretch>
            <a:fillRect/>
          </a:stretch>
        </p:blipFill>
        <p:spPr>
          <a:xfrm>
            <a:off x="991250" y="294588"/>
            <a:ext cx="15988865" cy="90542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pic>
        <p:nvPicPr>
          <p:cNvPr id="420" name="Google Shape;420;g2650923958a_0_0"/>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421" name="Google Shape;421;g2650923958a_0_0"/>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422" name="Google Shape;422;g2650923958a_0_0"/>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pic>
        <p:nvPicPr>
          <p:cNvPr id="423" name="Google Shape;423;g2650923958a_0_0"/>
          <p:cNvPicPr preferRelativeResize="0"/>
          <p:nvPr/>
        </p:nvPicPr>
        <p:blipFill rotWithShape="1">
          <a:blip r:embed="rId5">
            <a:alphaModFix/>
          </a:blip>
          <a:srcRect l="2847" t="1028" r="1605" b="1028"/>
          <a:stretch/>
        </p:blipFill>
        <p:spPr>
          <a:xfrm>
            <a:off x="1462775" y="516350"/>
            <a:ext cx="15362449" cy="892106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pic>
        <p:nvPicPr>
          <p:cNvPr id="428" name="Google Shape;428;g2ab9108390e_2_118"/>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429" name="Google Shape;429;g2ab9108390e_2_118"/>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430" name="Google Shape;430;g2ab9108390e_2_118"/>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431" name="Google Shape;431;g2ab9108390e_2_118"/>
          <p:cNvSpPr txBox="1"/>
          <p:nvPr/>
        </p:nvSpPr>
        <p:spPr>
          <a:xfrm>
            <a:off x="0" y="736400"/>
            <a:ext cx="18288000" cy="13854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9000" b="1">
                <a:solidFill>
                  <a:srgbClr val="08104B"/>
                </a:solidFill>
                <a:latin typeface="Poppins"/>
                <a:ea typeface="Poppins"/>
                <a:cs typeface="Poppins"/>
                <a:sym typeface="Poppins"/>
              </a:rPr>
              <a:t>Vector-Borne Disease</a:t>
            </a:r>
            <a:endParaRPr sz="9000" b="1">
              <a:solidFill>
                <a:srgbClr val="08104B"/>
              </a:solidFill>
              <a:latin typeface="Poppins"/>
              <a:ea typeface="Poppins"/>
              <a:cs typeface="Poppins"/>
              <a:sym typeface="Poppins"/>
            </a:endParaRPr>
          </a:p>
        </p:txBody>
      </p:sp>
      <p:sp>
        <p:nvSpPr>
          <p:cNvPr id="432" name="Google Shape;432;g2ab9108390e_2_118"/>
          <p:cNvSpPr txBox="1"/>
          <p:nvPr/>
        </p:nvSpPr>
        <p:spPr>
          <a:xfrm>
            <a:off x="1167225" y="2629925"/>
            <a:ext cx="15015000" cy="1754700"/>
          </a:xfrm>
          <a:prstGeom prst="rect">
            <a:avLst/>
          </a:prstGeom>
          <a:noFill/>
          <a:ln>
            <a:noFill/>
          </a:ln>
        </p:spPr>
        <p:txBody>
          <a:bodyPr spcFirstLastPara="1" wrap="square" lIns="91425" tIns="91425" rIns="91425" bIns="91425" anchor="t" anchorCtr="0">
            <a:spAutoFit/>
          </a:bodyPr>
          <a:lstStyle/>
          <a:p>
            <a:pPr marL="457200" lvl="0" indent="-444500" algn="l" rtl="0">
              <a:spcBef>
                <a:spcPts val="0"/>
              </a:spcBef>
              <a:spcAft>
                <a:spcPts val="0"/>
              </a:spcAft>
              <a:buClr>
                <a:schemeClr val="dk1"/>
              </a:buClr>
              <a:buSzPts val="3400"/>
              <a:buFont typeface="Open Sans"/>
              <a:buChar char="●"/>
            </a:pPr>
            <a:r>
              <a:rPr lang="en-US" sz="3400">
                <a:solidFill>
                  <a:schemeClr val="dk1"/>
                </a:solidFill>
                <a:latin typeface="Open Sans"/>
                <a:ea typeface="Open Sans"/>
                <a:cs typeface="Open Sans"/>
                <a:sym typeface="Open Sans"/>
              </a:rPr>
              <a:t>Vector-borne disease cases tripled in the US from 2004 to 2016.</a:t>
            </a:r>
            <a:endParaRPr sz="3400">
              <a:solidFill>
                <a:schemeClr val="dk1"/>
              </a:solidFill>
              <a:latin typeface="Open Sans"/>
              <a:ea typeface="Open Sans"/>
              <a:cs typeface="Open Sans"/>
              <a:sym typeface="Open Sans"/>
            </a:endParaRPr>
          </a:p>
          <a:p>
            <a:pPr marL="457200" lvl="0" indent="-444500" algn="l" rtl="0">
              <a:spcBef>
                <a:spcPts val="0"/>
              </a:spcBef>
              <a:spcAft>
                <a:spcPts val="0"/>
              </a:spcAft>
              <a:buClr>
                <a:schemeClr val="dk1"/>
              </a:buClr>
              <a:buSzPts val="3400"/>
              <a:buFont typeface="Open Sans"/>
              <a:buChar char="●"/>
            </a:pPr>
            <a:r>
              <a:rPr lang="en-US" sz="3400">
                <a:solidFill>
                  <a:schemeClr val="dk1"/>
                </a:solidFill>
                <a:latin typeface="Open Sans"/>
                <a:ea typeface="Open Sans"/>
                <a:cs typeface="Open Sans"/>
                <a:sym typeface="Open Sans"/>
              </a:rPr>
              <a:t>About 80% of vector control organizations lack critical prevention and control capabilities.</a:t>
            </a:r>
            <a:endParaRPr sz="3400">
              <a:solidFill>
                <a:schemeClr val="dk1"/>
              </a:solidFill>
              <a:latin typeface="Open Sans"/>
              <a:ea typeface="Open Sans"/>
              <a:cs typeface="Open Sans"/>
              <a:sym typeface="Open Sans"/>
            </a:endParaRPr>
          </a:p>
        </p:txBody>
      </p:sp>
      <p:graphicFrame>
        <p:nvGraphicFramePr>
          <p:cNvPr id="433" name="Google Shape;433;g2ab9108390e_2_118"/>
          <p:cNvGraphicFramePr/>
          <p:nvPr/>
        </p:nvGraphicFramePr>
        <p:xfrm>
          <a:off x="3638750" y="4934550"/>
          <a:ext cx="3000000" cy="3000000"/>
        </p:xfrm>
        <a:graphic>
          <a:graphicData uri="http://schemas.openxmlformats.org/drawingml/2006/table">
            <a:tbl>
              <a:tblPr>
                <a:noFill/>
                <a:tableStyleId>{1F0A2032-93CB-4639-B51A-E075E5DD23FF}</a:tableStyleId>
              </a:tblPr>
              <a:tblGrid>
                <a:gridCol w="5505250">
                  <a:extLst>
                    <a:ext uri="{9D8B030D-6E8A-4147-A177-3AD203B41FA5}">
                      <a16:colId xmlns:a16="http://schemas.microsoft.com/office/drawing/2014/main" val="20000"/>
                    </a:ext>
                  </a:extLst>
                </a:gridCol>
                <a:gridCol w="550525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US" sz="3800">
                          <a:latin typeface="Open Sans"/>
                          <a:ea typeface="Open Sans"/>
                          <a:cs typeface="Open Sans"/>
                          <a:sym typeface="Open Sans"/>
                        </a:rPr>
                        <a:t>Malaria</a:t>
                      </a:r>
                      <a:endParaRPr sz="3800">
                        <a:latin typeface="Open Sans"/>
                        <a:ea typeface="Open Sans"/>
                        <a:cs typeface="Open Sans"/>
                        <a:sym typeface="Open Sans"/>
                      </a:endParaRPr>
                    </a:p>
                    <a:p>
                      <a:pPr marL="0" lvl="0" indent="0" algn="l" rtl="0">
                        <a:spcBef>
                          <a:spcPts val="0"/>
                        </a:spcBef>
                        <a:spcAft>
                          <a:spcPts val="0"/>
                        </a:spcAft>
                        <a:buNone/>
                      </a:pPr>
                      <a:r>
                        <a:rPr lang="en-US" sz="3800" b="1">
                          <a:latin typeface="Open Sans"/>
                          <a:ea typeface="Open Sans"/>
                          <a:cs typeface="Open Sans"/>
                          <a:sym typeface="Open Sans"/>
                        </a:rPr>
                        <a:t>Dengue</a:t>
                      </a:r>
                      <a:endParaRPr sz="3800" b="1">
                        <a:latin typeface="Open Sans"/>
                        <a:ea typeface="Open Sans"/>
                        <a:cs typeface="Open Sans"/>
                        <a:sym typeface="Open Sans"/>
                      </a:endParaRPr>
                    </a:p>
                    <a:p>
                      <a:pPr marL="0" lvl="0" indent="0" algn="l" rtl="0">
                        <a:spcBef>
                          <a:spcPts val="0"/>
                        </a:spcBef>
                        <a:spcAft>
                          <a:spcPts val="0"/>
                        </a:spcAft>
                        <a:buNone/>
                      </a:pPr>
                      <a:r>
                        <a:rPr lang="en-US" sz="3800" b="1">
                          <a:latin typeface="Open Sans"/>
                          <a:ea typeface="Open Sans"/>
                          <a:cs typeface="Open Sans"/>
                          <a:sym typeface="Open Sans"/>
                        </a:rPr>
                        <a:t>Lyme Disease</a:t>
                      </a:r>
                      <a:endParaRPr sz="3800" b="1">
                        <a:latin typeface="Open Sans"/>
                        <a:ea typeface="Open Sans"/>
                        <a:cs typeface="Open Sans"/>
                        <a:sym typeface="Open Sans"/>
                      </a:endParaRPr>
                    </a:p>
                    <a:p>
                      <a:pPr marL="0" lvl="0" indent="0" algn="l" rtl="0">
                        <a:spcBef>
                          <a:spcPts val="0"/>
                        </a:spcBef>
                        <a:spcAft>
                          <a:spcPts val="0"/>
                        </a:spcAft>
                        <a:buNone/>
                      </a:pPr>
                      <a:r>
                        <a:rPr lang="en-US" sz="3800" b="1">
                          <a:latin typeface="Open Sans"/>
                          <a:ea typeface="Open Sans"/>
                          <a:cs typeface="Open Sans"/>
                          <a:sym typeface="Open Sans"/>
                        </a:rPr>
                        <a:t>West Nile VIrus</a:t>
                      </a:r>
                      <a:endParaRPr sz="3800" b="1">
                        <a:latin typeface="Open Sans"/>
                        <a:ea typeface="Open Sans"/>
                        <a:cs typeface="Open Sans"/>
                        <a:sym typeface="Open Sans"/>
                      </a:endParaRPr>
                    </a:p>
                    <a:p>
                      <a:pPr marL="0" lvl="0" indent="0" algn="l" rtl="0">
                        <a:spcBef>
                          <a:spcPts val="0"/>
                        </a:spcBef>
                        <a:spcAft>
                          <a:spcPts val="0"/>
                        </a:spcAft>
                        <a:buNone/>
                      </a:pPr>
                      <a:r>
                        <a:rPr lang="en-US" sz="3800">
                          <a:latin typeface="Open Sans"/>
                          <a:ea typeface="Open Sans"/>
                          <a:cs typeface="Open Sans"/>
                          <a:sym typeface="Open Sans"/>
                        </a:rPr>
                        <a:t>Schistosomiasis</a:t>
                      </a:r>
                      <a:endParaRPr sz="3800">
                        <a:latin typeface="Open Sans"/>
                        <a:ea typeface="Open Sans"/>
                        <a:cs typeface="Open Sans"/>
                        <a:sym typeface="Open Sans"/>
                      </a:endParaRPr>
                    </a:p>
                    <a:p>
                      <a:pPr marL="0" lvl="0" indent="0" algn="l" rtl="0">
                        <a:spcBef>
                          <a:spcPts val="0"/>
                        </a:spcBef>
                        <a:spcAft>
                          <a:spcPts val="0"/>
                        </a:spcAft>
                        <a:buNone/>
                      </a:pPr>
                      <a:r>
                        <a:rPr lang="en-US" sz="3800">
                          <a:latin typeface="Open Sans"/>
                          <a:ea typeface="Open Sans"/>
                          <a:cs typeface="Open Sans"/>
                          <a:sym typeface="Open Sans"/>
                        </a:rPr>
                        <a:t>Leishmaniasis</a:t>
                      </a:r>
                      <a:endParaRPr sz="3800">
                        <a:latin typeface="Open Sans"/>
                        <a:ea typeface="Open Sans"/>
                        <a:cs typeface="Open Sans"/>
                        <a:sym typeface="Open Sans"/>
                      </a:endParaRPr>
                    </a:p>
                  </a:txBody>
                  <a:tcPr marL="91425" marR="91425" marT="91425" marB="91425"/>
                </a:tc>
                <a:tc>
                  <a:txBody>
                    <a:bodyPr/>
                    <a:lstStyle/>
                    <a:p>
                      <a:pPr marL="0" lvl="0" indent="0" algn="l" rtl="0">
                        <a:spcBef>
                          <a:spcPts val="0"/>
                        </a:spcBef>
                        <a:spcAft>
                          <a:spcPts val="0"/>
                        </a:spcAft>
                        <a:buNone/>
                      </a:pPr>
                      <a:r>
                        <a:rPr lang="en-US" sz="3800">
                          <a:solidFill>
                            <a:schemeClr val="dk1"/>
                          </a:solidFill>
                          <a:latin typeface="Open Sans"/>
                          <a:ea typeface="Open Sans"/>
                          <a:cs typeface="Open Sans"/>
                          <a:sym typeface="Open Sans"/>
                        </a:rPr>
                        <a:t>Chagas Disease</a:t>
                      </a:r>
                      <a:endParaRPr sz="3800">
                        <a:solidFill>
                          <a:schemeClr val="dk1"/>
                        </a:solidFill>
                        <a:latin typeface="Open Sans"/>
                        <a:ea typeface="Open Sans"/>
                        <a:cs typeface="Open Sans"/>
                        <a:sym typeface="Open Sans"/>
                      </a:endParaRPr>
                    </a:p>
                    <a:p>
                      <a:pPr marL="0" lvl="0" indent="0" algn="l" rtl="0">
                        <a:spcBef>
                          <a:spcPts val="0"/>
                        </a:spcBef>
                        <a:spcAft>
                          <a:spcPts val="0"/>
                        </a:spcAft>
                        <a:buNone/>
                      </a:pPr>
                      <a:r>
                        <a:rPr lang="en-US" sz="3800">
                          <a:latin typeface="Open Sans"/>
                          <a:ea typeface="Open Sans"/>
                          <a:cs typeface="Open Sans"/>
                          <a:sym typeface="Open Sans"/>
                        </a:rPr>
                        <a:t>Yellow Fever</a:t>
                      </a:r>
                      <a:endParaRPr sz="3800">
                        <a:latin typeface="Open Sans"/>
                        <a:ea typeface="Open Sans"/>
                        <a:cs typeface="Open Sans"/>
                        <a:sym typeface="Open Sans"/>
                      </a:endParaRPr>
                    </a:p>
                    <a:p>
                      <a:pPr marL="0" lvl="0" indent="0" algn="l" rtl="0">
                        <a:spcBef>
                          <a:spcPts val="0"/>
                        </a:spcBef>
                        <a:spcAft>
                          <a:spcPts val="0"/>
                        </a:spcAft>
                        <a:buNone/>
                      </a:pPr>
                      <a:r>
                        <a:rPr lang="en-US" sz="3800" b="1">
                          <a:latin typeface="Open Sans"/>
                          <a:ea typeface="Open Sans"/>
                          <a:cs typeface="Open Sans"/>
                          <a:sym typeface="Open Sans"/>
                        </a:rPr>
                        <a:t>Zika</a:t>
                      </a:r>
                      <a:endParaRPr sz="3800" b="1">
                        <a:latin typeface="Open Sans"/>
                        <a:ea typeface="Open Sans"/>
                        <a:cs typeface="Open Sans"/>
                        <a:sym typeface="Open Sans"/>
                      </a:endParaRPr>
                    </a:p>
                    <a:p>
                      <a:pPr marL="0" lvl="0" indent="0" algn="l" rtl="0">
                        <a:spcBef>
                          <a:spcPts val="0"/>
                        </a:spcBef>
                        <a:spcAft>
                          <a:spcPts val="0"/>
                        </a:spcAft>
                        <a:buNone/>
                      </a:pPr>
                      <a:r>
                        <a:rPr lang="en-US" sz="3800">
                          <a:latin typeface="Open Sans"/>
                          <a:ea typeface="Open Sans"/>
                          <a:cs typeface="Open Sans"/>
                          <a:sym typeface="Open Sans"/>
                        </a:rPr>
                        <a:t>Eastern Equine Encephalitis</a:t>
                      </a:r>
                      <a:endParaRPr sz="3800">
                        <a:latin typeface="Open Sans"/>
                        <a:ea typeface="Open Sans"/>
                        <a:cs typeface="Open Sans"/>
                        <a:sym typeface="Open Sans"/>
                      </a:endParaRPr>
                    </a:p>
                    <a:p>
                      <a:pPr marL="0" lvl="0" indent="0" algn="l" rtl="0">
                        <a:spcBef>
                          <a:spcPts val="0"/>
                        </a:spcBef>
                        <a:spcAft>
                          <a:spcPts val="0"/>
                        </a:spcAft>
                        <a:buNone/>
                      </a:pPr>
                      <a:r>
                        <a:rPr lang="en-US" sz="3800">
                          <a:latin typeface="Open Sans"/>
                          <a:ea typeface="Open Sans"/>
                          <a:cs typeface="Open Sans"/>
                          <a:sym typeface="Open Sans"/>
                        </a:rPr>
                        <a:t>Chikungunya</a:t>
                      </a:r>
                      <a:endParaRPr sz="3800">
                        <a:latin typeface="Open Sans"/>
                        <a:ea typeface="Open Sans"/>
                        <a:cs typeface="Open Sans"/>
                        <a:sym typeface="Open Sans"/>
                      </a:endParaRPr>
                    </a:p>
                  </a:txBody>
                  <a:tcPr marL="91425" marR="91425" marT="91425" marB="91425"/>
                </a:tc>
                <a:extLst>
                  <a:ext uri="{0D108BD9-81ED-4DB2-BD59-A6C34878D82A}">
                    <a16:rowId xmlns:a16="http://schemas.microsoft.com/office/drawing/2014/main" val="10000"/>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38" name="Google Shape;438;g2ab9108390e_2_189"/>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439" name="Google Shape;439;g2ab9108390e_2_189"/>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440" name="Google Shape;440;g2ab9108390e_2_189"/>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pic>
        <p:nvPicPr>
          <p:cNvPr id="441" name="Google Shape;441;g2ab9108390e_2_189"/>
          <p:cNvPicPr preferRelativeResize="0"/>
          <p:nvPr/>
        </p:nvPicPr>
        <p:blipFill>
          <a:blip r:embed="rId5">
            <a:alphaModFix/>
          </a:blip>
          <a:stretch>
            <a:fillRect/>
          </a:stretch>
        </p:blipFill>
        <p:spPr>
          <a:xfrm>
            <a:off x="403025" y="180013"/>
            <a:ext cx="17481950" cy="928337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pic>
        <p:nvPicPr>
          <p:cNvPr id="446" name="Google Shape;446;g2ab9108390e_2_209"/>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447" name="Google Shape;447;g2ab9108390e_2_209"/>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sp>
        <p:nvSpPr>
          <p:cNvPr id="448" name="Google Shape;448;g2ab9108390e_2_209"/>
          <p:cNvSpPr txBox="1">
            <a:spLocks noGrp="1"/>
          </p:cNvSpPr>
          <p:nvPr>
            <p:ph type="body" idx="1"/>
          </p:nvPr>
        </p:nvSpPr>
        <p:spPr>
          <a:xfrm>
            <a:off x="992250" y="2888988"/>
            <a:ext cx="16608300" cy="5272500"/>
          </a:xfrm>
          <a:prstGeom prst="rect">
            <a:avLst/>
          </a:prstGeom>
        </p:spPr>
        <p:txBody>
          <a:bodyPr spcFirstLastPara="1" wrap="square" lIns="137150" tIns="68550" rIns="137150" bIns="68550" anchor="t" anchorCtr="0">
            <a:noAutofit/>
          </a:bodyPr>
          <a:lstStyle/>
          <a:p>
            <a:pPr marL="0" lvl="0" indent="0" algn="l" rtl="0">
              <a:spcBef>
                <a:spcPts val="600"/>
              </a:spcBef>
              <a:spcAft>
                <a:spcPts val="0"/>
              </a:spcAft>
              <a:buNone/>
            </a:pPr>
            <a:r>
              <a:rPr lang="en-US" sz="5200">
                <a:latin typeface="Open Sans"/>
                <a:ea typeface="Open Sans"/>
                <a:cs typeface="Open Sans"/>
                <a:sym typeface="Open Sans"/>
              </a:rPr>
              <a:t>Are you currently addressing the health impacts of climate change through an MLP?</a:t>
            </a:r>
            <a:endParaRPr sz="5200">
              <a:latin typeface="Open Sans"/>
              <a:ea typeface="Open Sans"/>
              <a:cs typeface="Open Sans"/>
              <a:sym typeface="Open Sans"/>
            </a:endParaRPr>
          </a:p>
          <a:p>
            <a:pPr marL="0" lvl="0" indent="0" algn="l" rtl="0">
              <a:spcBef>
                <a:spcPts val="600"/>
              </a:spcBef>
              <a:spcAft>
                <a:spcPts val="0"/>
              </a:spcAft>
              <a:buNone/>
            </a:pPr>
            <a:endParaRPr sz="5200">
              <a:latin typeface="Open Sans"/>
              <a:ea typeface="Open Sans"/>
              <a:cs typeface="Open Sans"/>
              <a:sym typeface="Open Sans"/>
            </a:endParaRPr>
          </a:p>
          <a:p>
            <a:pPr marL="457200" lvl="0" indent="-558800" algn="l" rtl="0">
              <a:spcBef>
                <a:spcPts val="600"/>
              </a:spcBef>
              <a:spcAft>
                <a:spcPts val="0"/>
              </a:spcAft>
              <a:buSzPts val="5200"/>
              <a:buFont typeface="Open Sans"/>
              <a:buChar char="•"/>
            </a:pPr>
            <a:r>
              <a:rPr lang="en-US" sz="5200">
                <a:latin typeface="Open Sans"/>
                <a:ea typeface="Open Sans"/>
                <a:cs typeface="Open Sans"/>
                <a:sym typeface="Open Sans"/>
              </a:rPr>
              <a:t>Yes</a:t>
            </a:r>
            <a:endParaRPr sz="5200">
              <a:latin typeface="Open Sans"/>
              <a:ea typeface="Open Sans"/>
              <a:cs typeface="Open Sans"/>
              <a:sym typeface="Open Sans"/>
            </a:endParaRPr>
          </a:p>
          <a:p>
            <a:pPr marL="457200" lvl="0" indent="-558800" algn="l" rtl="0">
              <a:spcBef>
                <a:spcPts val="0"/>
              </a:spcBef>
              <a:spcAft>
                <a:spcPts val="0"/>
              </a:spcAft>
              <a:buSzPts val="5200"/>
              <a:buFont typeface="Open Sans"/>
              <a:buChar char="•"/>
            </a:pPr>
            <a:r>
              <a:rPr lang="en-US" sz="5200">
                <a:latin typeface="Open Sans"/>
                <a:ea typeface="Open Sans"/>
                <a:cs typeface="Open Sans"/>
                <a:sym typeface="Open Sans"/>
              </a:rPr>
              <a:t>No - I have an MLP, but we are not directly addressing climate change</a:t>
            </a:r>
            <a:endParaRPr sz="5200">
              <a:latin typeface="Open Sans"/>
              <a:ea typeface="Open Sans"/>
              <a:cs typeface="Open Sans"/>
              <a:sym typeface="Open Sans"/>
            </a:endParaRPr>
          </a:p>
          <a:p>
            <a:pPr marL="457200" lvl="0" indent="-558800" algn="l" rtl="0">
              <a:spcBef>
                <a:spcPts val="0"/>
              </a:spcBef>
              <a:spcAft>
                <a:spcPts val="0"/>
              </a:spcAft>
              <a:buSzPts val="5200"/>
              <a:buFont typeface="Open Sans"/>
              <a:buChar char="•"/>
            </a:pPr>
            <a:r>
              <a:rPr lang="en-US" sz="5200">
                <a:latin typeface="Open Sans"/>
                <a:ea typeface="Open Sans"/>
                <a:cs typeface="Open Sans"/>
                <a:sym typeface="Open Sans"/>
              </a:rPr>
              <a:t>No - I do not currently have an MLP</a:t>
            </a:r>
            <a:endParaRPr sz="5200">
              <a:latin typeface="Open Sans"/>
              <a:ea typeface="Open Sans"/>
              <a:cs typeface="Open Sans"/>
              <a:sym typeface="Open Sans"/>
            </a:endParaRPr>
          </a:p>
        </p:txBody>
      </p:sp>
      <p:sp>
        <p:nvSpPr>
          <p:cNvPr id="449" name="Google Shape;449;g2ab9108390e_2_209"/>
          <p:cNvSpPr txBox="1"/>
          <p:nvPr/>
        </p:nvSpPr>
        <p:spPr>
          <a:xfrm>
            <a:off x="152400" y="878000"/>
            <a:ext cx="18288000" cy="13854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9000" b="1">
                <a:solidFill>
                  <a:srgbClr val="08104B"/>
                </a:solidFill>
                <a:latin typeface="Poppins"/>
                <a:ea typeface="Poppins"/>
                <a:cs typeface="Poppins"/>
                <a:sym typeface="Poppins"/>
              </a:rPr>
              <a:t>Poll Question </a:t>
            </a:r>
            <a:endParaRPr sz="9000" b="1">
              <a:solidFill>
                <a:srgbClr val="08104B"/>
              </a:solidFill>
              <a:latin typeface="Poppins"/>
              <a:ea typeface="Poppins"/>
              <a:cs typeface="Poppins"/>
              <a:sym typeface="Poppins"/>
            </a:endParaRPr>
          </a:p>
        </p:txBody>
      </p:sp>
      <p:cxnSp>
        <p:nvCxnSpPr>
          <p:cNvPr id="450" name="Google Shape;450;g2ab9108390e_2_209"/>
          <p:cNvCxnSpPr/>
          <p:nvPr/>
        </p:nvCxnSpPr>
        <p:spPr>
          <a:xfrm>
            <a:off x="152400" y="252412"/>
            <a:ext cx="6492300" cy="0"/>
          </a:xfrm>
          <a:prstGeom prst="straightConnector1">
            <a:avLst/>
          </a:prstGeom>
          <a:noFill/>
          <a:ln w="200025" cap="flat" cmpd="sng">
            <a:solidFill>
              <a:srgbClr val="F69E2B"/>
            </a:solidFill>
            <a:prstDash val="solid"/>
            <a:round/>
            <a:headEnd type="none" w="sm" len="sm"/>
            <a:tailEnd type="none" w="sm" len="sm"/>
          </a:ln>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455" name="Google Shape;455;g2ae45cb0fb4_1_11"/>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456" name="Google Shape;456;g2ae45cb0fb4_1_11"/>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457" name="Google Shape;457;g2ae45cb0fb4_1_11"/>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458" name="Google Shape;458;g2ae45cb0fb4_1_11"/>
          <p:cNvSpPr txBox="1"/>
          <p:nvPr/>
        </p:nvSpPr>
        <p:spPr>
          <a:xfrm>
            <a:off x="-127187" y="302600"/>
            <a:ext cx="18542400" cy="12315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8000" b="1">
                <a:solidFill>
                  <a:srgbClr val="08104B"/>
                </a:solidFill>
                <a:latin typeface="Poppins"/>
                <a:ea typeface="Poppins"/>
                <a:cs typeface="Poppins"/>
                <a:sym typeface="Poppins"/>
              </a:rPr>
              <a:t>Thank you!</a:t>
            </a:r>
            <a:endParaRPr sz="8000" b="1">
              <a:solidFill>
                <a:srgbClr val="08104B"/>
              </a:solidFill>
              <a:latin typeface="Poppins"/>
              <a:ea typeface="Poppins"/>
              <a:cs typeface="Poppins"/>
              <a:sym typeface="Poppins"/>
            </a:endParaRPr>
          </a:p>
        </p:txBody>
      </p:sp>
      <p:pic>
        <p:nvPicPr>
          <p:cNvPr id="459" name="Google Shape;459;g2ae45cb0fb4_1_11"/>
          <p:cNvPicPr preferRelativeResize="0"/>
          <p:nvPr/>
        </p:nvPicPr>
        <p:blipFill rotWithShape="1">
          <a:blip r:embed="rId5">
            <a:alphaModFix/>
          </a:blip>
          <a:srcRect l="49907"/>
          <a:stretch/>
        </p:blipFill>
        <p:spPr>
          <a:xfrm>
            <a:off x="9796307" y="3009475"/>
            <a:ext cx="5742477" cy="4268051"/>
          </a:xfrm>
          <a:prstGeom prst="rect">
            <a:avLst/>
          </a:prstGeom>
          <a:noFill/>
          <a:ln>
            <a:noFill/>
          </a:ln>
        </p:spPr>
      </p:pic>
      <p:pic>
        <p:nvPicPr>
          <p:cNvPr id="460" name="Google Shape;460;g2ae45cb0fb4_1_11"/>
          <p:cNvPicPr preferRelativeResize="0"/>
          <p:nvPr/>
        </p:nvPicPr>
        <p:blipFill rotWithShape="1">
          <a:blip r:embed="rId5">
            <a:alphaModFix/>
          </a:blip>
          <a:srcRect r="63768"/>
          <a:stretch/>
        </p:blipFill>
        <p:spPr>
          <a:xfrm>
            <a:off x="3027900" y="3225000"/>
            <a:ext cx="3734101" cy="3837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465" name="Google Shape;465;g2ab9108390e_2_166"/>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466" name="Google Shape;466;g2ab9108390e_2_166"/>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467" name="Google Shape;467;g2ab9108390e_2_166"/>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468" name="Google Shape;468;g2ab9108390e_2_166"/>
          <p:cNvSpPr txBox="1"/>
          <p:nvPr/>
        </p:nvSpPr>
        <p:spPr>
          <a:xfrm>
            <a:off x="0" y="736400"/>
            <a:ext cx="18288000" cy="2675100"/>
          </a:xfrm>
          <a:prstGeom prst="rect">
            <a:avLst/>
          </a:prstGeom>
          <a:solidFill>
            <a:srgbClr val="F3F3F3"/>
          </a:solidFill>
          <a:ln>
            <a:noFill/>
          </a:ln>
        </p:spPr>
        <p:txBody>
          <a:bodyPr spcFirstLastPara="1" wrap="square" lIns="0" tIns="0" rIns="0" bIns="0" anchor="t" anchorCtr="0">
            <a:spAutoFit/>
          </a:bodyPr>
          <a:lstStyle/>
          <a:p>
            <a:pPr marL="0" lvl="0" indent="0" algn="ctr" rtl="0">
              <a:lnSpc>
                <a:spcPct val="120003"/>
              </a:lnSpc>
              <a:spcBef>
                <a:spcPts val="0"/>
              </a:spcBef>
              <a:spcAft>
                <a:spcPts val="0"/>
              </a:spcAft>
              <a:buSzPts val="1100"/>
              <a:buNone/>
            </a:pPr>
            <a:r>
              <a:rPr lang="en-US" sz="7900" b="1">
                <a:solidFill>
                  <a:srgbClr val="08104B"/>
                </a:solidFill>
                <a:latin typeface="Poppins"/>
                <a:ea typeface="Poppins"/>
                <a:cs typeface="Poppins"/>
                <a:sym typeface="Poppins"/>
              </a:rPr>
              <a:t>Protecting Climate-Vulnerable Patients via Advocacy Templates</a:t>
            </a:r>
            <a:endParaRPr sz="7900" b="1">
              <a:solidFill>
                <a:srgbClr val="08104B"/>
              </a:solidFill>
              <a:latin typeface="Poppins"/>
              <a:ea typeface="Poppins"/>
              <a:cs typeface="Poppins"/>
              <a:sym typeface="Poppins"/>
            </a:endParaRPr>
          </a:p>
        </p:txBody>
      </p:sp>
      <p:pic>
        <p:nvPicPr>
          <p:cNvPr id="469" name="Google Shape;469;g2ab9108390e_2_166"/>
          <p:cNvPicPr preferRelativeResize="0"/>
          <p:nvPr/>
        </p:nvPicPr>
        <p:blipFill>
          <a:blip r:embed="rId5">
            <a:alphaModFix/>
          </a:blip>
          <a:stretch>
            <a:fillRect/>
          </a:stretch>
        </p:blipFill>
        <p:spPr>
          <a:xfrm>
            <a:off x="1232481" y="3830938"/>
            <a:ext cx="4105275" cy="4105275"/>
          </a:xfrm>
          <a:prstGeom prst="rect">
            <a:avLst/>
          </a:prstGeom>
          <a:noFill/>
          <a:ln>
            <a:noFill/>
          </a:ln>
        </p:spPr>
      </p:pic>
      <p:pic>
        <p:nvPicPr>
          <p:cNvPr id="470" name="Google Shape;470;g2ab9108390e_2_166"/>
          <p:cNvPicPr preferRelativeResize="0"/>
          <p:nvPr/>
        </p:nvPicPr>
        <p:blipFill>
          <a:blip r:embed="rId6">
            <a:alphaModFix/>
          </a:blip>
          <a:stretch>
            <a:fillRect/>
          </a:stretch>
        </p:blipFill>
        <p:spPr>
          <a:xfrm>
            <a:off x="6847494" y="3830925"/>
            <a:ext cx="4105275" cy="4105275"/>
          </a:xfrm>
          <a:prstGeom prst="rect">
            <a:avLst/>
          </a:prstGeom>
          <a:noFill/>
          <a:ln>
            <a:noFill/>
          </a:ln>
        </p:spPr>
      </p:pic>
      <p:pic>
        <p:nvPicPr>
          <p:cNvPr id="471" name="Google Shape;471;g2ab9108390e_2_166"/>
          <p:cNvPicPr preferRelativeResize="0"/>
          <p:nvPr/>
        </p:nvPicPr>
        <p:blipFill>
          <a:blip r:embed="rId7">
            <a:alphaModFix/>
          </a:blip>
          <a:stretch>
            <a:fillRect/>
          </a:stretch>
        </p:blipFill>
        <p:spPr>
          <a:xfrm>
            <a:off x="12950247" y="3835688"/>
            <a:ext cx="4105275" cy="4095750"/>
          </a:xfrm>
          <a:prstGeom prst="rect">
            <a:avLst/>
          </a:prstGeom>
          <a:noFill/>
          <a:ln>
            <a:noFill/>
          </a:ln>
        </p:spPr>
      </p:pic>
      <p:sp>
        <p:nvSpPr>
          <p:cNvPr id="472" name="Google Shape;472;g2ab9108390e_2_166"/>
          <p:cNvSpPr txBox="1"/>
          <p:nvPr/>
        </p:nvSpPr>
        <p:spPr>
          <a:xfrm>
            <a:off x="995669" y="7703850"/>
            <a:ext cx="45789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600">
                <a:solidFill>
                  <a:schemeClr val="dk1"/>
                </a:solidFill>
                <a:latin typeface="Calibri"/>
                <a:ea typeface="Calibri"/>
                <a:cs typeface="Calibri"/>
                <a:sym typeface="Calibri"/>
              </a:rPr>
              <a:t>IN HOUSING</a:t>
            </a:r>
            <a:endParaRPr sz="2600">
              <a:solidFill>
                <a:schemeClr val="dk1"/>
              </a:solidFill>
              <a:latin typeface="Calibri"/>
              <a:ea typeface="Calibri"/>
              <a:cs typeface="Calibri"/>
              <a:sym typeface="Calibri"/>
            </a:endParaRPr>
          </a:p>
        </p:txBody>
      </p:sp>
      <p:sp>
        <p:nvSpPr>
          <p:cNvPr id="473" name="Google Shape;473;g2ab9108390e_2_166"/>
          <p:cNvSpPr txBox="1"/>
          <p:nvPr/>
        </p:nvSpPr>
        <p:spPr>
          <a:xfrm>
            <a:off x="12713434" y="7703850"/>
            <a:ext cx="45789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600">
                <a:solidFill>
                  <a:schemeClr val="dk1"/>
                </a:solidFill>
                <a:latin typeface="Calibri"/>
                <a:ea typeface="Calibri"/>
                <a:cs typeface="Calibri"/>
                <a:sym typeface="Calibri"/>
              </a:rPr>
              <a:t>IN EMPLOYMENT</a:t>
            </a:r>
            <a:endParaRPr sz="2600">
              <a:solidFill>
                <a:schemeClr val="dk1"/>
              </a:solidFill>
              <a:latin typeface="Calibri"/>
              <a:ea typeface="Calibri"/>
              <a:cs typeface="Calibri"/>
              <a:sym typeface="Calibri"/>
            </a:endParaRPr>
          </a:p>
        </p:txBody>
      </p:sp>
      <p:sp>
        <p:nvSpPr>
          <p:cNvPr id="474" name="Google Shape;474;g2ab9108390e_2_166"/>
          <p:cNvSpPr txBox="1"/>
          <p:nvPr/>
        </p:nvSpPr>
        <p:spPr>
          <a:xfrm>
            <a:off x="6610681" y="7703850"/>
            <a:ext cx="45789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600">
                <a:solidFill>
                  <a:schemeClr val="dk1"/>
                </a:solidFill>
                <a:latin typeface="Calibri"/>
                <a:ea typeface="Calibri"/>
                <a:cs typeface="Calibri"/>
                <a:sym typeface="Calibri"/>
              </a:rPr>
              <a:t>IN EDUCATION</a:t>
            </a:r>
            <a:endParaRPr sz="260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pic>
        <p:nvPicPr>
          <p:cNvPr id="479" name="Google Shape;479;g2ab9108390e_2_195"/>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480" name="Google Shape;480;g2ab9108390e_2_195"/>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481" name="Google Shape;481;g2ab9108390e_2_195"/>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482" name="Google Shape;482;g2ab9108390e_2_195"/>
          <p:cNvSpPr txBox="1"/>
          <p:nvPr/>
        </p:nvSpPr>
        <p:spPr>
          <a:xfrm>
            <a:off x="152400" y="878000"/>
            <a:ext cx="18288000" cy="12315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8000" b="1">
                <a:solidFill>
                  <a:srgbClr val="08104B"/>
                </a:solidFill>
                <a:latin typeface="Poppins"/>
                <a:ea typeface="Poppins"/>
                <a:cs typeface="Poppins"/>
                <a:sym typeface="Poppins"/>
              </a:rPr>
              <a:t>Advocacy Templates</a:t>
            </a:r>
            <a:endParaRPr sz="8000" b="1">
              <a:solidFill>
                <a:srgbClr val="08104B"/>
              </a:solidFill>
              <a:latin typeface="Poppins"/>
              <a:ea typeface="Poppins"/>
              <a:cs typeface="Poppins"/>
              <a:sym typeface="Poppins"/>
            </a:endParaRPr>
          </a:p>
        </p:txBody>
      </p:sp>
      <p:sp>
        <p:nvSpPr>
          <p:cNvPr id="483" name="Google Shape;483;g2ab9108390e_2_195"/>
          <p:cNvSpPr txBox="1"/>
          <p:nvPr/>
        </p:nvSpPr>
        <p:spPr>
          <a:xfrm>
            <a:off x="1351900" y="2667000"/>
            <a:ext cx="15550500" cy="5602800"/>
          </a:xfrm>
          <a:prstGeom prst="rect">
            <a:avLst/>
          </a:prstGeom>
          <a:noFill/>
          <a:ln>
            <a:noFill/>
          </a:ln>
        </p:spPr>
        <p:txBody>
          <a:bodyPr spcFirstLastPara="1" wrap="square" lIns="91425" tIns="91425" rIns="91425" bIns="91425" anchor="t" anchorCtr="0">
            <a:spAutoFit/>
          </a:bodyPr>
          <a:lstStyle/>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Document template to effectively assert and protect the legal rights of individual patients/families</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Can be easily accessed by health care staff and personalized on behalf of a patient</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Expand the capacity of an MLP to reach more patients</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Show nexus between requested accommodation/modification and health condition</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Create a paper trail and evidence that may come in handy at a later date </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DO NOT require the patient to be receiving/eligible for SSA disability</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Should be drafted in conjunction with legal provider</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Goal: To have templates as part of EHR and providers empowered to use them</a:t>
            </a:r>
            <a:endParaRPr sz="3200">
              <a:solidFill>
                <a:schemeClr val="dk1"/>
              </a:solidFill>
              <a:latin typeface="Open Sans"/>
              <a:ea typeface="Open Sans"/>
              <a:cs typeface="Open Sans"/>
              <a:sym typeface="Open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pic>
        <p:nvPicPr>
          <p:cNvPr id="488" name="Google Shape;488;g2ab9108390e_2_254"/>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489" name="Google Shape;489;g2ab9108390e_2_254"/>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490" name="Google Shape;490;g2ab9108390e_2_254"/>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491" name="Google Shape;491;g2ab9108390e_2_254"/>
          <p:cNvSpPr txBox="1"/>
          <p:nvPr/>
        </p:nvSpPr>
        <p:spPr>
          <a:xfrm>
            <a:off x="0" y="855300"/>
            <a:ext cx="18288000" cy="2573700"/>
          </a:xfrm>
          <a:prstGeom prst="rect">
            <a:avLst/>
          </a:prstGeom>
          <a:solidFill>
            <a:srgbClr val="F3F3F3"/>
          </a:solidFill>
          <a:ln>
            <a:noFill/>
          </a:ln>
        </p:spPr>
        <p:txBody>
          <a:bodyPr spcFirstLastPara="1" wrap="square" lIns="0" tIns="0" rIns="0" bIns="0" anchor="t" anchorCtr="0">
            <a:spAutoFit/>
          </a:bodyPr>
          <a:lstStyle/>
          <a:p>
            <a:pPr marL="0" lvl="0" indent="0" algn="ctr" rtl="0">
              <a:lnSpc>
                <a:spcPct val="120003"/>
              </a:lnSpc>
              <a:spcBef>
                <a:spcPts val="0"/>
              </a:spcBef>
              <a:spcAft>
                <a:spcPts val="0"/>
              </a:spcAft>
              <a:buSzPts val="1100"/>
              <a:buNone/>
            </a:pPr>
            <a:r>
              <a:rPr lang="en-US" sz="7600" b="1">
                <a:solidFill>
                  <a:srgbClr val="08104B"/>
                </a:solidFill>
                <a:latin typeface="Poppins"/>
                <a:ea typeface="Poppins"/>
                <a:cs typeface="Poppins"/>
                <a:sym typeface="Poppins"/>
              </a:rPr>
              <a:t>Reasonable Accommodations and Modifications in Housing</a:t>
            </a:r>
            <a:endParaRPr sz="5800" b="1">
              <a:solidFill>
                <a:srgbClr val="08104B"/>
              </a:solidFill>
              <a:latin typeface="Poppins"/>
              <a:ea typeface="Poppins"/>
              <a:cs typeface="Poppins"/>
              <a:sym typeface="Poppins"/>
            </a:endParaRPr>
          </a:p>
        </p:txBody>
      </p:sp>
      <p:sp>
        <p:nvSpPr>
          <p:cNvPr id="492" name="Google Shape;492;g2ab9108390e_2_254"/>
          <p:cNvSpPr txBox="1"/>
          <p:nvPr/>
        </p:nvSpPr>
        <p:spPr>
          <a:xfrm>
            <a:off x="860100" y="3867325"/>
            <a:ext cx="16567800" cy="5110200"/>
          </a:xfrm>
          <a:prstGeom prst="rect">
            <a:avLst/>
          </a:prstGeom>
          <a:noFill/>
          <a:ln>
            <a:noFill/>
          </a:ln>
        </p:spPr>
        <p:txBody>
          <a:bodyPr spcFirstLastPara="1" wrap="square" lIns="91425" tIns="91425" rIns="91425" bIns="91425" anchor="t" anchorCtr="0">
            <a:spAutoFit/>
          </a:bodyPr>
          <a:lstStyle/>
          <a:p>
            <a:pPr marL="457200" lvl="0" indent="-431800" algn="l" rtl="0">
              <a:spcBef>
                <a:spcPts val="0"/>
              </a:spcBef>
              <a:spcAft>
                <a:spcPts val="0"/>
              </a:spcAft>
              <a:buClr>
                <a:schemeClr val="dk1"/>
              </a:buClr>
              <a:buSzPts val="3200"/>
              <a:buFont typeface="Open Sans"/>
              <a:buChar char="●"/>
            </a:pPr>
            <a:r>
              <a:rPr lang="en-US" sz="3200" b="1">
                <a:solidFill>
                  <a:schemeClr val="dk1"/>
                </a:solidFill>
                <a:latin typeface="Open Sans"/>
                <a:ea typeface="Open Sans"/>
                <a:cs typeface="Open Sans"/>
                <a:sym typeface="Open Sans"/>
              </a:rPr>
              <a:t>Fair Housing Act</a:t>
            </a:r>
            <a:r>
              <a:rPr lang="en-US" sz="3200">
                <a:solidFill>
                  <a:schemeClr val="dk1"/>
                </a:solidFill>
                <a:latin typeface="Open Sans"/>
                <a:ea typeface="Open Sans"/>
                <a:cs typeface="Open Sans"/>
                <a:sym typeface="Open Sans"/>
              </a:rPr>
              <a:t> protects against discrimination on the basis of race, color, national origin, religion, sex (including gender identity and sexual orientation), familial status, or </a:t>
            </a:r>
            <a:r>
              <a:rPr lang="en-US" sz="3200" b="1">
                <a:solidFill>
                  <a:schemeClr val="dk1"/>
                </a:solidFill>
                <a:latin typeface="Open Sans"/>
                <a:ea typeface="Open Sans"/>
                <a:cs typeface="Open Sans"/>
                <a:sym typeface="Open Sans"/>
              </a:rPr>
              <a:t>disability</a:t>
            </a:r>
            <a:endParaRPr sz="3200" b="1">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A disabled person is defined as :</a:t>
            </a:r>
            <a:endParaRPr sz="3200">
              <a:solidFill>
                <a:schemeClr val="dk1"/>
              </a:solidFill>
              <a:latin typeface="Open Sans"/>
              <a:ea typeface="Open Sans"/>
              <a:cs typeface="Open Sans"/>
              <a:sym typeface="Open Sans"/>
            </a:endParaRPr>
          </a:p>
          <a:p>
            <a:pPr marL="914400" lvl="1"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A person with a physical or mental impairment that </a:t>
            </a:r>
            <a:r>
              <a:rPr lang="en-US" sz="3200" b="1">
                <a:solidFill>
                  <a:schemeClr val="dk1"/>
                </a:solidFill>
                <a:latin typeface="Open Sans"/>
                <a:ea typeface="Open Sans"/>
                <a:cs typeface="Open Sans"/>
                <a:sym typeface="Open Sans"/>
              </a:rPr>
              <a:t>substantially limits one or more major life activities</a:t>
            </a:r>
            <a:r>
              <a:rPr lang="en-US" sz="3200">
                <a:solidFill>
                  <a:schemeClr val="dk1"/>
                </a:solidFill>
                <a:latin typeface="Open Sans"/>
                <a:ea typeface="Open Sans"/>
                <a:cs typeface="Open Sans"/>
                <a:sym typeface="Open Sans"/>
              </a:rPr>
              <a:t>; or</a:t>
            </a:r>
            <a:endParaRPr sz="3200">
              <a:solidFill>
                <a:schemeClr val="dk1"/>
              </a:solidFill>
              <a:latin typeface="Open Sans"/>
              <a:ea typeface="Open Sans"/>
              <a:cs typeface="Open Sans"/>
              <a:sym typeface="Open Sans"/>
            </a:endParaRPr>
          </a:p>
          <a:p>
            <a:pPr marL="914400" lvl="1"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A person with a record of such an impairment; or</a:t>
            </a:r>
            <a:endParaRPr sz="3200">
              <a:solidFill>
                <a:schemeClr val="dk1"/>
              </a:solidFill>
              <a:latin typeface="Open Sans"/>
              <a:ea typeface="Open Sans"/>
              <a:cs typeface="Open Sans"/>
              <a:sym typeface="Open Sans"/>
            </a:endParaRPr>
          </a:p>
          <a:p>
            <a:pPr marL="914400" lvl="1"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A person who is not disabled but is regarded as disabled.</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Accommodations: Changes to rules or services</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Modifications: Changes to the physical building</a:t>
            </a:r>
            <a:endParaRPr sz="3200">
              <a:solidFill>
                <a:schemeClr val="dk1"/>
              </a:solidFill>
              <a:latin typeface="Open Sans"/>
              <a:ea typeface="Open Sans"/>
              <a:cs typeface="Open Sans"/>
              <a:sym typeface="Open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pic>
        <p:nvPicPr>
          <p:cNvPr id="497" name="Google Shape;497;g2ab9108390e_2_282"/>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498" name="Google Shape;498;g2ab9108390e_2_282"/>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499" name="Google Shape;499;g2ab9108390e_2_282"/>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500" name="Google Shape;500;g2ab9108390e_2_282"/>
          <p:cNvSpPr txBox="1"/>
          <p:nvPr/>
        </p:nvSpPr>
        <p:spPr>
          <a:xfrm>
            <a:off x="451650" y="2665200"/>
            <a:ext cx="8240700" cy="4956600"/>
          </a:xfrm>
          <a:prstGeom prst="rect">
            <a:avLst/>
          </a:prstGeom>
          <a:solidFill>
            <a:srgbClr val="F3F3F3"/>
          </a:solidFill>
          <a:ln>
            <a:noFill/>
          </a:ln>
        </p:spPr>
        <p:txBody>
          <a:bodyPr spcFirstLastPara="1" wrap="square" lIns="0" tIns="0" rIns="0" bIns="0" anchor="t" anchorCtr="0">
            <a:spAutoFit/>
          </a:bodyPr>
          <a:lstStyle/>
          <a:p>
            <a:pPr marL="0" lvl="0" indent="0" algn="ctr" rtl="0">
              <a:lnSpc>
                <a:spcPct val="120003"/>
              </a:lnSpc>
              <a:spcBef>
                <a:spcPts val="0"/>
              </a:spcBef>
              <a:spcAft>
                <a:spcPts val="0"/>
              </a:spcAft>
              <a:buSzPts val="1100"/>
              <a:buNone/>
            </a:pPr>
            <a:r>
              <a:rPr lang="en-US" sz="7000" b="1">
                <a:solidFill>
                  <a:srgbClr val="08104B"/>
                </a:solidFill>
                <a:latin typeface="Poppins"/>
                <a:ea typeface="Poppins"/>
                <a:cs typeface="Poppins"/>
                <a:sym typeface="Poppins"/>
              </a:rPr>
              <a:t>Accommodation:</a:t>
            </a:r>
            <a:endParaRPr sz="7000" b="1">
              <a:solidFill>
                <a:srgbClr val="08104B"/>
              </a:solidFill>
              <a:latin typeface="Poppins"/>
              <a:ea typeface="Poppins"/>
              <a:cs typeface="Poppins"/>
              <a:sym typeface="Poppins"/>
            </a:endParaRPr>
          </a:p>
          <a:p>
            <a:pPr marL="0" lvl="0" indent="0" algn="ctr" rtl="0">
              <a:lnSpc>
                <a:spcPct val="120003"/>
              </a:lnSpc>
              <a:spcBef>
                <a:spcPts val="0"/>
              </a:spcBef>
              <a:spcAft>
                <a:spcPts val="0"/>
              </a:spcAft>
              <a:buSzPts val="1100"/>
              <a:buNone/>
            </a:pPr>
            <a:r>
              <a:rPr lang="en-US" sz="7000" b="1">
                <a:solidFill>
                  <a:srgbClr val="08104B"/>
                </a:solidFill>
                <a:latin typeface="Poppins"/>
                <a:ea typeface="Poppins"/>
                <a:cs typeface="Poppins"/>
                <a:sym typeface="Poppins"/>
              </a:rPr>
              <a:t>Early Termination of Lease Agreement</a:t>
            </a:r>
            <a:endParaRPr sz="7000" b="1">
              <a:solidFill>
                <a:srgbClr val="08104B"/>
              </a:solidFill>
              <a:latin typeface="Poppins"/>
              <a:ea typeface="Poppins"/>
              <a:cs typeface="Poppins"/>
              <a:sym typeface="Poppins"/>
            </a:endParaRPr>
          </a:p>
        </p:txBody>
      </p:sp>
      <p:pic>
        <p:nvPicPr>
          <p:cNvPr id="501" name="Google Shape;501;g2ab9108390e_2_282"/>
          <p:cNvPicPr preferRelativeResize="0"/>
          <p:nvPr/>
        </p:nvPicPr>
        <p:blipFill>
          <a:blip r:embed="rId5">
            <a:alphaModFix/>
          </a:blip>
          <a:stretch>
            <a:fillRect/>
          </a:stretch>
        </p:blipFill>
        <p:spPr>
          <a:xfrm>
            <a:off x="8947225" y="110800"/>
            <a:ext cx="8539217" cy="93802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pic>
        <p:nvPicPr>
          <p:cNvPr id="506" name="Google Shape;506;g2ab9108390e_2_292"/>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507" name="Google Shape;507;g2ab9108390e_2_292"/>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508" name="Google Shape;508;g2ab9108390e_2_292"/>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509" name="Google Shape;509;g2ab9108390e_2_292"/>
          <p:cNvSpPr txBox="1"/>
          <p:nvPr/>
        </p:nvSpPr>
        <p:spPr>
          <a:xfrm>
            <a:off x="369350" y="2594400"/>
            <a:ext cx="7834500" cy="3768000"/>
          </a:xfrm>
          <a:prstGeom prst="rect">
            <a:avLst/>
          </a:prstGeom>
          <a:solidFill>
            <a:srgbClr val="F3F3F3"/>
          </a:solidFill>
          <a:ln>
            <a:noFill/>
          </a:ln>
        </p:spPr>
        <p:txBody>
          <a:bodyPr spcFirstLastPara="1" wrap="square" lIns="0" tIns="0" rIns="0" bIns="0" anchor="t" anchorCtr="0">
            <a:spAutoFit/>
          </a:bodyPr>
          <a:lstStyle/>
          <a:p>
            <a:pPr marL="0" lvl="0" indent="0" algn="ctr" rtl="0">
              <a:lnSpc>
                <a:spcPct val="120003"/>
              </a:lnSpc>
              <a:spcBef>
                <a:spcPts val="0"/>
              </a:spcBef>
              <a:spcAft>
                <a:spcPts val="0"/>
              </a:spcAft>
              <a:buSzPts val="1100"/>
              <a:buNone/>
            </a:pPr>
            <a:r>
              <a:rPr lang="en-US" sz="7200" b="1">
                <a:solidFill>
                  <a:srgbClr val="08104B"/>
                </a:solidFill>
                <a:latin typeface="Poppins"/>
                <a:ea typeface="Poppins"/>
                <a:cs typeface="Poppins"/>
                <a:sym typeface="Poppins"/>
              </a:rPr>
              <a:t>Modification:</a:t>
            </a:r>
            <a:endParaRPr sz="7200" b="1">
              <a:solidFill>
                <a:srgbClr val="08104B"/>
              </a:solidFill>
              <a:latin typeface="Poppins"/>
              <a:ea typeface="Poppins"/>
              <a:cs typeface="Poppins"/>
              <a:sym typeface="Poppins"/>
            </a:endParaRPr>
          </a:p>
          <a:p>
            <a:pPr marL="0" lvl="0" indent="0" algn="ctr" rtl="0">
              <a:lnSpc>
                <a:spcPct val="120003"/>
              </a:lnSpc>
              <a:spcBef>
                <a:spcPts val="0"/>
              </a:spcBef>
              <a:spcAft>
                <a:spcPts val="0"/>
              </a:spcAft>
              <a:buSzPts val="1100"/>
              <a:buNone/>
            </a:pPr>
            <a:r>
              <a:rPr lang="en-US" sz="7200" b="1">
                <a:solidFill>
                  <a:srgbClr val="08104B"/>
                </a:solidFill>
                <a:latin typeface="Poppins"/>
                <a:ea typeface="Poppins"/>
                <a:cs typeface="Poppins"/>
                <a:sym typeface="Poppins"/>
              </a:rPr>
              <a:t>Repair Air Conditioning</a:t>
            </a:r>
            <a:endParaRPr sz="7200" b="1">
              <a:solidFill>
                <a:srgbClr val="08104B"/>
              </a:solidFill>
              <a:latin typeface="Poppins"/>
              <a:ea typeface="Poppins"/>
              <a:cs typeface="Poppins"/>
              <a:sym typeface="Poppins"/>
            </a:endParaRPr>
          </a:p>
        </p:txBody>
      </p:sp>
      <p:pic>
        <p:nvPicPr>
          <p:cNvPr id="510" name="Google Shape;510;g2ab9108390e_2_292"/>
          <p:cNvPicPr preferRelativeResize="0"/>
          <p:nvPr/>
        </p:nvPicPr>
        <p:blipFill rotWithShape="1">
          <a:blip r:embed="rId5">
            <a:alphaModFix/>
          </a:blip>
          <a:srcRect l="6775" t="4540" r="7128" b="8305"/>
          <a:stretch/>
        </p:blipFill>
        <p:spPr>
          <a:xfrm>
            <a:off x="8443825" y="36901"/>
            <a:ext cx="9272851" cy="933937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pic>
        <p:nvPicPr>
          <p:cNvPr id="515" name="Google Shape;515;g2ab9108390e_2_310"/>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516" name="Google Shape;516;g2ab9108390e_2_310"/>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517" name="Google Shape;517;g2ab9108390e_2_310"/>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518" name="Google Shape;518;g2ab9108390e_2_310"/>
          <p:cNvSpPr txBox="1"/>
          <p:nvPr/>
        </p:nvSpPr>
        <p:spPr>
          <a:xfrm>
            <a:off x="0" y="855300"/>
            <a:ext cx="18288000" cy="2573700"/>
          </a:xfrm>
          <a:prstGeom prst="rect">
            <a:avLst/>
          </a:prstGeom>
          <a:solidFill>
            <a:srgbClr val="F3F3F3"/>
          </a:solidFill>
          <a:ln>
            <a:noFill/>
          </a:ln>
        </p:spPr>
        <p:txBody>
          <a:bodyPr spcFirstLastPara="1" wrap="square" lIns="0" tIns="0" rIns="0" bIns="0" anchor="t" anchorCtr="0">
            <a:spAutoFit/>
          </a:bodyPr>
          <a:lstStyle/>
          <a:p>
            <a:pPr marL="0" lvl="0" indent="0" algn="ctr" rtl="0">
              <a:lnSpc>
                <a:spcPct val="120003"/>
              </a:lnSpc>
              <a:spcBef>
                <a:spcPts val="0"/>
              </a:spcBef>
              <a:spcAft>
                <a:spcPts val="0"/>
              </a:spcAft>
              <a:buSzPts val="1100"/>
              <a:buNone/>
            </a:pPr>
            <a:r>
              <a:rPr lang="en-US" sz="7600" b="1">
                <a:solidFill>
                  <a:srgbClr val="08104B"/>
                </a:solidFill>
                <a:latin typeface="Poppins"/>
                <a:ea typeface="Poppins"/>
                <a:cs typeface="Poppins"/>
                <a:sym typeface="Poppins"/>
              </a:rPr>
              <a:t>Reasonable Accommodations in Education</a:t>
            </a:r>
            <a:endParaRPr sz="5800" b="1">
              <a:solidFill>
                <a:srgbClr val="08104B"/>
              </a:solidFill>
              <a:latin typeface="Poppins"/>
              <a:ea typeface="Poppins"/>
              <a:cs typeface="Poppins"/>
              <a:sym typeface="Poppins"/>
            </a:endParaRPr>
          </a:p>
        </p:txBody>
      </p:sp>
      <p:sp>
        <p:nvSpPr>
          <p:cNvPr id="519" name="Google Shape;519;g2ab9108390e_2_310"/>
          <p:cNvSpPr txBox="1"/>
          <p:nvPr/>
        </p:nvSpPr>
        <p:spPr>
          <a:xfrm>
            <a:off x="860100" y="4173500"/>
            <a:ext cx="16567800" cy="4125000"/>
          </a:xfrm>
          <a:prstGeom prst="rect">
            <a:avLst/>
          </a:prstGeom>
          <a:noFill/>
          <a:ln>
            <a:noFill/>
          </a:ln>
        </p:spPr>
        <p:txBody>
          <a:bodyPr spcFirstLastPara="1" wrap="square" lIns="91425" tIns="91425" rIns="91425" bIns="91425" anchor="t" anchorCtr="0">
            <a:spAutoFit/>
          </a:bodyPr>
          <a:lstStyle/>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All children in grades K-12 are entitled to a free, appropriate public education. </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b="1">
                <a:solidFill>
                  <a:schemeClr val="dk1"/>
                </a:solidFill>
                <a:latin typeface="Open Sans"/>
                <a:ea typeface="Open Sans"/>
                <a:cs typeface="Open Sans"/>
                <a:sym typeface="Open Sans"/>
              </a:rPr>
              <a:t>Section 504 of the Rehabilitation Act of 1973</a:t>
            </a:r>
            <a:r>
              <a:rPr lang="en-US" sz="3200">
                <a:solidFill>
                  <a:schemeClr val="dk1"/>
                </a:solidFill>
                <a:latin typeface="Open Sans"/>
                <a:ea typeface="Open Sans"/>
                <a:cs typeface="Open Sans"/>
                <a:sym typeface="Open Sans"/>
              </a:rPr>
              <a:t> gives students who have a physical or mental impairment accommodations to “even the playing field.”</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Applies to all school-related events: instructional time, extracurriculars, fields trips</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Impairment defined as </a:t>
            </a:r>
            <a:r>
              <a:rPr lang="en-US" sz="3200" b="1">
                <a:solidFill>
                  <a:schemeClr val="dk1"/>
                </a:solidFill>
                <a:latin typeface="Open Sans"/>
                <a:ea typeface="Open Sans"/>
                <a:cs typeface="Open Sans"/>
                <a:sym typeface="Open Sans"/>
              </a:rPr>
              <a:t>substantially limiting one or more major life activities</a:t>
            </a:r>
            <a:r>
              <a:rPr lang="en-US" sz="3200">
                <a:solidFill>
                  <a:schemeClr val="dk1"/>
                </a:solidFill>
                <a:latin typeface="Open Sans"/>
                <a:ea typeface="Open Sans"/>
                <a:cs typeface="Open Sans"/>
                <a:sym typeface="Open Sans"/>
              </a:rPr>
              <a:t>.</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Accommodations:</a:t>
            </a:r>
            <a:endParaRPr sz="3200">
              <a:solidFill>
                <a:schemeClr val="dk1"/>
              </a:solidFill>
              <a:latin typeface="Open Sans"/>
              <a:ea typeface="Open Sans"/>
              <a:cs typeface="Open Sans"/>
              <a:sym typeface="Open Sans"/>
            </a:endParaRPr>
          </a:p>
          <a:p>
            <a:pPr marL="914400" lvl="1"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Additional water breaks on class field trip</a:t>
            </a:r>
            <a:endParaRPr sz="3200">
              <a:solidFill>
                <a:schemeClr val="dk1"/>
              </a:solidFill>
              <a:latin typeface="Open Sans"/>
              <a:ea typeface="Open Sans"/>
              <a:cs typeface="Open Sans"/>
              <a:sym typeface="Open Sans"/>
            </a:endParaRPr>
          </a:p>
          <a:p>
            <a:pPr marL="914400" lvl="1"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Access to shade at recess</a:t>
            </a:r>
            <a:endParaRPr sz="3200">
              <a:solidFill>
                <a:schemeClr val="dk1"/>
              </a:solidFill>
              <a:latin typeface="Open Sans"/>
              <a:ea typeface="Open Sans"/>
              <a:cs typeface="Open Sans"/>
              <a:sym typeface="Open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pic>
        <p:nvPicPr>
          <p:cNvPr id="524" name="Google Shape;524;g2ab9108390e_2_318"/>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525" name="Google Shape;525;g2ab9108390e_2_318"/>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526" name="Google Shape;526;g2ab9108390e_2_318"/>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527" name="Google Shape;527;g2ab9108390e_2_318"/>
          <p:cNvSpPr txBox="1"/>
          <p:nvPr/>
        </p:nvSpPr>
        <p:spPr>
          <a:xfrm>
            <a:off x="350875" y="2665200"/>
            <a:ext cx="7834500" cy="3663600"/>
          </a:xfrm>
          <a:prstGeom prst="rect">
            <a:avLst/>
          </a:prstGeom>
          <a:solidFill>
            <a:srgbClr val="F3F3F3"/>
          </a:solidFill>
          <a:ln>
            <a:noFill/>
          </a:ln>
        </p:spPr>
        <p:txBody>
          <a:bodyPr spcFirstLastPara="1" wrap="square" lIns="0" tIns="0" rIns="0" bIns="0" anchor="t" anchorCtr="0">
            <a:spAutoFit/>
          </a:bodyPr>
          <a:lstStyle/>
          <a:p>
            <a:pPr marL="0" lvl="0" indent="0" algn="ctr" rtl="0">
              <a:lnSpc>
                <a:spcPct val="120003"/>
              </a:lnSpc>
              <a:spcBef>
                <a:spcPts val="0"/>
              </a:spcBef>
              <a:spcAft>
                <a:spcPts val="0"/>
              </a:spcAft>
              <a:buSzPts val="1100"/>
              <a:buNone/>
            </a:pPr>
            <a:r>
              <a:rPr lang="en-US" sz="7000" b="1">
                <a:solidFill>
                  <a:srgbClr val="08104B"/>
                </a:solidFill>
                <a:latin typeface="Poppins"/>
                <a:ea typeface="Poppins"/>
                <a:cs typeface="Poppins"/>
                <a:sym typeface="Poppins"/>
              </a:rPr>
              <a:t>Reasonable Accommodation in Education</a:t>
            </a:r>
            <a:endParaRPr sz="7000" b="1">
              <a:solidFill>
                <a:srgbClr val="08104B"/>
              </a:solidFill>
              <a:latin typeface="Poppins"/>
              <a:ea typeface="Poppins"/>
              <a:cs typeface="Poppins"/>
              <a:sym typeface="Poppins"/>
            </a:endParaRPr>
          </a:p>
        </p:txBody>
      </p:sp>
      <p:pic>
        <p:nvPicPr>
          <p:cNvPr id="528" name="Google Shape;528;g2ab9108390e_2_318"/>
          <p:cNvPicPr preferRelativeResize="0"/>
          <p:nvPr/>
        </p:nvPicPr>
        <p:blipFill>
          <a:blip r:embed="rId5">
            <a:alphaModFix/>
          </a:blip>
          <a:stretch>
            <a:fillRect/>
          </a:stretch>
        </p:blipFill>
        <p:spPr>
          <a:xfrm>
            <a:off x="9685975" y="0"/>
            <a:ext cx="7345750" cy="92866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pic>
        <p:nvPicPr>
          <p:cNvPr id="533" name="Google Shape;533;g2ab9108390e_2_330"/>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534" name="Google Shape;534;g2ab9108390e_2_330"/>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535" name="Google Shape;535;g2ab9108390e_2_330"/>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536" name="Google Shape;536;g2ab9108390e_2_330"/>
          <p:cNvSpPr txBox="1"/>
          <p:nvPr/>
        </p:nvSpPr>
        <p:spPr>
          <a:xfrm>
            <a:off x="0" y="855300"/>
            <a:ext cx="18288000" cy="2573700"/>
          </a:xfrm>
          <a:prstGeom prst="rect">
            <a:avLst/>
          </a:prstGeom>
          <a:solidFill>
            <a:srgbClr val="F3F3F3"/>
          </a:solidFill>
          <a:ln>
            <a:noFill/>
          </a:ln>
        </p:spPr>
        <p:txBody>
          <a:bodyPr spcFirstLastPara="1" wrap="square" lIns="0" tIns="0" rIns="0" bIns="0" anchor="t" anchorCtr="0">
            <a:spAutoFit/>
          </a:bodyPr>
          <a:lstStyle/>
          <a:p>
            <a:pPr marL="0" lvl="0" indent="0" algn="ctr" rtl="0">
              <a:lnSpc>
                <a:spcPct val="120003"/>
              </a:lnSpc>
              <a:spcBef>
                <a:spcPts val="0"/>
              </a:spcBef>
              <a:spcAft>
                <a:spcPts val="0"/>
              </a:spcAft>
              <a:buSzPts val="1100"/>
              <a:buNone/>
            </a:pPr>
            <a:r>
              <a:rPr lang="en-US" sz="7600" b="1">
                <a:solidFill>
                  <a:srgbClr val="08104B"/>
                </a:solidFill>
                <a:latin typeface="Poppins"/>
                <a:ea typeface="Poppins"/>
                <a:cs typeface="Poppins"/>
                <a:sym typeface="Poppins"/>
              </a:rPr>
              <a:t>Reasonable Accommodations in Employment</a:t>
            </a:r>
            <a:endParaRPr sz="5800" b="1">
              <a:solidFill>
                <a:srgbClr val="08104B"/>
              </a:solidFill>
              <a:latin typeface="Poppins"/>
              <a:ea typeface="Poppins"/>
              <a:cs typeface="Poppins"/>
              <a:sym typeface="Poppins"/>
            </a:endParaRPr>
          </a:p>
        </p:txBody>
      </p:sp>
      <p:sp>
        <p:nvSpPr>
          <p:cNvPr id="537" name="Google Shape;537;g2ab9108390e_2_330"/>
          <p:cNvSpPr txBox="1"/>
          <p:nvPr/>
        </p:nvSpPr>
        <p:spPr>
          <a:xfrm>
            <a:off x="860100" y="3867325"/>
            <a:ext cx="16567800" cy="4617600"/>
          </a:xfrm>
          <a:prstGeom prst="rect">
            <a:avLst/>
          </a:prstGeom>
          <a:noFill/>
          <a:ln>
            <a:noFill/>
          </a:ln>
        </p:spPr>
        <p:txBody>
          <a:bodyPr spcFirstLastPara="1" wrap="square" lIns="91425" tIns="91425" rIns="91425" bIns="91425" anchor="t" anchorCtr="0">
            <a:spAutoFit/>
          </a:bodyPr>
          <a:lstStyle/>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The </a:t>
            </a:r>
            <a:r>
              <a:rPr lang="en-US" sz="3200" b="1">
                <a:solidFill>
                  <a:schemeClr val="dk1"/>
                </a:solidFill>
                <a:latin typeface="Open Sans"/>
                <a:ea typeface="Open Sans"/>
                <a:cs typeface="Open Sans"/>
                <a:sym typeface="Open Sans"/>
              </a:rPr>
              <a:t>Americans with Disabilities Act</a:t>
            </a:r>
            <a:r>
              <a:rPr lang="en-US" sz="3200">
                <a:solidFill>
                  <a:schemeClr val="dk1"/>
                </a:solidFill>
                <a:latin typeface="Open Sans"/>
                <a:ea typeface="Open Sans"/>
                <a:cs typeface="Open Sans"/>
                <a:sym typeface="Open Sans"/>
              </a:rPr>
              <a:t> (ADA) mandates reasonable accommodations for disabled employees and prohibits employers from retaliating against employees who request accommodations.</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A reasonable accommodation is any change to the application or hiring process, to the job, to the way the job is done, or the work environment that allows a person with a disability who is qualified for the job to perform the essential functions of that job and enjoy equal employment opportunities.</a:t>
            </a:r>
            <a:endParaRPr sz="3200">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a:solidFill>
                  <a:schemeClr val="dk1"/>
                </a:solidFill>
                <a:latin typeface="Open Sans"/>
                <a:ea typeface="Open Sans"/>
                <a:cs typeface="Open Sans"/>
                <a:sym typeface="Open Sans"/>
              </a:rPr>
              <a:t>Disability is defined as a physical or mental impairment that </a:t>
            </a:r>
            <a:r>
              <a:rPr lang="en-US" sz="3200" b="1">
                <a:solidFill>
                  <a:schemeClr val="dk1"/>
                </a:solidFill>
                <a:latin typeface="Open Sans"/>
                <a:ea typeface="Open Sans"/>
                <a:cs typeface="Open Sans"/>
                <a:sym typeface="Open Sans"/>
              </a:rPr>
              <a:t>substantially limits one or more major life activities</a:t>
            </a:r>
            <a:r>
              <a:rPr lang="en-US" sz="3200">
                <a:solidFill>
                  <a:schemeClr val="dk1"/>
                </a:solidFill>
                <a:latin typeface="Open Sans"/>
                <a:ea typeface="Open Sans"/>
                <a:cs typeface="Open Sans"/>
                <a:sym typeface="Open Sans"/>
              </a:rPr>
              <a:t>.</a:t>
            </a:r>
            <a:endParaRPr sz="3200">
              <a:solidFill>
                <a:schemeClr val="dk1"/>
              </a:solidFill>
              <a:latin typeface="Open Sans"/>
              <a:ea typeface="Open Sans"/>
              <a:cs typeface="Open Sans"/>
              <a:sym typeface="Open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pic>
        <p:nvPicPr>
          <p:cNvPr id="542" name="Google Shape;542;g2ab9108390e_2_338"/>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543" name="Google Shape;543;g2ab9108390e_2_338"/>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544" name="Google Shape;544;g2ab9108390e_2_338"/>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545" name="Google Shape;545;g2ab9108390e_2_338"/>
          <p:cNvSpPr txBox="1"/>
          <p:nvPr/>
        </p:nvSpPr>
        <p:spPr>
          <a:xfrm>
            <a:off x="350875" y="2665200"/>
            <a:ext cx="7834500" cy="3663600"/>
          </a:xfrm>
          <a:prstGeom prst="rect">
            <a:avLst/>
          </a:prstGeom>
          <a:solidFill>
            <a:srgbClr val="F3F3F3"/>
          </a:solidFill>
          <a:ln>
            <a:noFill/>
          </a:ln>
        </p:spPr>
        <p:txBody>
          <a:bodyPr spcFirstLastPara="1" wrap="square" lIns="0" tIns="0" rIns="0" bIns="0" anchor="t" anchorCtr="0">
            <a:spAutoFit/>
          </a:bodyPr>
          <a:lstStyle/>
          <a:p>
            <a:pPr marL="0" lvl="0" indent="0" algn="ctr" rtl="0">
              <a:lnSpc>
                <a:spcPct val="120003"/>
              </a:lnSpc>
              <a:spcBef>
                <a:spcPts val="0"/>
              </a:spcBef>
              <a:spcAft>
                <a:spcPts val="0"/>
              </a:spcAft>
              <a:buSzPts val="1100"/>
              <a:buNone/>
            </a:pPr>
            <a:r>
              <a:rPr lang="en-US" sz="7000" b="1">
                <a:solidFill>
                  <a:srgbClr val="08104B"/>
                </a:solidFill>
                <a:latin typeface="Poppins"/>
                <a:ea typeface="Poppins"/>
                <a:cs typeface="Poppins"/>
                <a:sym typeface="Poppins"/>
              </a:rPr>
              <a:t>Reasonable Accommodation in Employment</a:t>
            </a:r>
            <a:endParaRPr sz="7000" b="1">
              <a:solidFill>
                <a:srgbClr val="08104B"/>
              </a:solidFill>
              <a:latin typeface="Poppins"/>
              <a:ea typeface="Poppins"/>
              <a:cs typeface="Poppins"/>
              <a:sym typeface="Poppins"/>
            </a:endParaRPr>
          </a:p>
        </p:txBody>
      </p:sp>
      <p:pic>
        <p:nvPicPr>
          <p:cNvPr id="546" name="Google Shape;546;g2ab9108390e_2_338"/>
          <p:cNvPicPr preferRelativeResize="0"/>
          <p:nvPr/>
        </p:nvPicPr>
        <p:blipFill>
          <a:blip r:embed="rId5">
            <a:alphaModFix/>
          </a:blip>
          <a:stretch>
            <a:fillRect/>
          </a:stretch>
        </p:blipFill>
        <p:spPr>
          <a:xfrm>
            <a:off x="9108700" y="110800"/>
            <a:ext cx="8273924" cy="929925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pic>
        <p:nvPicPr>
          <p:cNvPr id="551" name="Google Shape;551;g2650923958a_0_8"/>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552" name="Google Shape;552;g2650923958a_0_8"/>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553" name="Google Shape;553;g2650923958a_0_8"/>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554" name="Google Shape;554;g2650923958a_0_8"/>
          <p:cNvSpPr txBox="1"/>
          <p:nvPr/>
        </p:nvSpPr>
        <p:spPr>
          <a:xfrm>
            <a:off x="152400" y="878000"/>
            <a:ext cx="18288000" cy="12315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8000" b="1">
                <a:solidFill>
                  <a:srgbClr val="08104B"/>
                </a:solidFill>
                <a:latin typeface="Poppins"/>
                <a:ea typeface="Poppins"/>
                <a:cs typeface="Poppins"/>
                <a:sym typeface="Poppins"/>
              </a:rPr>
              <a:t>Resources</a:t>
            </a:r>
            <a:endParaRPr sz="8000" b="1">
              <a:solidFill>
                <a:srgbClr val="08104B"/>
              </a:solidFill>
              <a:latin typeface="Poppins"/>
              <a:ea typeface="Poppins"/>
              <a:cs typeface="Poppins"/>
              <a:sym typeface="Poppins"/>
            </a:endParaRPr>
          </a:p>
        </p:txBody>
      </p:sp>
      <p:sp>
        <p:nvSpPr>
          <p:cNvPr id="555" name="Google Shape;555;g2650923958a_0_8"/>
          <p:cNvSpPr txBox="1"/>
          <p:nvPr/>
        </p:nvSpPr>
        <p:spPr>
          <a:xfrm>
            <a:off x="901825" y="2527050"/>
            <a:ext cx="16504800" cy="6588000"/>
          </a:xfrm>
          <a:prstGeom prst="rect">
            <a:avLst/>
          </a:prstGeom>
          <a:noFill/>
          <a:ln>
            <a:noFill/>
          </a:ln>
        </p:spPr>
        <p:txBody>
          <a:bodyPr spcFirstLastPara="1" wrap="square" lIns="91425" tIns="91425" rIns="91425" bIns="91425" anchor="t" anchorCtr="0">
            <a:spAutoFit/>
          </a:bodyPr>
          <a:lstStyle/>
          <a:p>
            <a:pPr marL="457200" lvl="0" indent="-431800" algn="l" rtl="0">
              <a:spcBef>
                <a:spcPts val="0"/>
              </a:spcBef>
              <a:spcAft>
                <a:spcPts val="0"/>
              </a:spcAft>
              <a:buSzPts val="3200"/>
              <a:buFont typeface="Open Sans"/>
              <a:buChar char="●"/>
            </a:pPr>
            <a:r>
              <a:rPr lang="en-US" sz="3200" b="1">
                <a:solidFill>
                  <a:schemeClr val="dk1"/>
                </a:solidFill>
                <a:latin typeface="Open Sans"/>
                <a:ea typeface="Open Sans"/>
                <a:cs typeface="Open Sans"/>
                <a:sym typeface="Open Sans"/>
              </a:rPr>
              <a:t>Medical Society Consortium On Climate And Health </a:t>
            </a:r>
            <a:r>
              <a:rPr lang="en-US" sz="3200" b="1" u="sng">
                <a:solidFill>
                  <a:schemeClr val="hlink"/>
                </a:solidFill>
                <a:latin typeface="Open Sans"/>
                <a:ea typeface="Open Sans"/>
                <a:cs typeface="Open Sans"/>
                <a:sym typeface="Open Sans"/>
                <a:hlinkClick r:id="rId5"/>
              </a:rPr>
              <a:t>www.medsocietiesforclimatehealth.org</a:t>
            </a:r>
            <a:r>
              <a:rPr lang="en-US" sz="3200" b="1">
                <a:solidFill>
                  <a:schemeClr val="dk1"/>
                </a:solidFill>
                <a:latin typeface="Open Sans"/>
                <a:ea typeface="Open Sans"/>
                <a:cs typeface="Open Sans"/>
                <a:sym typeface="Open Sans"/>
              </a:rPr>
              <a:t> </a:t>
            </a:r>
            <a:endParaRPr sz="3200" b="1">
              <a:solidFill>
                <a:schemeClr val="dk1"/>
              </a:solidFill>
              <a:latin typeface="Open Sans"/>
              <a:ea typeface="Open Sans"/>
              <a:cs typeface="Open Sans"/>
              <a:sym typeface="Open Sans"/>
            </a:endParaRPr>
          </a:p>
          <a:p>
            <a:pPr marL="457200" lvl="0" indent="0" algn="l" rtl="0">
              <a:spcBef>
                <a:spcPts val="0"/>
              </a:spcBef>
              <a:spcAft>
                <a:spcPts val="0"/>
              </a:spcAft>
              <a:buNone/>
            </a:pPr>
            <a:endParaRPr sz="3200" b="1">
              <a:solidFill>
                <a:schemeClr val="dk1"/>
              </a:solidFill>
              <a:latin typeface="Open Sans"/>
              <a:ea typeface="Open Sans"/>
              <a:cs typeface="Open Sans"/>
              <a:sym typeface="Open Sans"/>
            </a:endParaRPr>
          </a:p>
          <a:p>
            <a:pPr marL="457200" lvl="0" indent="-431800" algn="l" rtl="0">
              <a:spcBef>
                <a:spcPts val="0"/>
              </a:spcBef>
              <a:spcAft>
                <a:spcPts val="0"/>
              </a:spcAft>
              <a:buSzPts val="3200"/>
              <a:buFont typeface="Open Sans"/>
              <a:buChar char="●"/>
            </a:pPr>
            <a:r>
              <a:rPr lang="en-US" sz="3200" b="1">
                <a:solidFill>
                  <a:schemeClr val="dk1"/>
                </a:solidFill>
                <a:latin typeface="Open Sans"/>
                <a:ea typeface="Open Sans"/>
                <a:cs typeface="Open Sans"/>
                <a:sym typeface="Open Sans"/>
              </a:rPr>
              <a:t>Florida Clinicians For Climate Action </a:t>
            </a:r>
            <a:r>
              <a:rPr lang="en-US" sz="3200" b="1" u="sng">
                <a:solidFill>
                  <a:schemeClr val="hlink"/>
                </a:solidFill>
                <a:latin typeface="Open Sans"/>
                <a:ea typeface="Open Sans"/>
                <a:cs typeface="Open Sans"/>
                <a:sym typeface="Open Sans"/>
                <a:hlinkClick r:id="rId6"/>
              </a:rPr>
              <a:t>www.floridaclinicians.org</a:t>
            </a:r>
            <a:r>
              <a:rPr lang="en-US" sz="3200" b="1">
                <a:solidFill>
                  <a:schemeClr val="dk1"/>
                </a:solidFill>
                <a:latin typeface="Open Sans"/>
                <a:ea typeface="Open Sans"/>
                <a:cs typeface="Open Sans"/>
                <a:sym typeface="Open Sans"/>
              </a:rPr>
              <a:t> </a:t>
            </a:r>
            <a:endParaRPr sz="3200" b="1">
              <a:solidFill>
                <a:schemeClr val="dk1"/>
              </a:solidFill>
              <a:latin typeface="Open Sans"/>
              <a:ea typeface="Open Sans"/>
              <a:cs typeface="Open Sans"/>
              <a:sym typeface="Open Sans"/>
            </a:endParaRPr>
          </a:p>
          <a:p>
            <a:pPr marL="457200" lvl="0" indent="0" algn="l" rtl="0">
              <a:spcBef>
                <a:spcPts val="0"/>
              </a:spcBef>
              <a:spcAft>
                <a:spcPts val="0"/>
              </a:spcAft>
              <a:buNone/>
            </a:pPr>
            <a:endParaRPr sz="3200" b="1">
              <a:solidFill>
                <a:schemeClr val="dk1"/>
              </a:solidFill>
              <a:latin typeface="Open Sans"/>
              <a:ea typeface="Open Sans"/>
              <a:cs typeface="Open Sans"/>
              <a:sym typeface="Open Sans"/>
            </a:endParaRPr>
          </a:p>
          <a:p>
            <a:pPr marL="457200" lvl="0" indent="-431800" algn="l" rtl="0">
              <a:spcBef>
                <a:spcPts val="0"/>
              </a:spcBef>
              <a:spcAft>
                <a:spcPts val="0"/>
              </a:spcAft>
              <a:buSzPts val="3200"/>
              <a:buFont typeface="Open Sans"/>
              <a:buChar char="●"/>
            </a:pPr>
            <a:r>
              <a:rPr lang="en-US" sz="3200" b="1">
                <a:solidFill>
                  <a:schemeClr val="dk1"/>
                </a:solidFill>
                <a:latin typeface="Open Sans"/>
                <a:ea typeface="Open Sans"/>
                <a:cs typeface="Open Sans"/>
                <a:sym typeface="Open Sans"/>
              </a:rPr>
              <a:t>Miami Dade County Extreme Heat Toolkit </a:t>
            </a:r>
            <a:r>
              <a:rPr lang="en-US" sz="3200" b="1" u="sng">
                <a:solidFill>
                  <a:schemeClr val="hlink"/>
                </a:solidFill>
                <a:latin typeface="Open Sans"/>
                <a:ea typeface="Open Sans"/>
                <a:cs typeface="Open Sans"/>
                <a:sym typeface="Open Sans"/>
                <a:hlinkClick r:id="rId7"/>
              </a:rPr>
              <a:t>https://miamifoundation.org/wp-content/uploads/2021/10/extreme-heat-toolkit.pdf</a:t>
            </a:r>
            <a:r>
              <a:rPr lang="en-US" sz="3200" b="1">
                <a:solidFill>
                  <a:schemeClr val="dk1"/>
                </a:solidFill>
                <a:latin typeface="Open Sans"/>
                <a:ea typeface="Open Sans"/>
                <a:cs typeface="Open Sans"/>
                <a:sym typeface="Open Sans"/>
              </a:rPr>
              <a:t> </a:t>
            </a:r>
            <a:endParaRPr sz="3200" b="1">
              <a:solidFill>
                <a:schemeClr val="dk1"/>
              </a:solidFill>
              <a:latin typeface="Open Sans"/>
              <a:ea typeface="Open Sans"/>
              <a:cs typeface="Open Sans"/>
              <a:sym typeface="Open Sans"/>
            </a:endParaRPr>
          </a:p>
          <a:p>
            <a:pPr marL="457200" lvl="0" indent="0" algn="l" rtl="0">
              <a:spcBef>
                <a:spcPts val="0"/>
              </a:spcBef>
              <a:spcAft>
                <a:spcPts val="0"/>
              </a:spcAft>
              <a:buNone/>
            </a:pPr>
            <a:endParaRPr sz="3200" b="1">
              <a:solidFill>
                <a:schemeClr val="dk1"/>
              </a:solidFill>
              <a:latin typeface="Open Sans"/>
              <a:ea typeface="Open Sans"/>
              <a:cs typeface="Open Sans"/>
              <a:sym typeface="Open Sans"/>
            </a:endParaRPr>
          </a:p>
          <a:p>
            <a:pPr marL="457200" lvl="0" indent="-431800" algn="l" rtl="0">
              <a:spcBef>
                <a:spcPts val="0"/>
              </a:spcBef>
              <a:spcAft>
                <a:spcPts val="0"/>
              </a:spcAft>
              <a:buClr>
                <a:schemeClr val="dk1"/>
              </a:buClr>
              <a:buSzPts val="3200"/>
              <a:buFont typeface="Open Sans"/>
              <a:buChar char="●"/>
            </a:pPr>
            <a:r>
              <a:rPr lang="en-US" sz="3200" b="1">
                <a:solidFill>
                  <a:schemeClr val="dk1"/>
                </a:solidFill>
                <a:latin typeface="Open Sans"/>
                <a:ea typeface="Open Sans"/>
                <a:cs typeface="Open Sans"/>
                <a:sym typeface="Open Sans"/>
              </a:rPr>
              <a:t>Public Health Institute’s Center For Climate Change And Health • A Framework For Action </a:t>
            </a:r>
            <a:r>
              <a:rPr lang="en-US" sz="3200" b="1" u="sng">
                <a:solidFill>
                  <a:schemeClr val="hlink"/>
                </a:solidFill>
                <a:latin typeface="Open Sans"/>
                <a:ea typeface="Open Sans"/>
                <a:cs typeface="Open Sans"/>
                <a:sym typeface="Open Sans"/>
                <a:hlinkClick r:id="rId8"/>
              </a:rPr>
              <a:t>https://www.phi.org/thought-leadership/climate-change-and-health-a-framework-for-action/</a:t>
            </a:r>
            <a:r>
              <a:rPr lang="en-US" sz="3200" b="1">
                <a:solidFill>
                  <a:schemeClr val="dk1"/>
                </a:solidFill>
                <a:latin typeface="Open Sans"/>
                <a:ea typeface="Open Sans"/>
                <a:cs typeface="Open Sans"/>
                <a:sym typeface="Open Sans"/>
              </a:rPr>
              <a:t> </a:t>
            </a:r>
            <a:endParaRPr sz="3200" b="1">
              <a:solidFill>
                <a:schemeClr val="dk1"/>
              </a:solidFill>
              <a:latin typeface="Open Sans"/>
              <a:ea typeface="Open Sans"/>
              <a:cs typeface="Open Sans"/>
              <a:sym typeface="Open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pic>
        <p:nvPicPr>
          <p:cNvPr id="560" name="Google Shape;560;g2ae45cb0fb4_1_0"/>
          <p:cNvPicPr preferRelativeResize="0"/>
          <p:nvPr/>
        </p:nvPicPr>
        <p:blipFill>
          <a:blip r:embed="rId3">
            <a:alphaModFix/>
          </a:blip>
          <a:stretch>
            <a:fillRect/>
          </a:stretch>
        </p:blipFill>
        <p:spPr>
          <a:xfrm>
            <a:off x="14571675" y="9646200"/>
            <a:ext cx="3529450" cy="536475"/>
          </a:xfrm>
          <a:prstGeom prst="rect">
            <a:avLst/>
          </a:prstGeom>
          <a:noFill/>
          <a:ln>
            <a:noFill/>
          </a:ln>
        </p:spPr>
      </p:pic>
      <p:pic>
        <p:nvPicPr>
          <p:cNvPr id="561" name="Google Shape;561;g2ae45cb0fb4_1_0"/>
          <p:cNvPicPr preferRelativeResize="0"/>
          <p:nvPr/>
        </p:nvPicPr>
        <p:blipFill rotWithShape="1">
          <a:blip r:embed="rId4">
            <a:alphaModFix/>
          </a:blip>
          <a:srcRect t="13141" b="30043"/>
          <a:stretch/>
        </p:blipFill>
        <p:spPr>
          <a:xfrm>
            <a:off x="11607025" y="9532600"/>
            <a:ext cx="2796249" cy="763700"/>
          </a:xfrm>
          <a:prstGeom prst="rect">
            <a:avLst/>
          </a:prstGeom>
          <a:noFill/>
          <a:ln>
            <a:noFill/>
          </a:ln>
        </p:spPr>
      </p:pic>
      <p:cxnSp>
        <p:nvCxnSpPr>
          <p:cNvPr id="562" name="Google Shape;562;g2ae45cb0fb4_1_0"/>
          <p:cNvCxnSpPr/>
          <p:nvPr/>
        </p:nvCxnSpPr>
        <p:spPr>
          <a:xfrm>
            <a:off x="0" y="110812"/>
            <a:ext cx="6492300" cy="0"/>
          </a:xfrm>
          <a:prstGeom prst="straightConnector1">
            <a:avLst/>
          </a:prstGeom>
          <a:noFill/>
          <a:ln w="200025" cap="flat" cmpd="sng">
            <a:solidFill>
              <a:srgbClr val="F69E2B"/>
            </a:solidFill>
            <a:prstDash val="solid"/>
            <a:round/>
            <a:headEnd type="none" w="sm" len="sm"/>
            <a:tailEnd type="none" w="sm" len="sm"/>
          </a:ln>
        </p:spPr>
      </p:cxnSp>
      <p:sp>
        <p:nvSpPr>
          <p:cNvPr id="563" name="Google Shape;563;g2ae45cb0fb4_1_0"/>
          <p:cNvSpPr txBox="1"/>
          <p:nvPr/>
        </p:nvSpPr>
        <p:spPr>
          <a:xfrm>
            <a:off x="-127187" y="302600"/>
            <a:ext cx="18542400" cy="1231500"/>
          </a:xfrm>
          <a:prstGeom prst="rect">
            <a:avLst/>
          </a:prstGeom>
          <a:solidFill>
            <a:srgbClr val="F3F3F3"/>
          </a:solidFill>
          <a:ln>
            <a:noFill/>
          </a:ln>
        </p:spPr>
        <p:txBody>
          <a:bodyPr spcFirstLastPara="1" wrap="square" lIns="0" tIns="0" rIns="0" bIns="0" anchor="t" anchorCtr="0">
            <a:spAutoFit/>
          </a:bodyPr>
          <a:lstStyle/>
          <a:p>
            <a:pPr marL="914400" lvl="0" indent="0" algn="l" rtl="0">
              <a:lnSpc>
                <a:spcPct val="120003"/>
              </a:lnSpc>
              <a:spcBef>
                <a:spcPts val="0"/>
              </a:spcBef>
              <a:spcAft>
                <a:spcPts val="0"/>
              </a:spcAft>
              <a:buSzPts val="1100"/>
              <a:buNone/>
            </a:pPr>
            <a:r>
              <a:rPr lang="en-US" sz="8000" b="1">
                <a:solidFill>
                  <a:srgbClr val="08104B"/>
                </a:solidFill>
                <a:latin typeface="Poppins"/>
                <a:ea typeface="Poppins"/>
                <a:cs typeface="Poppins"/>
                <a:sym typeface="Poppins"/>
              </a:rPr>
              <a:t>Thank you!</a:t>
            </a:r>
            <a:endParaRPr sz="8000" b="1">
              <a:solidFill>
                <a:srgbClr val="08104B"/>
              </a:solidFill>
              <a:latin typeface="Poppins"/>
              <a:ea typeface="Poppins"/>
              <a:cs typeface="Poppins"/>
              <a:sym typeface="Poppins"/>
            </a:endParaRPr>
          </a:p>
        </p:txBody>
      </p:sp>
      <p:sp>
        <p:nvSpPr>
          <p:cNvPr id="564" name="Google Shape;564;g2ae45cb0fb4_1_0"/>
          <p:cNvSpPr txBox="1"/>
          <p:nvPr/>
        </p:nvSpPr>
        <p:spPr>
          <a:xfrm>
            <a:off x="1271725" y="3645750"/>
            <a:ext cx="7747200" cy="2995500"/>
          </a:xfrm>
          <a:prstGeom prst="rect">
            <a:avLst/>
          </a:prstGeom>
          <a:noFill/>
          <a:ln>
            <a:noFill/>
          </a:ln>
        </p:spPr>
        <p:txBody>
          <a:bodyPr spcFirstLastPara="1" wrap="square" lIns="0" tIns="0" rIns="0" bIns="0" anchor="t" anchorCtr="0">
            <a:spAutoFit/>
          </a:bodyPr>
          <a:lstStyle/>
          <a:p>
            <a:pPr marL="0" lvl="0" indent="0" algn="ctr" rtl="0">
              <a:lnSpc>
                <a:spcPct val="130000"/>
              </a:lnSpc>
              <a:spcBef>
                <a:spcPts val="0"/>
              </a:spcBef>
              <a:spcAft>
                <a:spcPts val="0"/>
              </a:spcAft>
              <a:buSzPts val="1100"/>
              <a:buNone/>
            </a:pPr>
            <a:r>
              <a:rPr lang="en-US" sz="4000" b="1">
                <a:solidFill>
                  <a:schemeClr val="dk2"/>
                </a:solidFill>
                <a:latin typeface="Poppins"/>
                <a:ea typeface="Poppins"/>
                <a:cs typeface="Poppins"/>
                <a:sym typeface="Poppins"/>
              </a:rPr>
              <a:t>Christina Russo Walters</a:t>
            </a:r>
            <a:endParaRPr sz="4000" b="1">
              <a:solidFill>
                <a:schemeClr val="dk2"/>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2300" b="1">
                <a:solidFill>
                  <a:schemeClr val="dk2"/>
                </a:solidFill>
                <a:latin typeface="Poppins"/>
                <a:ea typeface="Poppins"/>
                <a:cs typeface="Poppins"/>
                <a:sym typeface="Poppins"/>
              </a:rPr>
              <a:t>Senior Managing Attorney</a:t>
            </a:r>
            <a:endParaRPr sz="2300" b="1">
              <a:solidFill>
                <a:schemeClr val="dk2"/>
              </a:solidFill>
              <a:latin typeface="Poppins"/>
              <a:ea typeface="Poppins"/>
              <a:cs typeface="Poppins"/>
              <a:sym typeface="Poppins"/>
            </a:endParaRPr>
          </a:p>
          <a:p>
            <a:pPr marL="0" lvl="0" indent="0" algn="ctr" rtl="0">
              <a:lnSpc>
                <a:spcPct val="130000"/>
              </a:lnSpc>
              <a:spcBef>
                <a:spcPts val="0"/>
              </a:spcBef>
              <a:spcAft>
                <a:spcPts val="0"/>
              </a:spcAft>
              <a:buClr>
                <a:schemeClr val="dk1"/>
              </a:buClr>
              <a:buSzPts val="1100"/>
              <a:buFont typeface="Arial"/>
              <a:buNone/>
            </a:pPr>
            <a:r>
              <a:rPr lang="en-US" sz="2300">
                <a:solidFill>
                  <a:schemeClr val="dk2"/>
                </a:solidFill>
                <a:latin typeface="Poppins Medium"/>
                <a:ea typeface="Poppins Medium"/>
                <a:cs typeface="Poppins Medium"/>
                <a:sym typeface="Poppins Medium"/>
              </a:rPr>
              <a:t>Medical-Legal Partnerships</a:t>
            </a:r>
            <a:endParaRPr sz="2300">
              <a:solidFill>
                <a:schemeClr val="dk2"/>
              </a:solidFill>
              <a:latin typeface="Poppins Medium"/>
              <a:ea typeface="Poppins Medium"/>
              <a:cs typeface="Poppins Medium"/>
              <a:sym typeface="Poppins Medium"/>
            </a:endParaRPr>
          </a:p>
          <a:p>
            <a:pPr marL="0" lvl="0" indent="0" algn="ctr" rtl="0">
              <a:lnSpc>
                <a:spcPct val="130000"/>
              </a:lnSpc>
              <a:spcBef>
                <a:spcPts val="0"/>
              </a:spcBef>
              <a:spcAft>
                <a:spcPts val="0"/>
              </a:spcAft>
              <a:buSzPts val="1100"/>
              <a:buNone/>
            </a:pPr>
            <a:r>
              <a:rPr lang="en-US" sz="2300">
                <a:solidFill>
                  <a:schemeClr val="dk2"/>
                </a:solidFill>
                <a:latin typeface="Poppins Medium"/>
                <a:ea typeface="Poppins Medium"/>
                <a:cs typeface="Poppins Medium"/>
                <a:sym typeface="Poppins Medium"/>
              </a:rPr>
              <a:t>Community Legal Services Mid-Florida</a:t>
            </a:r>
            <a:endParaRPr sz="2300">
              <a:solidFill>
                <a:schemeClr val="dk2"/>
              </a:solidFill>
              <a:latin typeface="Poppins Medium"/>
              <a:ea typeface="Poppins Medium"/>
              <a:cs typeface="Poppins Medium"/>
              <a:sym typeface="Poppins Medium"/>
            </a:endParaRPr>
          </a:p>
          <a:p>
            <a:pPr marL="0" lvl="0" indent="0" algn="ctr" rtl="0">
              <a:lnSpc>
                <a:spcPct val="130000"/>
              </a:lnSpc>
              <a:spcBef>
                <a:spcPts val="0"/>
              </a:spcBef>
              <a:spcAft>
                <a:spcPts val="0"/>
              </a:spcAft>
              <a:buSzPts val="1100"/>
              <a:buNone/>
            </a:pPr>
            <a:r>
              <a:rPr lang="en-US" sz="2300">
                <a:solidFill>
                  <a:schemeClr val="dk2"/>
                </a:solidFill>
                <a:latin typeface="Poppins Medium"/>
                <a:ea typeface="Poppins Medium"/>
                <a:cs typeface="Poppins Medium"/>
                <a:sym typeface="Poppins Medium"/>
              </a:rPr>
              <a:t>clsmf.org</a:t>
            </a:r>
            <a:endParaRPr sz="2300">
              <a:solidFill>
                <a:schemeClr val="dk2"/>
              </a:solidFill>
              <a:latin typeface="Poppins Medium"/>
              <a:ea typeface="Poppins Medium"/>
              <a:cs typeface="Poppins Medium"/>
              <a:sym typeface="Poppins Medium"/>
            </a:endParaRPr>
          </a:p>
          <a:p>
            <a:pPr marL="0" lvl="0" indent="0" algn="ctr" rtl="0">
              <a:lnSpc>
                <a:spcPct val="130000"/>
              </a:lnSpc>
              <a:spcBef>
                <a:spcPts val="0"/>
              </a:spcBef>
              <a:spcAft>
                <a:spcPts val="0"/>
              </a:spcAft>
              <a:buSzPts val="1100"/>
              <a:buNone/>
            </a:pPr>
            <a:r>
              <a:rPr lang="en-US" sz="2300" u="sng">
                <a:solidFill>
                  <a:schemeClr val="hlink"/>
                </a:solidFill>
                <a:latin typeface="Poppins Medium"/>
                <a:ea typeface="Poppins Medium"/>
                <a:cs typeface="Poppins Medium"/>
                <a:sym typeface="Poppins Medium"/>
                <a:hlinkClick r:id="rId5"/>
              </a:rPr>
              <a:t>christinar@clsmf.org</a:t>
            </a:r>
            <a:r>
              <a:rPr lang="en-US" sz="2300">
                <a:solidFill>
                  <a:schemeClr val="dk2"/>
                </a:solidFill>
                <a:latin typeface="Poppins Medium"/>
                <a:ea typeface="Poppins Medium"/>
                <a:cs typeface="Poppins Medium"/>
                <a:sym typeface="Poppins Medium"/>
              </a:rPr>
              <a:t> </a:t>
            </a:r>
            <a:endParaRPr sz="2300">
              <a:solidFill>
                <a:schemeClr val="dk2"/>
              </a:solidFill>
              <a:latin typeface="Poppins Medium"/>
              <a:ea typeface="Poppins Medium"/>
              <a:cs typeface="Poppins Medium"/>
              <a:sym typeface="Poppins Medium"/>
            </a:endParaRPr>
          </a:p>
        </p:txBody>
      </p:sp>
      <p:sp>
        <p:nvSpPr>
          <p:cNvPr id="565" name="Google Shape;565;g2ae45cb0fb4_1_0"/>
          <p:cNvSpPr txBox="1"/>
          <p:nvPr/>
        </p:nvSpPr>
        <p:spPr>
          <a:xfrm>
            <a:off x="9384224" y="3645750"/>
            <a:ext cx="7067400" cy="2995500"/>
          </a:xfrm>
          <a:prstGeom prst="rect">
            <a:avLst/>
          </a:prstGeom>
          <a:noFill/>
          <a:ln>
            <a:noFill/>
          </a:ln>
        </p:spPr>
        <p:txBody>
          <a:bodyPr spcFirstLastPara="1" wrap="square" lIns="0" tIns="0" rIns="0" bIns="0" anchor="t" anchorCtr="0">
            <a:spAutoFit/>
          </a:bodyPr>
          <a:lstStyle/>
          <a:p>
            <a:pPr marL="0" lvl="0" indent="0" algn="ctr" rtl="0">
              <a:lnSpc>
                <a:spcPct val="130000"/>
              </a:lnSpc>
              <a:spcBef>
                <a:spcPts val="0"/>
              </a:spcBef>
              <a:spcAft>
                <a:spcPts val="0"/>
              </a:spcAft>
              <a:buSzPts val="1100"/>
              <a:buNone/>
            </a:pPr>
            <a:r>
              <a:rPr lang="en-US" sz="4000" b="1">
                <a:solidFill>
                  <a:schemeClr val="dk2"/>
                </a:solidFill>
                <a:latin typeface="Poppins"/>
                <a:ea typeface="Poppins"/>
                <a:cs typeface="Poppins"/>
                <a:sym typeface="Poppins"/>
              </a:rPr>
              <a:t>Dr. Frederick Anderson </a:t>
            </a:r>
            <a:endParaRPr sz="4000" b="1">
              <a:solidFill>
                <a:schemeClr val="dk2"/>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2300" b="1">
                <a:solidFill>
                  <a:schemeClr val="dk2"/>
                </a:solidFill>
                <a:latin typeface="Poppins"/>
                <a:ea typeface="Poppins"/>
                <a:cs typeface="Poppins"/>
                <a:sym typeface="Poppins"/>
              </a:rPr>
              <a:t>Associate Professor; Medical Director</a:t>
            </a:r>
            <a:r>
              <a:rPr lang="en-US" sz="2300">
                <a:solidFill>
                  <a:schemeClr val="dk2"/>
                </a:solidFill>
                <a:latin typeface="Poppins"/>
                <a:ea typeface="Poppins"/>
                <a:cs typeface="Poppins"/>
                <a:sym typeface="Poppins"/>
              </a:rPr>
              <a:t> </a:t>
            </a:r>
            <a:endParaRPr sz="2300">
              <a:solidFill>
                <a:schemeClr val="dk2"/>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2300">
                <a:solidFill>
                  <a:schemeClr val="dk2"/>
                </a:solidFill>
                <a:latin typeface="Poppins Medium"/>
                <a:ea typeface="Poppins Medium"/>
                <a:cs typeface="Poppins Medium"/>
                <a:sym typeface="Poppins Medium"/>
              </a:rPr>
              <a:t>Florida International University </a:t>
            </a:r>
            <a:endParaRPr sz="2300">
              <a:solidFill>
                <a:schemeClr val="dk2"/>
              </a:solidFill>
              <a:latin typeface="Poppins Medium"/>
              <a:ea typeface="Poppins Medium"/>
              <a:cs typeface="Poppins Medium"/>
              <a:sym typeface="Poppins Medium"/>
            </a:endParaRPr>
          </a:p>
          <a:p>
            <a:pPr marL="0" lvl="0" indent="0" algn="ctr" rtl="0">
              <a:lnSpc>
                <a:spcPct val="130000"/>
              </a:lnSpc>
              <a:spcBef>
                <a:spcPts val="0"/>
              </a:spcBef>
              <a:spcAft>
                <a:spcPts val="0"/>
              </a:spcAft>
              <a:buSzPts val="1100"/>
              <a:buNone/>
            </a:pPr>
            <a:r>
              <a:rPr lang="en-US" sz="2300">
                <a:solidFill>
                  <a:schemeClr val="dk2"/>
                </a:solidFill>
                <a:latin typeface="Poppins Medium"/>
                <a:ea typeface="Poppins Medium"/>
                <a:cs typeface="Poppins Medium"/>
                <a:sym typeface="Poppins Medium"/>
              </a:rPr>
              <a:t>Mobile Health Center</a:t>
            </a:r>
            <a:endParaRPr sz="2300">
              <a:solidFill>
                <a:schemeClr val="dk2"/>
              </a:solidFill>
              <a:latin typeface="Poppins Medium"/>
              <a:ea typeface="Poppins Medium"/>
              <a:cs typeface="Poppins Medium"/>
              <a:sym typeface="Poppins Medium"/>
            </a:endParaRPr>
          </a:p>
          <a:p>
            <a:pPr marL="0" lvl="0" indent="0" algn="ctr" rtl="0">
              <a:lnSpc>
                <a:spcPct val="130000"/>
              </a:lnSpc>
              <a:spcBef>
                <a:spcPts val="0"/>
              </a:spcBef>
              <a:spcAft>
                <a:spcPts val="0"/>
              </a:spcAft>
              <a:buSzPts val="1100"/>
              <a:buNone/>
            </a:pPr>
            <a:r>
              <a:rPr lang="en-US" sz="2300">
                <a:solidFill>
                  <a:schemeClr val="dk2"/>
                </a:solidFill>
                <a:latin typeface="Poppins Medium"/>
                <a:ea typeface="Poppins Medium"/>
                <a:cs typeface="Poppins Medium"/>
                <a:sym typeface="Poppins Medium"/>
              </a:rPr>
              <a:t>Office: 305-348-4840</a:t>
            </a:r>
            <a:endParaRPr sz="2300">
              <a:solidFill>
                <a:schemeClr val="dk2"/>
              </a:solidFill>
              <a:latin typeface="Poppins Medium"/>
              <a:ea typeface="Poppins Medium"/>
              <a:cs typeface="Poppins Medium"/>
              <a:sym typeface="Poppins Medium"/>
            </a:endParaRPr>
          </a:p>
          <a:p>
            <a:pPr marL="0" lvl="0" indent="0" algn="ctr" rtl="0">
              <a:lnSpc>
                <a:spcPct val="130000"/>
              </a:lnSpc>
              <a:spcBef>
                <a:spcPts val="0"/>
              </a:spcBef>
              <a:spcAft>
                <a:spcPts val="0"/>
              </a:spcAft>
              <a:buSzPts val="1100"/>
              <a:buNone/>
            </a:pPr>
            <a:r>
              <a:rPr lang="en-US" sz="2300" u="sng">
                <a:solidFill>
                  <a:schemeClr val="hlink"/>
                </a:solidFill>
                <a:latin typeface="Poppins Medium"/>
                <a:ea typeface="Poppins Medium"/>
                <a:cs typeface="Poppins Medium"/>
                <a:sym typeface="Poppins Medium"/>
                <a:hlinkClick r:id="rId6"/>
              </a:rPr>
              <a:t>fwanders@fiu.edu</a:t>
            </a:r>
            <a:r>
              <a:rPr lang="en-US" sz="2300">
                <a:solidFill>
                  <a:schemeClr val="dk2"/>
                </a:solidFill>
                <a:latin typeface="Poppins Medium"/>
                <a:ea typeface="Poppins Medium"/>
                <a:cs typeface="Poppins Medium"/>
                <a:sym typeface="Poppins Medium"/>
              </a:rPr>
              <a:t> </a:t>
            </a:r>
            <a:endParaRPr sz="2300">
              <a:solidFill>
                <a:schemeClr val="dk2"/>
              </a:solidFill>
              <a:latin typeface="Poppins Medium"/>
              <a:ea typeface="Poppins Medium"/>
              <a:cs typeface="Poppins Medium"/>
              <a:sym typeface="Poppins Medium"/>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5DE0E6"/>
            </a:gs>
            <a:gs pos="100000">
              <a:srgbClr val="004AAD"/>
            </a:gs>
          </a:gsLst>
          <a:lin ang="0" scaled="0"/>
        </a:gradFill>
        <a:effectLst/>
      </p:bgPr>
    </p:bg>
    <p:spTree>
      <p:nvGrpSpPr>
        <p:cNvPr id="1" name="Shape 569"/>
        <p:cNvGrpSpPr/>
        <p:nvPr/>
      </p:nvGrpSpPr>
      <p:grpSpPr>
        <a:xfrm>
          <a:off x="0" y="0"/>
          <a:ext cx="0" cy="0"/>
          <a:chOff x="0" y="0"/>
          <a:chExt cx="0" cy="0"/>
        </a:xfrm>
      </p:grpSpPr>
      <p:sp>
        <p:nvSpPr>
          <p:cNvPr id="570" name="Google Shape;570;p6"/>
          <p:cNvSpPr txBox="1"/>
          <p:nvPr/>
        </p:nvSpPr>
        <p:spPr>
          <a:xfrm>
            <a:off x="10662601" y="5175333"/>
            <a:ext cx="5532000" cy="2154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endParaRPr/>
          </a:p>
        </p:txBody>
      </p:sp>
      <p:sp>
        <p:nvSpPr>
          <p:cNvPr id="571" name="Google Shape;571;p6"/>
          <p:cNvSpPr/>
          <p:nvPr/>
        </p:nvSpPr>
        <p:spPr>
          <a:xfrm>
            <a:off x="6730127" y="-11"/>
            <a:ext cx="12592628" cy="12592628"/>
          </a:xfrm>
          <a:custGeom>
            <a:avLst/>
            <a:gdLst/>
            <a:ahLst/>
            <a:cxnLst/>
            <a:rect l="l" t="t" r="r" b="b"/>
            <a:pathLst>
              <a:path w="12592628" h="12592628" extrusionOk="0">
                <a:moveTo>
                  <a:pt x="0" y="0"/>
                </a:moveTo>
                <a:lnTo>
                  <a:pt x="12592628" y="0"/>
                </a:lnTo>
                <a:lnTo>
                  <a:pt x="12592628" y="12592629"/>
                </a:lnTo>
                <a:lnTo>
                  <a:pt x="0" y="12592629"/>
                </a:lnTo>
                <a:lnTo>
                  <a:pt x="0" y="0"/>
                </a:lnTo>
                <a:close/>
              </a:path>
            </a:pathLst>
          </a:custGeom>
          <a:blipFill rotWithShape="1">
            <a:blip r:embed="rId3">
              <a:alphaModFix/>
            </a:blip>
            <a:stretch>
              <a:fillRect/>
            </a:stretch>
          </a:blipFill>
          <a:ln>
            <a:noFill/>
          </a:ln>
        </p:spPr>
        <p:txBody>
          <a:bodyPr/>
          <a:lstStyle/>
          <a:p>
            <a:endParaRPr lang="en-US"/>
          </a:p>
        </p:txBody>
      </p:sp>
      <p:pic>
        <p:nvPicPr>
          <p:cNvPr id="572" name="Google Shape;572;p6"/>
          <p:cNvPicPr preferRelativeResize="0"/>
          <p:nvPr/>
        </p:nvPicPr>
        <p:blipFill>
          <a:blip r:embed="rId4">
            <a:alphaModFix/>
          </a:blip>
          <a:stretch>
            <a:fillRect/>
          </a:stretch>
        </p:blipFill>
        <p:spPr>
          <a:xfrm>
            <a:off x="485775" y="3305175"/>
            <a:ext cx="4086225" cy="3676650"/>
          </a:xfrm>
          <a:prstGeom prst="rect">
            <a:avLst/>
          </a:prstGeom>
          <a:noFill/>
          <a:ln>
            <a:noFill/>
          </a:ln>
        </p:spPr>
      </p:pic>
      <p:sp>
        <p:nvSpPr>
          <p:cNvPr id="573" name="Google Shape;573;p6"/>
          <p:cNvSpPr txBox="1"/>
          <p:nvPr/>
        </p:nvSpPr>
        <p:spPr>
          <a:xfrm>
            <a:off x="5119050" y="4158450"/>
            <a:ext cx="11804700" cy="1970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5800" b="1">
                <a:solidFill>
                  <a:srgbClr val="F7F9F7"/>
                </a:solidFill>
                <a:latin typeface="Poppins"/>
                <a:ea typeface="Poppins"/>
                <a:cs typeface="Poppins"/>
                <a:sym typeface="Poppins"/>
              </a:rPr>
              <a:t>Please submit questions using the Q&amp;A function.</a:t>
            </a:r>
            <a:endParaRPr sz="5800" b="1">
              <a:solidFill>
                <a:srgbClr val="F7F9F7"/>
              </a:solidFill>
              <a:latin typeface="Poppins"/>
              <a:ea typeface="Poppins"/>
              <a:cs typeface="Poppins"/>
              <a:sym typeface="Poppins"/>
            </a:endParaRPr>
          </a:p>
        </p:txBody>
      </p:sp>
      <p:grpSp>
        <p:nvGrpSpPr>
          <p:cNvPr id="574" name="Google Shape;574;p6"/>
          <p:cNvGrpSpPr/>
          <p:nvPr/>
        </p:nvGrpSpPr>
        <p:grpSpPr>
          <a:xfrm>
            <a:off x="10147348" y="7232753"/>
            <a:ext cx="7315200" cy="1638343"/>
            <a:chOff x="11795760" y="6676416"/>
            <a:chExt cx="7315200" cy="1638343"/>
          </a:xfrm>
        </p:grpSpPr>
        <p:sp>
          <p:nvSpPr>
            <p:cNvPr id="575" name="Google Shape;575;p6"/>
            <p:cNvSpPr/>
            <p:nvPr/>
          </p:nvSpPr>
          <p:spPr>
            <a:xfrm>
              <a:off x="11795760" y="6676416"/>
              <a:ext cx="7315200" cy="1638343"/>
            </a:xfrm>
            <a:custGeom>
              <a:avLst/>
              <a:gdLst/>
              <a:ahLst/>
              <a:cxnLst/>
              <a:rect l="l" t="t" r="r" b="b"/>
              <a:pathLst>
                <a:path w="7315200" h="1638343" extrusionOk="0">
                  <a:moveTo>
                    <a:pt x="0" y="0"/>
                  </a:moveTo>
                  <a:lnTo>
                    <a:pt x="7315200" y="0"/>
                  </a:lnTo>
                  <a:lnTo>
                    <a:pt x="7315200" y="1638343"/>
                  </a:lnTo>
                  <a:lnTo>
                    <a:pt x="0" y="1638343"/>
                  </a:lnTo>
                  <a:lnTo>
                    <a:pt x="0" y="0"/>
                  </a:lnTo>
                  <a:close/>
                </a:path>
              </a:pathLst>
            </a:custGeom>
            <a:blipFill rotWithShape="1">
              <a:blip r:embed="rId5">
                <a:alphaModFix/>
              </a:blip>
              <a:stretch>
                <a:fillRect/>
              </a:stretch>
            </a:blipFill>
            <a:ln>
              <a:noFill/>
            </a:ln>
          </p:spPr>
          <p:txBody>
            <a:bodyPr/>
            <a:lstStyle/>
            <a:p>
              <a:endParaRPr lang="en-US"/>
            </a:p>
          </p:txBody>
        </p:sp>
        <p:sp>
          <p:nvSpPr>
            <p:cNvPr id="576" name="Google Shape;576;p6"/>
            <p:cNvSpPr txBox="1"/>
            <p:nvPr/>
          </p:nvSpPr>
          <p:spPr>
            <a:xfrm>
              <a:off x="12713475" y="6716800"/>
              <a:ext cx="5630400" cy="1477800"/>
            </a:xfrm>
            <a:prstGeom prst="rect">
              <a:avLst/>
            </a:prstGeom>
            <a:noFill/>
            <a:ln>
              <a:noFill/>
            </a:ln>
          </p:spPr>
          <p:txBody>
            <a:bodyPr spcFirstLastPara="1" wrap="square" lIns="0" tIns="0" rIns="0" bIns="0" anchor="t" anchorCtr="0">
              <a:spAutoFit/>
            </a:bodyPr>
            <a:lstStyle/>
            <a:p>
              <a:pPr marL="0" lvl="0" indent="0" algn="ctr" rtl="0">
                <a:lnSpc>
                  <a:spcPct val="130000"/>
                </a:lnSpc>
                <a:spcBef>
                  <a:spcPts val="0"/>
                </a:spcBef>
                <a:spcAft>
                  <a:spcPts val="0"/>
                </a:spcAft>
                <a:buSzPts val="1100"/>
                <a:buNone/>
              </a:pPr>
              <a:r>
                <a:rPr lang="en-US" sz="2800" b="1">
                  <a:solidFill>
                    <a:srgbClr val="08104B"/>
                  </a:solidFill>
                  <a:latin typeface="Poppins"/>
                  <a:ea typeface="Poppins"/>
                  <a:cs typeface="Poppins"/>
                  <a:sym typeface="Poppins"/>
                </a:rPr>
                <a:t>Moderated by: </a:t>
              </a:r>
              <a:endParaRPr sz="2800" b="1">
                <a:solidFill>
                  <a:srgbClr val="08104B"/>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3200" b="1">
                  <a:solidFill>
                    <a:srgbClr val="08104B"/>
                  </a:solidFill>
                  <a:latin typeface="Poppins"/>
                  <a:ea typeface="Poppins"/>
                  <a:cs typeface="Poppins"/>
                  <a:sym typeface="Poppins"/>
                </a:rPr>
                <a:t>Katie Hathaway, JD</a:t>
              </a:r>
              <a:endParaRPr sz="3200" b="1">
                <a:solidFill>
                  <a:srgbClr val="08104B"/>
                </a:solidFill>
                <a:latin typeface="Poppins"/>
                <a:ea typeface="Poppins"/>
                <a:cs typeface="Poppins"/>
                <a:sym typeface="Poppins"/>
              </a:endParaRPr>
            </a:p>
            <a:p>
              <a:pPr marL="0" lvl="0" indent="0" algn="ctr" rtl="0">
                <a:lnSpc>
                  <a:spcPct val="130000"/>
                </a:lnSpc>
                <a:spcBef>
                  <a:spcPts val="0"/>
                </a:spcBef>
                <a:spcAft>
                  <a:spcPts val="0"/>
                </a:spcAft>
                <a:buSzPts val="1100"/>
                <a:buNone/>
              </a:pPr>
              <a:r>
                <a:rPr lang="en-US" sz="1800" b="1">
                  <a:solidFill>
                    <a:srgbClr val="08104B"/>
                  </a:solidFill>
                  <a:latin typeface="Poppins"/>
                  <a:ea typeface="Poppins"/>
                  <a:cs typeface="Poppins"/>
                  <a:sym typeface="Poppins"/>
                </a:rPr>
                <a:t>National Center for Medical-Legal Partnership </a:t>
              </a:r>
              <a:endParaRPr sz="1800" b="1">
                <a:solidFill>
                  <a:srgbClr val="08104B"/>
                </a:solidFill>
                <a:latin typeface="Poppins"/>
                <a:ea typeface="Poppins"/>
                <a:cs typeface="Poppins"/>
                <a:sym typeface="Poppins"/>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5DE0E6"/>
            </a:gs>
            <a:gs pos="100000">
              <a:srgbClr val="004AAD"/>
            </a:gs>
          </a:gsLst>
          <a:lin ang="0" scaled="0"/>
        </a:gradFill>
        <a:effectLst/>
      </p:bgPr>
    </p:bg>
    <p:spTree>
      <p:nvGrpSpPr>
        <p:cNvPr id="1" name="Shape 580"/>
        <p:cNvGrpSpPr/>
        <p:nvPr/>
      </p:nvGrpSpPr>
      <p:grpSpPr>
        <a:xfrm>
          <a:off x="0" y="0"/>
          <a:ext cx="0" cy="0"/>
          <a:chOff x="0" y="0"/>
          <a:chExt cx="0" cy="0"/>
        </a:xfrm>
      </p:grpSpPr>
      <p:sp>
        <p:nvSpPr>
          <p:cNvPr id="581" name="Google Shape;581;p8"/>
          <p:cNvSpPr/>
          <p:nvPr/>
        </p:nvSpPr>
        <p:spPr>
          <a:xfrm>
            <a:off x="8764750" y="-235924"/>
            <a:ext cx="9633360" cy="9948176"/>
          </a:xfrm>
          <a:custGeom>
            <a:avLst/>
            <a:gdLst/>
            <a:ahLst/>
            <a:cxnLst/>
            <a:rect l="l" t="t" r="r" b="b"/>
            <a:pathLst>
              <a:path w="12592628" h="12592628" extrusionOk="0">
                <a:moveTo>
                  <a:pt x="0" y="0"/>
                </a:moveTo>
                <a:lnTo>
                  <a:pt x="12592628" y="0"/>
                </a:lnTo>
                <a:lnTo>
                  <a:pt x="12592628" y="12592629"/>
                </a:lnTo>
                <a:lnTo>
                  <a:pt x="0" y="12592629"/>
                </a:lnTo>
                <a:lnTo>
                  <a:pt x="0" y="0"/>
                </a:lnTo>
                <a:close/>
              </a:path>
            </a:pathLst>
          </a:custGeom>
          <a:blipFill rotWithShape="1">
            <a:blip r:embed="rId3">
              <a:alphaModFix/>
            </a:blip>
            <a:stretch>
              <a:fillRect/>
            </a:stretch>
          </a:blipFill>
          <a:ln>
            <a:noFill/>
          </a:ln>
        </p:spPr>
        <p:txBody>
          <a:bodyPr/>
          <a:lstStyle/>
          <a:p>
            <a:endParaRPr lang="en-US"/>
          </a:p>
        </p:txBody>
      </p:sp>
      <p:sp>
        <p:nvSpPr>
          <p:cNvPr id="582" name="Google Shape;582;p8"/>
          <p:cNvSpPr txBox="1"/>
          <p:nvPr/>
        </p:nvSpPr>
        <p:spPr>
          <a:xfrm>
            <a:off x="732344" y="2469920"/>
            <a:ext cx="11727000" cy="2327100"/>
          </a:xfrm>
          <a:prstGeom prst="rect">
            <a:avLst/>
          </a:prstGeom>
          <a:noFill/>
          <a:ln>
            <a:noFill/>
          </a:ln>
        </p:spPr>
        <p:txBody>
          <a:bodyPr spcFirstLastPara="1" wrap="square" lIns="0" tIns="0" rIns="0" bIns="0" anchor="t" anchorCtr="0">
            <a:spAutoFit/>
          </a:bodyPr>
          <a:lstStyle/>
          <a:p>
            <a:pPr marL="0" marR="0" lvl="0" indent="0" algn="l" rtl="0">
              <a:lnSpc>
                <a:spcPct val="140007"/>
              </a:lnSpc>
              <a:spcBef>
                <a:spcPts val="0"/>
              </a:spcBef>
              <a:spcAft>
                <a:spcPts val="0"/>
              </a:spcAft>
              <a:buNone/>
            </a:pPr>
            <a:r>
              <a:rPr lang="en-US" sz="15117" b="1" i="0" u="none" strike="noStrike" cap="none">
                <a:solidFill>
                  <a:srgbClr val="08104B"/>
                </a:solidFill>
                <a:latin typeface="Poppins"/>
                <a:ea typeface="Poppins"/>
                <a:cs typeface="Poppins"/>
                <a:sym typeface="Poppins"/>
              </a:rPr>
              <a:t>Thank you!</a:t>
            </a:r>
            <a:endParaRPr/>
          </a:p>
        </p:txBody>
      </p:sp>
      <p:sp>
        <p:nvSpPr>
          <p:cNvPr id="583" name="Google Shape;583;p8"/>
          <p:cNvSpPr txBox="1"/>
          <p:nvPr/>
        </p:nvSpPr>
        <p:spPr>
          <a:xfrm>
            <a:off x="905375" y="5071975"/>
            <a:ext cx="12448800" cy="3246900"/>
          </a:xfrm>
          <a:prstGeom prst="rect">
            <a:avLst/>
          </a:prstGeom>
          <a:noFill/>
          <a:ln>
            <a:noFill/>
          </a:ln>
        </p:spPr>
        <p:txBody>
          <a:bodyPr spcFirstLastPara="1" wrap="square" lIns="0" tIns="0" rIns="0" bIns="0" anchor="t" anchorCtr="0">
            <a:spAutoFit/>
          </a:bodyPr>
          <a:lstStyle/>
          <a:p>
            <a:pPr marL="0" lvl="0" indent="0" algn="l" rtl="0">
              <a:lnSpc>
                <a:spcPct val="110002"/>
              </a:lnSpc>
              <a:spcBef>
                <a:spcPts val="0"/>
              </a:spcBef>
              <a:spcAft>
                <a:spcPts val="0"/>
              </a:spcAft>
              <a:buSzPts val="1100"/>
              <a:buNone/>
            </a:pPr>
            <a:r>
              <a:rPr lang="en-US" sz="3999" b="1">
                <a:solidFill>
                  <a:srgbClr val="FFFFFF"/>
                </a:solidFill>
                <a:latin typeface="Poppins"/>
                <a:ea typeface="Poppins"/>
                <a:cs typeface="Poppins"/>
                <a:sym typeface="Poppins"/>
              </a:rPr>
              <a:t>Please take a moment to complete our survey!</a:t>
            </a:r>
            <a:endParaRPr sz="3999" b="1">
              <a:solidFill>
                <a:srgbClr val="FFFFFF"/>
              </a:solidFill>
              <a:latin typeface="Poppins"/>
              <a:ea typeface="Poppins"/>
              <a:cs typeface="Poppins"/>
              <a:sym typeface="Poppins"/>
            </a:endParaRPr>
          </a:p>
          <a:p>
            <a:pPr marL="0" lvl="0" indent="0" algn="l" rtl="0">
              <a:lnSpc>
                <a:spcPct val="110002"/>
              </a:lnSpc>
              <a:spcBef>
                <a:spcPts val="0"/>
              </a:spcBef>
              <a:spcAft>
                <a:spcPts val="0"/>
              </a:spcAft>
              <a:buSzPts val="1100"/>
              <a:buNone/>
            </a:pPr>
            <a:r>
              <a:rPr lang="en-US" sz="3999" b="1" u="sng">
                <a:solidFill>
                  <a:schemeClr val="hlink"/>
                </a:solidFill>
                <a:latin typeface="Poppins"/>
                <a:ea typeface="Poppins"/>
                <a:cs typeface="Poppins"/>
                <a:sym typeface="Poppins"/>
                <a:hlinkClick r:id="rId4"/>
              </a:rPr>
              <a:t>https://www.surveymonkey.com/r/PJ29JT8</a:t>
            </a:r>
            <a:endParaRPr sz="3999" b="1">
              <a:solidFill>
                <a:srgbClr val="FFFFFF"/>
              </a:solidFill>
              <a:latin typeface="Poppins"/>
              <a:ea typeface="Poppins"/>
              <a:cs typeface="Poppins"/>
              <a:sym typeface="Poppins"/>
            </a:endParaRPr>
          </a:p>
          <a:p>
            <a:pPr marL="0" lvl="0" indent="0" algn="l" rtl="0">
              <a:lnSpc>
                <a:spcPct val="110002"/>
              </a:lnSpc>
              <a:spcBef>
                <a:spcPts val="0"/>
              </a:spcBef>
              <a:spcAft>
                <a:spcPts val="0"/>
              </a:spcAft>
              <a:buSzPts val="1100"/>
              <a:buNone/>
            </a:pPr>
            <a:endParaRPr sz="3999" b="1">
              <a:solidFill>
                <a:srgbClr val="FFFFFF"/>
              </a:solidFill>
              <a:latin typeface="Poppins"/>
              <a:ea typeface="Poppins"/>
              <a:cs typeface="Poppins"/>
              <a:sym typeface="Poppins"/>
            </a:endParaRPr>
          </a:p>
          <a:p>
            <a:pPr marL="0" lvl="0" indent="0" algn="l" rtl="0">
              <a:lnSpc>
                <a:spcPct val="110002"/>
              </a:lnSpc>
              <a:spcBef>
                <a:spcPts val="0"/>
              </a:spcBef>
              <a:spcAft>
                <a:spcPts val="0"/>
              </a:spcAft>
              <a:buSzPts val="1100"/>
              <a:buNone/>
            </a:pPr>
            <a:endParaRPr sz="3999" b="1">
              <a:solidFill>
                <a:srgbClr val="FFFFFF"/>
              </a:solidFill>
              <a:latin typeface="Poppins"/>
              <a:ea typeface="Poppins"/>
              <a:cs typeface="Poppins"/>
              <a:sym typeface="Poppins"/>
            </a:endParaRPr>
          </a:p>
          <a:p>
            <a:pPr marL="0" lvl="0" indent="0" algn="l" rtl="0">
              <a:lnSpc>
                <a:spcPct val="110002"/>
              </a:lnSpc>
              <a:spcBef>
                <a:spcPts val="0"/>
              </a:spcBef>
              <a:spcAft>
                <a:spcPts val="0"/>
              </a:spcAft>
              <a:buSzPts val="1100"/>
              <a:buNone/>
            </a:pPr>
            <a:r>
              <a:rPr lang="en-US" sz="3499">
                <a:solidFill>
                  <a:srgbClr val="FFFFFF"/>
                </a:solidFill>
                <a:latin typeface="Poppins"/>
                <a:ea typeface="Poppins"/>
                <a:cs typeface="Poppins"/>
                <a:sym typeface="Poppins"/>
              </a:rPr>
              <a:t>A link to the survey is also in the chat.</a:t>
            </a:r>
            <a:endParaRPr sz="3499">
              <a:solidFill>
                <a:srgbClr val="FFFFFF"/>
              </a:solidFill>
              <a:latin typeface="Poppins"/>
              <a:ea typeface="Poppins"/>
              <a:cs typeface="Poppins"/>
              <a:sym typeface="Poppins"/>
            </a:endParaRPr>
          </a:p>
        </p:txBody>
      </p:sp>
      <p:pic>
        <p:nvPicPr>
          <p:cNvPr id="584" name="Google Shape;584;p8"/>
          <p:cNvPicPr preferRelativeResize="0"/>
          <p:nvPr/>
        </p:nvPicPr>
        <p:blipFill>
          <a:blip r:embed="rId5">
            <a:alphaModFix/>
          </a:blip>
          <a:stretch>
            <a:fillRect/>
          </a:stretch>
        </p:blipFill>
        <p:spPr>
          <a:xfrm>
            <a:off x="13443275" y="3096038"/>
            <a:ext cx="4094950" cy="40949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5DE0E6"/>
            </a:gs>
            <a:gs pos="100000">
              <a:srgbClr val="004AAD"/>
            </a:gs>
          </a:gsLst>
          <a:lin ang="0" scaled="0"/>
        </a:gradFill>
        <a:effectLst/>
      </p:bgPr>
    </p:bg>
    <p:spTree>
      <p:nvGrpSpPr>
        <p:cNvPr id="1" name="Shape 588"/>
        <p:cNvGrpSpPr/>
        <p:nvPr/>
      </p:nvGrpSpPr>
      <p:grpSpPr>
        <a:xfrm>
          <a:off x="0" y="0"/>
          <a:ext cx="0" cy="0"/>
          <a:chOff x="0" y="0"/>
          <a:chExt cx="0" cy="0"/>
        </a:xfrm>
      </p:grpSpPr>
      <p:sp>
        <p:nvSpPr>
          <p:cNvPr id="589" name="Google Shape;589;g29caab2afa6_0_248"/>
          <p:cNvSpPr/>
          <p:nvPr/>
        </p:nvSpPr>
        <p:spPr>
          <a:xfrm>
            <a:off x="12945276" y="0"/>
            <a:ext cx="5414830" cy="5446312"/>
          </a:xfrm>
          <a:custGeom>
            <a:avLst/>
            <a:gdLst/>
            <a:ahLst/>
            <a:cxnLst/>
            <a:rect l="l" t="t" r="r" b="b"/>
            <a:pathLst>
              <a:path w="12592628" h="12592628" extrusionOk="0">
                <a:moveTo>
                  <a:pt x="0" y="0"/>
                </a:moveTo>
                <a:lnTo>
                  <a:pt x="12592628" y="0"/>
                </a:lnTo>
                <a:lnTo>
                  <a:pt x="12592628" y="12592629"/>
                </a:lnTo>
                <a:lnTo>
                  <a:pt x="0" y="12592629"/>
                </a:lnTo>
                <a:lnTo>
                  <a:pt x="0" y="0"/>
                </a:lnTo>
                <a:close/>
              </a:path>
            </a:pathLst>
          </a:custGeom>
          <a:blipFill rotWithShape="1">
            <a:blip r:embed="rId3">
              <a:alphaModFix/>
            </a:blip>
            <a:stretch>
              <a:fillRect/>
            </a:stretch>
          </a:blipFill>
          <a:ln>
            <a:noFill/>
          </a:ln>
        </p:spPr>
        <p:txBody>
          <a:bodyPr/>
          <a:lstStyle/>
          <a:p>
            <a:endParaRPr lang="en-US"/>
          </a:p>
        </p:txBody>
      </p:sp>
      <p:sp>
        <p:nvSpPr>
          <p:cNvPr id="590" name="Google Shape;590;g29caab2afa6_0_248"/>
          <p:cNvSpPr txBox="1"/>
          <p:nvPr/>
        </p:nvSpPr>
        <p:spPr>
          <a:xfrm>
            <a:off x="1227124" y="1061775"/>
            <a:ext cx="15151500" cy="12315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8000" b="1">
                <a:solidFill>
                  <a:srgbClr val="08104B"/>
                </a:solidFill>
                <a:latin typeface="Poppins"/>
                <a:ea typeface="Poppins"/>
                <a:cs typeface="Poppins"/>
                <a:sym typeface="Poppins"/>
              </a:rPr>
              <a:t>Happening Soon. RSVP Now!</a:t>
            </a:r>
            <a:endParaRPr/>
          </a:p>
        </p:txBody>
      </p:sp>
      <p:pic>
        <p:nvPicPr>
          <p:cNvPr id="591" name="Google Shape;591;g29caab2afa6_0_248"/>
          <p:cNvPicPr preferRelativeResize="0"/>
          <p:nvPr/>
        </p:nvPicPr>
        <p:blipFill>
          <a:blip r:embed="rId4">
            <a:alphaModFix/>
          </a:blip>
          <a:stretch>
            <a:fillRect/>
          </a:stretch>
        </p:blipFill>
        <p:spPr>
          <a:xfrm>
            <a:off x="1316350" y="2559825"/>
            <a:ext cx="8906750" cy="5010050"/>
          </a:xfrm>
          <a:prstGeom prst="rect">
            <a:avLst/>
          </a:prstGeom>
          <a:noFill/>
          <a:ln>
            <a:noFill/>
          </a:ln>
        </p:spPr>
      </p:pic>
      <p:pic>
        <p:nvPicPr>
          <p:cNvPr id="592" name="Google Shape;592;g29caab2afa6_0_248"/>
          <p:cNvPicPr preferRelativeResize="0"/>
          <p:nvPr/>
        </p:nvPicPr>
        <p:blipFill rotWithShape="1">
          <a:blip r:embed="rId5">
            <a:alphaModFix/>
          </a:blip>
          <a:srcRect t="8374"/>
          <a:stretch/>
        </p:blipFill>
        <p:spPr>
          <a:xfrm>
            <a:off x="11665325" y="2559825"/>
            <a:ext cx="4535927" cy="5380075"/>
          </a:xfrm>
          <a:prstGeom prst="rect">
            <a:avLst/>
          </a:prstGeom>
          <a:noFill/>
          <a:ln>
            <a:noFill/>
          </a:ln>
        </p:spPr>
      </p:pic>
      <p:sp>
        <p:nvSpPr>
          <p:cNvPr id="593" name="Google Shape;593;g29caab2afa6_0_248"/>
          <p:cNvSpPr txBox="1"/>
          <p:nvPr/>
        </p:nvSpPr>
        <p:spPr>
          <a:xfrm>
            <a:off x="3612825" y="8028813"/>
            <a:ext cx="13327800" cy="166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a:solidFill>
                  <a:srgbClr val="08104B"/>
                </a:solidFill>
              </a:rPr>
              <a:t>Register here:</a:t>
            </a:r>
            <a:r>
              <a:rPr lang="en-US" sz="3200" b="1">
                <a:solidFill>
                  <a:schemeClr val="lt1"/>
                </a:solidFill>
              </a:rPr>
              <a:t> </a:t>
            </a:r>
            <a:r>
              <a:rPr lang="en-US" sz="3200" b="1" u="sng">
                <a:solidFill>
                  <a:schemeClr val="hlink"/>
                </a:solidFill>
                <a:hlinkClick r:id="rId6"/>
              </a:rPr>
              <a:t>https://medical-legalpartnership.org/learning-opportunities/</a:t>
            </a:r>
            <a:endParaRPr sz="3200" b="1">
              <a:solidFill>
                <a:schemeClr val="lt1"/>
              </a:solidFill>
            </a:endParaRPr>
          </a:p>
          <a:p>
            <a:pPr marL="0" lvl="0" indent="0" algn="l" rtl="0">
              <a:spcBef>
                <a:spcPts val="0"/>
              </a:spcBef>
              <a:spcAft>
                <a:spcPts val="0"/>
              </a:spcAft>
              <a:buNone/>
            </a:pPr>
            <a:endParaRPr sz="3200" b="1">
              <a:solidFill>
                <a:schemeClr val="lt1"/>
              </a:solidFill>
            </a:endParaRPr>
          </a:p>
        </p:txBody>
      </p:sp>
      <p:pic>
        <p:nvPicPr>
          <p:cNvPr id="594" name="Google Shape;594;g29caab2afa6_0_248"/>
          <p:cNvPicPr preferRelativeResize="0"/>
          <p:nvPr/>
        </p:nvPicPr>
        <p:blipFill>
          <a:blip r:embed="rId7">
            <a:alphaModFix/>
          </a:blip>
          <a:stretch>
            <a:fillRect/>
          </a:stretch>
        </p:blipFill>
        <p:spPr>
          <a:xfrm>
            <a:off x="1006700" y="7636725"/>
            <a:ext cx="2446474" cy="244647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2052</Words>
  <Application>Microsoft Office PowerPoint</Application>
  <PresentationFormat>Custom</PresentationFormat>
  <Paragraphs>256</Paragraphs>
  <Slides>47</Slides>
  <Notes>47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Open Sans</vt:lpstr>
      <vt:lpstr>Arial</vt:lpstr>
      <vt:lpstr>Calibri</vt:lpstr>
      <vt:lpstr>Poppins</vt:lpstr>
      <vt:lpstr>Poppins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Frederick Anderson</cp:lastModifiedBy>
  <cp:revision>1</cp:revision>
  <dcterms:created xsi:type="dcterms:W3CDTF">2006-08-16T00:00:00Z</dcterms:created>
  <dcterms:modified xsi:type="dcterms:W3CDTF">2024-01-22T16:48:20Z</dcterms:modified>
</cp:coreProperties>
</file>