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333" r:id="rId2"/>
    <p:sldId id="275" r:id="rId3"/>
    <p:sldId id="326" r:id="rId4"/>
    <p:sldId id="335" r:id="rId5"/>
    <p:sldId id="282" r:id="rId6"/>
    <p:sldId id="291" r:id="rId7"/>
    <p:sldId id="288" r:id="rId8"/>
    <p:sldId id="334" r:id="rId9"/>
    <p:sldId id="329" r:id="rId10"/>
    <p:sldId id="290" r:id="rId11"/>
    <p:sldId id="281" r:id="rId12"/>
    <p:sldId id="330" r:id="rId13"/>
    <p:sldId id="286" r:id="rId14"/>
    <p:sldId id="323" r:id="rId15"/>
    <p:sldId id="336" r:id="rId16"/>
    <p:sldId id="324" r:id="rId17"/>
    <p:sldId id="331" r:id="rId18"/>
  </p:sldIdLst>
  <p:sldSz cx="12192000" cy="6858000"/>
  <p:notesSz cx="6858000" cy="9144000"/>
  <p:defaultTextStyle>
    <a:defPPr>
      <a:defRPr lang="en-P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31599F-8E9E-4612-A089-79992737A2CC}" v="3" dt="2023-11-25T16:50:59.6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0" autoAdjust="0"/>
    <p:restoredTop sz="65237" autoAdjust="0"/>
  </p:normalViewPr>
  <p:slideViewPr>
    <p:cSldViewPr snapToGrid="0">
      <p:cViewPr varScale="1">
        <p:scale>
          <a:sx n="58" d="100"/>
          <a:sy n="58" d="100"/>
        </p:scale>
        <p:origin x="2152"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_rels/data4.xml.rels><?xml version="1.0" encoding="UTF-8" standalone="yes"?>
<Relationships xmlns="http://schemas.openxmlformats.org/package/2006/relationships"><Relationship Id="rId1" Type="http://schemas.openxmlformats.org/officeDocument/2006/relationships/hyperlink" Target="https://www.sciencedirect.com/science/article/pii/S266676572200151X" TargetMode="External"/></Relationships>
</file>

<file path=ppt/diagrams/_rels/drawing4.xml.rels><?xml version="1.0" encoding="UTF-8" standalone="yes"?>
<Relationships xmlns="http://schemas.openxmlformats.org/package/2006/relationships"><Relationship Id="rId1" Type="http://schemas.openxmlformats.org/officeDocument/2006/relationships/hyperlink" Target="https://www.sciencedirect.com/science/article/pii/S266676572200151X" TargetMode="External"/></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973519-7736-4E46-9EB9-47E983D043AB}" type="doc">
      <dgm:prSet loTypeId="urn:microsoft.com/office/officeart/2008/layout/LinedList" loCatId="list" qsTypeId="urn:microsoft.com/office/officeart/2005/8/quickstyle/simple1" qsCatId="simple" csTypeId="urn:microsoft.com/office/officeart/2005/8/colors/accent4_2" csCatId="accent4" phldr="1"/>
      <dgm:spPr/>
      <dgm:t>
        <a:bodyPr/>
        <a:lstStyle/>
        <a:p>
          <a:endParaRPr lang="en-US"/>
        </a:p>
      </dgm:t>
    </dgm:pt>
    <dgm:pt modelId="{79702B6E-0DD5-4F42-A9DD-F9A1B7EB14A2}">
      <dgm:prSet/>
      <dgm:spPr/>
      <dgm:t>
        <a:bodyPr/>
        <a:lstStyle/>
        <a:p>
          <a:r>
            <a:rPr lang="en-US" dirty="0"/>
            <a:t>Build resilience AND disrupt power</a:t>
          </a:r>
        </a:p>
      </dgm:t>
    </dgm:pt>
    <dgm:pt modelId="{CB64D880-BB7D-4941-AA42-D5ABF8E20AA0}" type="parTrans" cxnId="{EEB8C41C-BE36-47A6-B90D-4CF0EB97CCAF}">
      <dgm:prSet/>
      <dgm:spPr/>
      <dgm:t>
        <a:bodyPr/>
        <a:lstStyle/>
        <a:p>
          <a:endParaRPr lang="en-US"/>
        </a:p>
      </dgm:t>
    </dgm:pt>
    <dgm:pt modelId="{D5545964-FC1B-41C2-91EA-2392CFB6BAB7}" type="sibTrans" cxnId="{EEB8C41C-BE36-47A6-B90D-4CF0EB97CCAF}">
      <dgm:prSet/>
      <dgm:spPr/>
      <dgm:t>
        <a:bodyPr/>
        <a:lstStyle/>
        <a:p>
          <a:endParaRPr lang="en-US"/>
        </a:p>
      </dgm:t>
    </dgm:pt>
    <dgm:pt modelId="{77EA69DD-3B81-4D56-94ED-450B2A65C91B}">
      <dgm:prSet/>
      <dgm:spPr/>
      <dgm:t>
        <a:bodyPr/>
        <a:lstStyle/>
        <a:p>
          <a:endParaRPr lang="en-US" dirty="0"/>
        </a:p>
      </dgm:t>
    </dgm:pt>
    <dgm:pt modelId="{48C6CFD2-197F-4925-93CA-E7A82976D8AD}" type="parTrans" cxnId="{21C06EDE-EDB3-4769-9CBC-20846CBC639B}">
      <dgm:prSet/>
      <dgm:spPr/>
      <dgm:t>
        <a:bodyPr/>
        <a:lstStyle/>
        <a:p>
          <a:endParaRPr lang="en-US"/>
        </a:p>
      </dgm:t>
    </dgm:pt>
    <dgm:pt modelId="{96AA64CF-372F-416D-B64D-E0405734BCE0}" type="sibTrans" cxnId="{21C06EDE-EDB3-4769-9CBC-20846CBC639B}">
      <dgm:prSet/>
      <dgm:spPr/>
      <dgm:t>
        <a:bodyPr/>
        <a:lstStyle/>
        <a:p>
          <a:endParaRPr lang="en-US"/>
        </a:p>
      </dgm:t>
    </dgm:pt>
    <dgm:pt modelId="{5C7AF534-43FF-4226-B4E2-88BC561C07AB}" type="pres">
      <dgm:prSet presAssocID="{1D973519-7736-4E46-9EB9-47E983D043AB}" presName="vert0" presStyleCnt="0">
        <dgm:presLayoutVars>
          <dgm:dir/>
          <dgm:animOne val="branch"/>
          <dgm:animLvl val="lvl"/>
        </dgm:presLayoutVars>
      </dgm:prSet>
      <dgm:spPr/>
    </dgm:pt>
    <dgm:pt modelId="{25FFEA1C-6C6B-4BC6-8984-6EAE89092415}" type="pres">
      <dgm:prSet presAssocID="{79702B6E-0DD5-4F42-A9DD-F9A1B7EB14A2}" presName="thickLine" presStyleLbl="alignNode1" presStyleIdx="0" presStyleCnt="2"/>
      <dgm:spPr/>
    </dgm:pt>
    <dgm:pt modelId="{08C7AFF9-355D-4EC0-B754-3E0CC7B99556}" type="pres">
      <dgm:prSet presAssocID="{79702B6E-0DD5-4F42-A9DD-F9A1B7EB14A2}" presName="horz1" presStyleCnt="0"/>
      <dgm:spPr/>
    </dgm:pt>
    <dgm:pt modelId="{9D461829-2D3C-4913-B850-C20E18A4CB7E}" type="pres">
      <dgm:prSet presAssocID="{79702B6E-0DD5-4F42-A9DD-F9A1B7EB14A2}" presName="tx1" presStyleLbl="revTx" presStyleIdx="0" presStyleCnt="2"/>
      <dgm:spPr/>
    </dgm:pt>
    <dgm:pt modelId="{7AB17645-A090-4BD2-962A-1578755289F7}" type="pres">
      <dgm:prSet presAssocID="{79702B6E-0DD5-4F42-A9DD-F9A1B7EB14A2}" presName="vert1" presStyleCnt="0"/>
      <dgm:spPr/>
    </dgm:pt>
    <dgm:pt modelId="{F3D80F08-3EEA-4112-8862-A19F164CC51E}" type="pres">
      <dgm:prSet presAssocID="{77EA69DD-3B81-4D56-94ED-450B2A65C91B}" presName="thickLine" presStyleLbl="alignNode1" presStyleIdx="1" presStyleCnt="2"/>
      <dgm:spPr/>
    </dgm:pt>
    <dgm:pt modelId="{D3DB8250-D94E-40AB-8945-B2800F16198F}" type="pres">
      <dgm:prSet presAssocID="{77EA69DD-3B81-4D56-94ED-450B2A65C91B}" presName="horz1" presStyleCnt="0"/>
      <dgm:spPr/>
    </dgm:pt>
    <dgm:pt modelId="{69074F6E-E359-467D-9779-328D779CEB6D}" type="pres">
      <dgm:prSet presAssocID="{77EA69DD-3B81-4D56-94ED-450B2A65C91B}" presName="tx1" presStyleLbl="revTx" presStyleIdx="1" presStyleCnt="2"/>
      <dgm:spPr/>
    </dgm:pt>
    <dgm:pt modelId="{1AC107AD-0446-453D-9BA0-E2A342EBC973}" type="pres">
      <dgm:prSet presAssocID="{77EA69DD-3B81-4D56-94ED-450B2A65C91B}" presName="vert1" presStyleCnt="0"/>
      <dgm:spPr/>
    </dgm:pt>
  </dgm:ptLst>
  <dgm:cxnLst>
    <dgm:cxn modelId="{EEB8C41C-BE36-47A6-B90D-4CF0EB97CCAF}" srcId="{1D973519-7736-4E46-9EB9-47E983D043AB}" destId="{79702B6E-0DD5-4F42-A9DD-F9A1B7EB14A2}" srcOrd="0" destOrd="0" parTransId="{CB64D880-BB7D-4941-AA42-D5ABF8E20AA0}" sibTransId="{D5545964-FC1B-41C2-91EA-2392CFB6BAB7}"/>
    <dgm:cxn modelId="{6BFBF171-6395-4B2B-8570-47450CF95DC5}" type="presOf" srcId="{1D973519-7736-4E46-9EB9-47E983D043AB}" destId="{5C7AF534-43FF-4226-B4E2-88BC561C07AB}" srcOrd="0" destOrd="0" presId="urn:microsoft.com/office/officeart/2008/layout/LinedList"/>
    <dgm:cxn modelId="{EA9D118E-C94C-4814-B7E9-D35E4447A0FF}" type="presOf" srcId="{77EA69DD-3B81-4D56-94ED-450B2A65C91B}" destId="{69074F6E-E359-467D-9779-328D779CEB6D}" srcOrd="0" destOrd="0" presId="urn:microsoft.com/office/officeart/2008/layout/LinedList"/>
    <dgm:cxn modelId="{46006ABD-48A0-460E-9C0C-7C6F76247D21}" type="presOf" srcId="{79702B6E-0DD5-4F42-A9DD-F9A1B7EB14A2}" destId="{9D461829-2D3C-4913-B850-C20E18A4CB7E}" srcOrd="0" destOrd="0" presId="urn:microsoft.com/office/officeart/2008/layout/LinedList"/>
    <dgm:cxn modelId="{21C06EDE-EDB3-4769-9CBC-20846CBC639B}" srcId="{1D973519-7736-4E46-9EB9-47E983D043AB}" destId="{77EA69DD-3B81-4D56-94ED-450B2A65C91B}" srcOrd="1" destOrd="0" parTransId="{48C6CFD2-197F-4925-93CA-E7A82976D8AD}" sibTransId="{96AA64CF-372F-416D-B64D-E0405734BCE0}"/>
    <dgm:cxn modelId="{E7B78C6A-B22E-43D0-90AE-1E744939A58D}" type="presParOf" srcId="{5C7AF534-43FF-4226-B4E2-88BC561C07AB}" destId="{25FFEA1C-6C6B-4BC6-8984-6EAE89092415}" srcOrd="0" destOrd="0" presId="urn:microsoft.com/office/officeart/2008/layout/LinedList"/>
    <dgm:cxn modelId="{FEEFE335-FF51-4395-A592-F0A8F4ED8E7C}" type="presParOf" srcId="{5C7AF534-43FF-4226-B4E2-88BC561C07AB}" destId="{08C7AFF9-355D-4EC0-B754-3E0CC7B99556}" srcOrd="1" destOrd="0" presId="urn:microsoft.com/office/officeart/2008/layout/LinedList"/>
    <dgm:cxn modelId="{D8320E6B-68E7-4BFA-A041-58DAF356379D}" type="presParOf" srcId="{08C7AFF9-355D-4EC0-B754-3E0CC7B99556}" destId="{9D461829-2D3C-4913-B850-C20E18A4CB7E}" srcOrd="0" destOrd="0" presId="urn:microsoft.com/office/officeart/2008/layout/LinedList"/>
    <dgm:cxn modelId="{8C3BA55E-CF6B-4810-ADAD-DF39AFA2E2C4}" type="presParOf" srcId="{08C7AFF9-355D-4EC0-B754-3E0CC7B99556}" destId="{7AB17645-A090-4BD2-962A-1578755289F7}" srcOrd="1" destOrd="0" presId="urn:microsoft.com/office/officeart/2008/layout/LinedList"/>
    <dgm:cxn modelId="{A5BB5465-387D-4DBF-A523-9062270B6EB4}" type="presParOf" srcId="{5C7AF534-43FF-4226-B4E2-88BC561C07AB}" destId="{F3D80F08-3EEA-4112-8862-A19F164CC51E}" srcOrd="2" destOrd="0" presId="urn:microsoft.com/office/officeart/2008/layout/LinedList"/>
    <dgm:cxn modelId="{C709B232-3193-4A3E-9966-F64BE856D8DD}" type="presParOf" srcId="{5C7AF534-43FF-4226-B4E2-88BC561C07AB}" destId="{D3DB8250-D94E-40AB-8945-B2800F16198F}" srcOrd="3" destOrd="0" presId="urn:microsoft.com/office/officeart/2008/layout/LinedList"/>
    <dgm:cxn modelId="{CA3B89A4-DA71-4176-9BC2-2A578A8D946D}" type="presParOf" srcId="{D3DB8250-D94E-40AB-8945-B2800F16198F}" destId="{69074F6E-E359-467D-9779-328D779CEB6D}" srcOrd="0" destOrd="0" presId="urn:microsoft.com/office/officeart/2008/layout/LinedList"/>
    <dgm:cxn modelId="{A09BFC60-01E3-4B08-AAF7-B9E776DC764E}" type="presParOf" srcId="{D3DB8250-D94E-40AB-8945-B2800F16198F}" destId="{1AC107AD-0446-453D-9BA0-E2A342EBC973}"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D973519-7736-4E46-9EB9-47E983D043AB}" type="doc">
      <dgm:prSet loTypeId="urn:microsoft.com/office/officeart/2008/layout/LinedList" loCatId="list" qsTypeId="urn:microsoft.com/office/officeart/2005/8/quickstyle/simple1" qsCatId="simple" csTypeId="urn:microsoft.com/office/officeart/2005/8/colors/accent4_2" csCatId="accent4" phldr="1"/>
      <dgm:spPr/>
      <dgm:t>
        <a:bodyPr/>
        <a:lstStyle/>
        <a:p>
          <a:endParaRPr lang="en-US"/>
        </a:p>
      </dgm:t>
    </dgm:pt>
    <dgm:pt modelId="{79702B6E-0DD5-4F42-A9DD-F9A1B7EB14A2}">
      <dgm:prSet/>
      <dgm:spPr/>
      <dgm:t>
        <a:bodyPr/>
        <a:lstStyle/>
        <a:p>
          <a:r>
            <a:rPr lang="en-US" b="0" i="0" dirty="0">
              <a:latin typeface="Calabri"/>
            </a:rPr>
            <a:t>Who are the intersectional, multisectoral “climate care workers” we need and are they resourced? </a:t>
          </a:r>
        </a:p>
        <a:p>
          <a:pPr>
            <a:buNone/>
          </a:pPr>
          <a:endParaRPr lang="en-US" b="0" i="0" dirty="0">
            <a:latin typeface="Calabri"/>
          </a:endParaRPr>
        </a:p>
        <a:p>
          <a:pPr>
            <a:buNone/>
          </a:pPr>
          <a:r>
            <a:rPr lang="en-US" b="0" i="0" dirty="0">
              <a:latin typeface="Calabri"/>
            </a:rPr>
            <a:t>Are they as powerful as they need to be? </a:t>
          </a:r>
        </a:p>
      </dgm:t>
    </dgm:pt>
    <dgm:pt modelId="{CB64D880-BB7D-4941-AA42-D5ABF8E20AA0}" type="parTrans" cxnId="{EEB8C41C-BE36-47A6-B90D-4CF0EB97CCAF}">
      <dgm:prSet/>
      <dgm:spPr/>
      <dgm:t>
        <a:bodyPr/>
        <a:lstStyle/>
        <a:p>
          <a:endParaRPr lang="en-US"/>
        </a:p>
      </dgm:t>
    </dgm:pt>
    <dgm:pt modelId="{D5545964-FC1B-41C2-91EA-2392CFB6BAB7}" type="sibTrans" cxnId="{EEB8C41C-BE36-47A6-B90D-4CF0EB97CCAF}">
      <dgm:prSet/>
      <dgm:spPr/>
      <dgm:t>
        <a:bodyPr/>
        <a:lstStyle/>
        <a:p>
          <a:endParaRPr lang="en-US"/>
        </a:p>
      </dgm:t>
    </dgm:pt>
    <dgm:pt modelId="{77EA69DD-3B81-4D56-94ED-450B2A65C91B}">
      <dgm:prSet/>
      <dgm:spPr/>
      <dgm:t>
        <a:bodyPr/>
        <a:lstStyle/>
        <a:p>
          <a:endParaRPr lang="en-US" dirty="0"/>
        </a:p>
      </dgm:t>
    </dgm:pt>
    <dgm:pt modelId="{48C6CFD2-197F-4925-93CA-E7A82976D8AD}" type="parTrans" cxnId="{21C06EDE-EDB3-4769-9CBC-20846CBC639B}">
      <dgm:prSet/>
      <dgm:spPr/>
      <dgm:t>
        <a:bodyPr/>
        <a:lstStyle/>
        <a:p>
          <a:endParaRPr lang="en-US"/>
        </a:p>
      </dgm:t>
    </dgm:pt>
    <dgm:pt modelId="{96AA64CF-372F-416D-B64D-E0405734BCE0}" type="sibTrans" cxnId="{21C06EDE-EDB3-4769-9CBC-20846CBC639B}">
      <dgm:prSet/>
      <dgm:spPr/>
      <dgm:t>
        <a:bodyPr/>
        <a:lstStyle/>
        <a:p>
          <a:endParaRPr lang="en-US"/>
        </a:p>
      </dgm:t>
    </dgm:pt>
    <dgm:pt modelId="{5C7AF534-43FF-4226-B4E2-88BC561C07AB}" type="pres">
      <dgm:prSet presAssocID="{1D973519-7736-4E46-9EB9-47E983D043AB}" presName="vert0" presStyleCnt="0">
        <dgm:presLayoutVars>
          <dgm:dir/>
          <dgm:animOne val="branch"/>
          <dgm:animLvl val="lvl"/>
        </dgm:presLayoutVars>
      </dgm:prSet>
      <dgm:spPr/>
    </dgm:pt>
    <dgm:pt modelId="{25FFEA1C-6C6B-4BC6-8984-6EAE89092415}" type="pres">
      <dgm:prSet presAssocID="{79702B6E-0DD5-4F42-A9DD-F9A1B7EB14A2}" presName="thickLine" presStyleLbl="alignNode1" presStyleIdx="0" presStyleCnt="2"/>
      <dgm:spPr/>
    </dgm:pt>
    <dgm:pt modelId="{08C7AFF9-355D-4EC0-B754-3E0CC7B99556}" type="pres">
      <dgm:prSet presAssocID="{79702B6E-0DD5-4F42-A9DD-F9A1B7EB14A2}" presName="horz1" presStyleCnt="0"/>
      <dgm:spPr/>
    </dgm:pt>
    <dgm:pt modelId="{9D461829-2D3C-4913-B850-C20E18A4CB7E}" type="pres">
      <dgm:prSet presAssocID="{79702B6E-0DD5-4F42-A9DD-F9A1B7EB14A2}" presName="tx1" presStyleLbl="revTx" presStyleIdx="0" presStyleCnt="2"/>
      <dgm:spPr/>
    </dgm:pt>
    <dgm:pt modelId="{7AB17645-A090-4BD2-962A-1578755289F7}" type="pres">
      <dgm:prSet presAssocID="{79702B6E-0DD5-4F42-A9DD-F9A1B7EB14A2}" presName="vert1" presStyleCnt="0"/>
      <dgm:spPr/>
    </dgm:pt>
    <dgm:pt modelId="{F3D80F08-3EEA-4112-8862-A19F164CC51E}" type="pres">
      <dgm:prSet presAssocID="{77EA69DD-3B81-4D56-94ED-450B2A65C91B}" presName="thickLine" presStyleLbl="alignNode1" presStyleIdx="1" presStyleCnt="2"/>
      <dgm:spPr/>
    </dgm:pt>
    <dgm:pt modelId="{D3DB8250-D94E-40AB-8945-B2800F16198F}" type="pres">
      <dgm:prSet presAssocID="{77EA69DD-3B81-4D56-94ED-450B2A65C91B}" presName="horz1" presStyleCnt="0"/>
      <dgm:spPr/>
    </dgm:pt>
    <dgm:pt modelId="{69074F6E-E359-467D-9779-328D779CEB6D}" type="pres">
      <dgm:prSet presAssocID="{77EA69DD-3B81-4D56-94ED-450B2A65C91B}" presName="tx1" presStyleLbl="revTx" presStyleIdx="1" presStyleCnt="2"/>
      <dgm:spPr/>
    </dgm:pt>
    <dgm:pt modelId="{1AC107AD-0446-453D-9BA0-E2A342EBC973}" type="pres">
      <dgm:prSet presAssocID="{77EA69DD-3B81-4D56-94ED-450B2A65C91B}" presName="vert1" presStyleCnt="0"/>
      <dgm:spPr/>
    </dgm:pt>
  </dgm:ptLst>
  <dgm:cxnLst>
    <dgm:cxn modelId="{EEB8C41C-BE36-47A6-B90D-4CF0EB97CCAF}" srcId="{1D973519-7736-4E46-9EB9-47E983D043AB}" destId="{79702B6E-0DD5-4F42-A9DD-F9A1B7EB14A2}" srcOrd="0" destOrd="0" parTransId="{CB64D880-BB7D-4941-AA42-D5ABF8E20AA0}" sibTransId="{D5545964-FC1B-41C2-91EA-2392CFB6BAB7}"/>
    <dgm:cxn modelId="{6BFBF171-6395-4B2B-8570-47450CF95DC5}" type="presOf" srcId="{1D973519-7736-4E46-9EB9-47E983D043AB}" destId="{5C7AF534-43FF-4226-B4E2-88BC561C07AB}" srcOrd="0" destOrd="0" presId="urn:microsoft.com/office/officeart/2008/layout/LinedList"/>
    <dgm:cxn modelId="{EA9D118E-C94C-4814-B7E9-D35E4447A0FF}" type="presOf" srcId="{77EA69DD-3B81-4D56-94ED-450B2A65C91B}" destId="{69074F6E-E359-467D-9779-328D779CEB6D}" srcOrd="0" destOrd="0" presId="urn:microsoft.com/office/officeart/2008/layout/LinedList"/>
    <dgm:cxn modelId="{46006ABD-48A0-460E-9C0C-7C6F76247D21}" type="presOf" srcId="{79702B6E-0DD5-4F42-A9DD-F9A1B7EB14A2}" destId="{9D461829-2D3C-4913-B850-C20E18A4CB7E}" srcOrd="0" destOrd="0" presId="urn:microsoft.com/office/officeart/2008/layout/LinedList"/>
    <dgm:cxn modelId="{21C06EDE-EDB3-4769-9CBC-20846CBC639B}" srcId="{1D973519-7736-4E46-9EB9-47E983D043AB}" destId="{77EA69DD-3B81-4D56-94ED-450B2A65C91B}" srcOrd="1" destOrd="0" parTransId="{48C6CFD2-197F-4925-93CA-E7A82976D8AD}" sibTransId="{96AA64CF-372F-416D-B64D-E0405734BCE0}"/>
    <dgm:cxn modelId="{E7B78C6A-B22E-43D0-90AE-1E744939A58D}" type="presParOf" srcId="{5C7AF534-43FF-4226-B4E2-88BC561C07AB}" destId="{25FFEA1C-6C6B-4BC6-8984-6EAE89092415}" srcOrd="0" destOrd="0" presId="urn:microsoft.com/office/officeart/2008/layout/LinedList"/>
    <dgm:cxn modelId="{FEEFE335-FF51-4395-A592-F0A8F4ED8E7C}" type="presParOf" srcId="{5C7AF534-43FF-4226-B4E2-88BC561C07AB}" destId="{08C7AFF9-355D-4EC0-B754-3E0CC7B99556}" srcOrd="1" destOrd="0" presId="urn:microsoft.com/office/officeart/2008/layout/LinedList"/>
    <dgm:cxn modelId="{D8320E6B-68E7-4BFA-A041-58DAF356379D}" type="presParOf" srcId="{08C7AFF9-355D-4EC0-B754-3E0CC7B99556}" destId="{9D461829-2D3C-4913-B850-C20E18A4CB7E}" srcOrd="0" destOrd="0" presId="urn:microsoft.com/office/officeart/2008/layout/LinedList"/>
    <dgm:cxn modelId="{8C3BA55E-CF6B-4810-ADAD-DF39AFA2E2C4}" type="presParOf" srcId="{08C7AFF9-355D-4EC0-B754-3E0CC7B99556}" destId="{7AB17645-A090-4BD2-962A-1578755289F7}" srcOrd="1" destOrd="0" presId="urn:microsoft.com/office/officeart/2008/layout/LinedList"/>
    <dgm:cxn modelId="{A5BB5465-387D-4DBF-A523-9062270B6EB4}" type="presParOf" srcId="{5C7AF534-43FF-4226-B4E2-88BC561C07AB}" destId="{F3D80F08-3EEA-4112-8862-A19F164CC51E}" srcOrd="2" destOrd="0" presId="urn:microsoft.com/office/officeart/2008/layout/LinedList"/>
    <dgm:cxn modelId="{C709B232-3193-4A3E-9966-F64BE856D8DD}" type="presParOf" srcId="{5C7AF534-43FF-4226-B4E2-88BC561C07AB}" destId="{D3DB8250-D94E-40AB-8945-B2800F16198F}" srcOrd="3" destOrd="0" presId="urn:microsoft.com/office/officeart/2008/layout/LinedList"/>
    <dgm:cxn modelId="{CA3B89A4-DA71-4176-9BC2-2A578A8D946D}" type="presParOf" srcId="{D3DB8250-D94E-40AB-8945-B2800F16198F}" destId="{69074F6E-E359-467D-9779-328D779CEB6D}" srcOrd="0" destOrd="0" presId="urn:microsoft.com/office/officeart/2008/layout/LinedList"/>
    <dgm:cxn modelId="{A09BFC60-01E3-4B08-AAF7-B9E776DC764E}" type="presParOf" srcId="{D3DB8250-D94E-40AB-8945-B2800F16198F}" destId="{1AC107AD-0446-453D-9BA0-E2A342EBC973}"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D973519-7736-4E46-9EB9-47E983D043AB}" type="doc">
      <dgm:prSet loTypeId="urn:microsoft.com/office/officeart/2008/layout/LinedList" loCatId="list" qsTypeId="urn:microsoft.com/office/officeart/2005/8/quickstyle/simple1" qsCatId="simple" csTypeId="urn:microsoft.com/office/officeart/2005/8/colors/accent4_2" csCatId="accent4" phldr="1"/>
      <dgm:spPr/>
      <dgm:t>
        <a:bodyPr/>
        <a:lstStyle/>
        <a:p>
          <a:endParaRPr lang="en-US"/>
        </a:p>
      </dgm:t>
    </dgm:pt>
    <dgm:pt modelId="{79702B6E-0DD5-4F42-A9DD-F9A1B7EB14A2}">
      <dgm:prSet/>
      <dgm:spPr/>
      <dgm:t>
        <a:bodyPr/>
        <a:lstStyle/>
        <a:p>
          <a:r>
            <a:rPr lang="en-US" dirty="0"/>
            <a:t>Dangerous and miserable heat for one pregnant person is no more than an inconvenience for another</a:t>
          </a:r>
        </a:p>
      </dgm:t>
    </dgm:pt>
    <dgm:pt modelId="{CB64D880-BB7D-4941-AA42-D5ABF8E20AA0}" type="parTrans" cxnId="{EEB8C41C-BE36-47A6-B90D-4CF0EB97CCAF}">
      <dgm:prSet/>
      <dgm:spPr/>
      <dgm:t>
        <a:bodyPr/>
        <a:lstStyle/>
        <a:p>
          <a:endParaRPr lang="en-US"/>
        </a:p>
      </dgm:t>
    </dgm:pt>
    <dgm:pt modelId="{D5545964-FC1B-41C2-91EA-2392CFB6BAB7}" type="sibTrans" cxnId="{EEB8C41C-BE36-47A6-B90D-4CF0EB97CCAF}">
      <dgm:prSet/>
      <dgm:spPr/>
      <dgm:t>
        <a:bodyPr/>
        <a:lstStyle/>
        <a:p>
          <a:endParaRPr lang="en-US"/>
        </a:p>
      </dgm:t>
    </dgm:pt>
    <dgm:pt modelId="{77EA69DD-3B81-4D56-94ED-450B2A65C91B}">
      <dgm:prSet/>
      <dgm:spPr/>
      <dgm:t>
        <a:bodyPr/>
        <a:lstStyle/>
        <a:p>
          <a:endParaRPr lang="en-US" dirty="0"/>
        </a:p>
      </dgm:t>
    </dgm:pt>
    <dgm:pt modelId="{48C6CFD2-197F-4925-93CA-E7A82976D8AD}" type="parTrans" cxnId="{21C06EDE-EDB3-4769-9CBC-20846CBC639B}">
      <dgm:prSet/>
      <dgm:spPr/>
      <dgm:t>
        <a:bodyPr/>
        <a:lstStyle/>
        <a:p>
          <a:endParaRPr lang="en-US"/>
        </a:p>
      </dgm:t>
    </dgm:pt>
    <dgm:pt modelId="{96AA64CF-372F-416D-B64D-E0405734BCE0}" type="sibTrans" cxnId="{21C06EDE-EDB3-4769-9CBC-20846CBC639B}">
      <dgm:prSet/>
      <dgm:spPr/>
      <dgm:t>
        <a:bodyPr/>
        <a:lstStyle/>
        <a:p>
          <a:endParaRPr lang="en-US"/>
        </a:p>
      </dgm:t>
    </dgm:pt>
    <dgm:pt modelId="{5C7AF534-43FF-4226-B4E2-88BC561C07AB}" type="pres">
      <dgm:prSet presAssocID="{1D973519-7736-4E46-9EB9-47E983D043AB}" presName="vert0" presStyleCnt="0">
        <dgm:presLayoutVars>
          <dgm:dir/>
          <dgm:animOne val="branch"/>
          <dgm:animLvl val="lvl"/>
        </dgm:presLayoutVars>
      </dgm:prSet>
      <dgm:spPr/>
    </dgm:pt>
    <dgm:pt modelId="{25FFEA1C-6C6B-4BC6-8984-6EAE89092415}" type="pres">
      <dgm:prSet presAssocID="{79702B6E-0DD5-4F42-A9DD-F9A1B7EB14A2}" presName="thickLine" presStyleLbl="alignNode1" presStyleIdx="0" presStyleCnt="2"/>
      <dgm:spPr/>
    </dgm:pt>
    <dgm:pt modelId="{08C7AFF9-355D-4EC0-B754-3E0CC7B99556}" type="pres">
      <dgm:prSet presAssocID="{79702B6E-0DD5-4F42-A9DD-F9A1B7EB14A2}" presName="horz1" presStyleCnt="0"/>
      <dgm:spPr/>
    </dgm:pt>
    <dgm:pt modelId="{9D461829-2D3C-4913-B850-C20E18A4CB7E}" type="pres">
      <dgm:prSet presAssocID="{79702B6E-0DD5-4F42-A9DD-F9A1B7EB14A2}" presName="tx1" presStyleLbl="revTx" presStyleIdx="0" presStyleCnt="2"/>
      <dgm:spPr/>
    </dgm:pt>
    <dgm:pt modelId="{7AB17645-A090-4BD2-962A-1578755289F7}" type="pres">
      <dgm:prSet presAssocID="{79702B6E-0DD5-4F42-A9DD-F9A1B7EB14A2}" presName="vert1" presStyleCnt="0"/>
      <dgm:spPr/>
    </dgm:pt>
    <dgm:pt modelId="{F3D80F08-3EEA-4112-8862-A19F164CC51E}" type="pres">
      <dgm:prSet presAssocID="{77EA69DD-3B81-4D56-94ED-450B2A65C91B}" presName="thickLine" presStyleLbl="alignNode1" presStyleIdx="1" presStyleCnt="2"/>
      <dgm:spPr/>
    </dgm:pt>
    <dgm:pt modelId="{D3DB8250-D94E-40AB-8945-B2800F16198F}" type="pres">
      <dgm:prSet presAssocID="{77EA69DD-3B81-4D56-94ED-450B2A65C91B}" presName="horz1" presStyleCnt="0"/>
      <dgm:spPr/>
    </dgm:pt>
    <dgm:pt modelId="{69074F6E-E359-467D-9779-328D779CEB6D}" type="pres">
      <dgm:prSet presAssocID="{77EA69DD-3B81-4D56-94ED-450B2A65C91B}" presName="tx1" presStyleLbl="revTx" presStyleIdx="1" presStyleCnt="2"/>
      <dgm:spPr/>
    </dgm:pt>
    <dgm:pt modelId="{1AC107AD-0446-453D-9BA0-E2A342EBC973}" type="pres">
      <dgm:prSet presAssocID="{77EA69DD-3B81-4D56-94ED-450B2A65C91B}" presName="vert1" presStyleCnt="0"/>
      <dgm:spPr/>
    </dgm:pt>
  </dgm:ptLst>
  <dgm:cxnLst>
    <dgm:cxn modelId="{EEB8C41C-BE36-47A6-B90D-4CF0EB97CCAF}" srcId="{1D973519-7736-4E46-9EB9-47E983D043AB}" destId="{79702B6E-0DD5-4F42-A9DD-F9A1B7EB14A2}" srcOrd="0" destOrd="0" parTransId="{CB64D880-BB7D-4941-AA42-D5ABF8E20AA0}" sibTransId="{D5545964-FC1B-41C2-91EA-2392CFB6BAB7}"/>
    <dgm:cxn modelId="{6BFBF171-6395-4B2B-8570-47450CF95DC5}" type="presOf" srcId="{1D973519-7736-4E46-9EB9-47E983D043AB}" destId="{5C7AF534-43FF-4226-B4E2-88BC561C07AB}" srcOrd="0" destOrd="0" presId="urn:microsoft.com/office/officeart/2008/layout/LinedList"/>
    <dgm:cxn modelId="{EA9D118E-C94C-4814-B7E9-D35E4447A0FF}" type="presOf" srcId="{77EA69DD-3B81-4D56-94ED-450B2A65C91B}" destId="{69074F6E-E359-467D-9779-328D779CEB6D}" srcOrd="0" destOrd="0" presId="urn:microsoft.com/office/officeart/2008/layout/LinedList"/>
    <dgm:cxn modelId="{46006ABD-48A0-460E-9C0C-7C6F76247D21}" type="presOf" srcId="{79702B6E-0DD5-4F42-A9DD-F9A1B7EB14A2}" destId="{9D461829-2D3C-4913-B850-C20E18A4CB7E}" srcOrd="0" destOrd="0" presId="urn:microsoft.com/office/officeart/2008/layout/LinedList"/>
    <dgm:cxn modelId="{21C06EDE-EDB3-4769-9CBC-20846CBC639B}" srcId="{1D973519-7736-4E46-9EB9-47E983D043AB}" destId="{77EA69DD-3B81-4D56-94ED-450B2A65C91B}" srcOrd="1" destOrd="0" parTransId="{48C6CFD2-197F-4925-93CA-E7A82976D8AD}" sibTransId="{96AA64CF-372F-416D-B64D-E0405734BCE0}"/>
    <dgm:cxn modelId="{E7B78C6A-B22E-43D0-90AE-1E744939A58D}" type="presParOf" srcId="{5C7AF534-43FF-4226-B4E2-88BC561C07AB}" destId="{25FFEA1C-6C6B-4BC6-8984-6EAE89092415}" srcOrd="0" destOrd="0" presId="urn:microsoft.com/office/officeart/2008/layout/LinedList"/>
    <dgm:cxn modelId="{FEEFE335-FF51-4395-A592-F0A8F4ED8E7C}" type="presParOf" srcId="{5C7AF534-43FF-4226-B4E2-88BC561C07AB}" destId="{08C7AFF9-355D-4EC0-B754-3E0CC7B99556}" srcOrd="1" destOrd="0" presId="urn:microsoft.com/office/officeart/2008/layout/LinedList"/>
    <dgm:cxn modelId="{D8320E6B-68E7-4BFA-A041-58DAF356379D}" type="presParOf" srcId="{08C7AFF9-355D-4EC0-B754-3E0CC7B99556}" destId="{9D461829-2D3C-4913-B850-C20E18A4CB7E}" srcOrd="0" destOrd="0" presId="urn:microsoft.com/office/officeart/2008/layout/LinedList"/>
    <dgm:cxn modelId="{8C3BA55E-CF6B-4810-ADAD-DF39AFA2E2C4}" type="presParOf" srcId="{08C7AFF9-355D-4EC0-B754-3E0CC7B99556}" destId="{7AB17645-A090-4BD2-962A-1578755289F7}" srcOrd="1" destOrd="0" presId="urn:microsoft.com/office/officeart/2008/layout/LinedList"/>
    <dgm:cxn modelId="{A5BB5465-387D-4DBF-A523-9062270B6EB4}" type="presParOf" srcId="{5C7AF534-43FF-4226-B4E2-88BC561C07AB}" destId="{F3D80F08-3EEA-4112-8862-A19F164CC51E}" srcOrd="2" destOrd="0" presId="urn:microsoft.com/office/officeart/2008/layout/LinedList"/>
    <dgm:cxn modelId="{C709B232-3193-4A3E-9966-F64BE856D8DD}" type="presParOf" srcId="{5C7AF534-43FF-4226-B4E2-88BC561C07AB}" destId="{D3DB8250-D94E-40AB-8945-B2800F16198F}" srcOrd="3" destOrd="0" presId="urn:microsoft.com/office/officeart/2008/layout/LinedList"/>
    <dgm:cxn modelId="{CA3B89A4-DA71-4176-9BC2-2A578A8D946D}" type="presParOf" srcId="{D3DB8250-D94E-40AB-8945-B2800F16198F}" destId="{69074F6E-E359-467D-9779-328D779CEB6D}" srcOrd="0" destOrd="0" presId="urn:microsoft.com/office/officeart/2008/layout/LinedList"/>
    <dgm:cxn modelId="{A09BFC60-01E3-4B08-AAF7-B9E776DC764E}" type="presParOf" srcId="{D3DB8250-D94E-40AB-8945-B2800F16198F}" destId="{1AC107AD-0446-453D-9BA0-E2A342EBC973}"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733658B-BE13-48DA-99AF-3743D2AA60E5}" type="doc">
      <dgm:prSet loTypeId="urn:microsoft.com/office/officeart/2008/layout/LinedList" loCatId="list" qsTypeId="urn:microsoft.com/office/officeart/2005/8/quickstyle/simple1" qsCatId="simple" csTypeId="urn:microsoft.com/office/officeart/2005/8/colors/accent4_2" csCatId="accent4" phldr="1"/>
      <dgm:spPr/>
      <dgm:t>
        <a:bodyPr/>
        <a:lstStyle/>
        <a:p>
          <a:endParaRPr lang="en-US"/>
        </a:p>
      </dgm:t>
    </dgm:pt>
    <dgm:pt modelId="{F682503D-9DE1-426F-8AEE-C5A1327D0C79}">
      <dgm:prSet/>
      <dgm:spPr/>
      <dgm:t>
        <a:bodyPr/>
        <a:lstStyle/>
        <a:p>
          <a:r>
            <a:rPr lang="en-US" dirty="0"/>
            <a:t>Useful </a:t>
          </a:r>
          <a:r>
            <a:rPr lang="en-US" dirty="0">
              <a:hlinkClick xmlns:r="http://schemas.openxmlformats.org/officeDocument/2006/relationships" r:id="rId1"/>
            </a:rPr>
            <a:t>STUDY</a:t>
          </a:r>
          <a:r>
            <a:rPr lang="en-US" dirty="0"/>
            <a:t> looked at the </a:t>
          </a:r>
          <a:r>
            <a:rPr lang="en-US" u="sng" dirty="0"/>
            <a:t>many ways </a:t>
          </a:r>
          <a:r>
            <a:rPr lang="en-US" dirty="0"/>
            <a:t>climate change contributes to preterm birth including heat, nutrition, climate displacement and others.</a:t>
          </a:r>
        </a:p>
      </dgm:t>
    </dgm:pt>
    <dgm:pt modelId="{AA45BB22-E38C-4E68-8DEC-10CA18683480}" type="parTrans" cxnId="{BA5D4128-2FF5-43A5-BB97-B640715DEF49}">
      <dgm:prSet/>
      <dgm:spPr/>
      <dgm:t>
        <a:bodyPr/>
        <a:lstStyle/>
        <a:p>
          <a:endParaRPr lang="en-US"/>
        </a:p>
      </dgm:t>
    </dgm:pt>
    <dgm:pt modelId="{26A2CFB7-864F-4E3B-8E8E-EDC1FCCF3331}" type="sibTrans" cxnId="{BA5D4128-2FF5-43A5-BB97-B640715DEF49}">
      <dgm:prSet/>
      <dgm:spPr/>
      <dgm:t>
        <a:bodyPr/>
        <a:lstStyle/>
        <a:p>
          <a:endParaRPr lang="en-US"/>
        </a:p>
      </dgm:t>
    </dgm:pt>
    <dgm:pt modelId="{1DE9BDD7-FC44-4898-BFEE-855735CB9A4F}">
      <dgm:prSet/>
      <dgm:spPr/>
      <dgm:t>
        <a:bodyPr/>
        <a:lstStyle/>
        <a:p>
          <a:r>
            <a:rPr lang="en-US" dirty="0"/>
            <a:t>Recommended: </a:t>
          </a:r>
          <a:r>
            <a:rPr lang="en-US" b="0" i="0" dirty="0"/>
            <a:t>Given the potential risk posed to pregnancy health by preterm birth, we advocate for prematurity/pregnancy health to be considered as </a:t>
          </a:r>
          <a:r>
            <a:rPr lang="en-US" b="0" i="0" dirty="0">
              <a:highlight>
                <a:srgbClr val="FFFF00"/>
              </a:highlight>
            </a:rPr>
            <a:t>a critical factor in the assessment of climate change interventions</a:t>
          </a:r>
          <a:r>
            <a:rPr lang="en-US" b="0" i="0" dirty="0"/>
            <a:t>.</a:t>
          </a:r>
          <a:endParaRPr lang="en-US" dirty="0"/>
        </a:p>
      </dgm:t>
    </dgm:pt>
    <dgm:pt modelId="{196200BE-6C7F-4E8B-9577-4EB9AEEABCDE}" type="parTrans" cxnId="{0B127A6A-FB81-493B-87AE-09DD758C35E2}">
      <dgm:prSet/>
      <dgm:spPr/>
      <dgm:t>
        <a:bodyPr/>
        <a:lstStyle/>
        <a:p>
          <a:endParaRPr lang="en-US"/>
        </a:p>
      </dgm:t>
    </dgm:pt>
    <dgm:pt modelId="{88A1655C-06CF-4B78-BFFE-B332B11DFBC1}" type="sibTrans" cxnId="{0B127A6A-FB81-493B-87AE-09DD758C35E2}">
      <dgm:prSet/>
      <dgm:spPr/>
      <dgm:t>
        <a:bodyPr/>
        <a:lstStyle/>
        <a:p>
          <a:endParaRPr lang="en-US"/>
        </a:p>
      </dgm:t>
    </dgm:pt>
    <dgm:pt modelId="{306AAC8F-ADBE-4E33-95BF-208A061C03E7}">
      <dgm:prSet/>
      <dgm:spPr/>
      <dgm:t>
        <a:bodyPr/>
        <a:lstStyle/>
        <a:p>
          <a:r>
            <a:rPr lang="en-US" i="1" dirty="0"/>
            <a:t>(One startling finding: “</a:t>
          </a:r>
          <a:r>
            <a:rPr lang="en-US" b="0" i="1" dirty="0"/>
            <a:t>Open hostility and refusal to integrate climate “refugee” populations significantly increase preterm birth by 58% among secondary refugees versus a 12% increase among primary refugees.”)</a:t>
          </a:r>
          <a:endParaRPr lang="en-US" i="1" dirty="0"/>
        </a:p>
      </dgm:t>
    </dgm:pt>
    <dgm:pt modelId="{3DB0B79A-ACAD-41B9-B308-00609E5E4E29}" type="parTrans" cxnId="{341A84A4-F58B-4682-BFD4-6C886B982B89}">
      <dgm:prSet/>
      <dgm:spPr/>
      <dgm:t>
        <a:bodyPr/>
        <a:lstStyle/>
        <a:p>
          <a:endParaRPr lang="en-US"/>
        </a:p>
      </dgm:t>
    </dgm:pt>
    <dgm:pt modelId="{3135ED00-1161-461B-9EDA-23078A236816}" type="sibTrans" cxnId="{341A84A4-F58B-4682-BFD4-6C886B982B89}">
      <dgm:prSet/>
      <dgm:spPr/>
      <dgm:t>
        <a:bodyPr/>
        <a:lstStyle/>
        <a:p>
          <a:endParaRPr lang="en-US"/>
        </a:p>
      </dgm:t>
    </dgm:pt>
    <dgm:pt modelId="{D277566F-9C20-4EB1-9BE9-C66F65F96270}" type="pres">
      <dgm:prSet presAssocID="{3733658B-BE13-48DA-99AF-3743D2AA60E5}" presName="vert0" presStyleCnt="0">
        <dgm:presLayoutVars>
          <dgm:dir/>
          <dgm:animOne val="branch"/>
          <dgm:animLvl val="lvl"/>
        </dgm:presLayoutVars>
      </dgm:prSet>
      <dgm:spPr/>
    </dgm:pt>
    <dgm:pt modelId="{5C9C9AF2-B338-44DC-8A1A-9A644451A9D0}" type="pres">
      <dgm:prSet presAssocID="{F682503D-9DE1-426F-8AEE-C5A1327D0C79}" presName="thickLine" presStyleLbl="alignNode1" presStyleIdx="0" presStyleCnt="3"/>
      <dgm:spPr/>
    </dgm:pt>
    <dgm:pt modelId="{0F7A09B8-8632-4685-BFDF-489108FFCBF6}" type="pres">
      <dgm:prSet presAssocID="{F682503D-9DE1-426F-8AEE-C5A1327D0C79}" presName="horz1" presStyleCnt="0"/>
      <dgm:spPr/>
    </dgm:pt>
    <dgm:pt modelId="{96DCC627-E84F-4DD9-9360-25D5640815B9}" type="pres">
      <dgm:prSet presAssocID="{F682503D-9DE1-426F-8AEE-C5A1327D0C79}" presName="tx1" presStyleLbl="revTx" presStyleIdx="0" presStyleCnt="3"/>
      <dgm:spPr/>
    </dgm:pt>
    <dgm:pt modelId="{986A2AAC-72EC-4037-A070-C0EE5A96CF19}" type="pres">
      <dgm:prSet presAssocID="{F682503D-9DE1-426F-8AEE-C5A1327D0C79}" presName="vert1" presStyleCnt="0"/>
      <dgm:spPr/>
    </dgm:pt>
    <dgm:pt modelId="{20896FEF-D8EA-425E-BBAC-A59B212F2152}" type="pres">
      <dgm:prSet presAssocID="{1DE9BDD7-FC44-4898-BFEE-855735CB9A4F}" presName="thickLine" presStyleLbl="alignNode1" presStyleIdx="1" presStyleCnt="3"/>
      <dgm:spPr/>
    </dgm:pt>
    <dgm:pt modelId="{999A52A9-9925-4AE8-926A-96264F0695F0}" type="pres">
      <dgm:prSet presAssocID="{1DE9BDD7-FC44-4898-BFEE-855735CB9A4F}" presName="horz1" presStyleCnt="0"/>
      <dgm:spPr/>
    </dgm:pt>
    <dgm:pt modelId="{3C52A4E6-2143-4D04-8D19-310F9CF2F770}" type="pres">
      <dgm:prSet presAssocID="{1DE9BDD7-FC44-4898-BFEE-855735CB9A4F}" presName="tx1" presStyleLbl="revTx" presStyleIdx="1" presStyleCnt="3"/>
      <dgm:spPr/>
    </dgm:pt>
    <dgm:pt modelId="{32D2AF70-6BC1-4B28-AF51-2129D70CF787}" type="pres">
      <dgm:prSet presAssocID="{1DE9BDD7-FC44-4898-BFEE-855735CB9A4F}" presName="vert1" presStyleCnt="0"/>
      <dgm:spPr/>
    </dgm:pt>
    <dgm:pt modelId="{D01BAB6D-90EF-4A4D-801E-6B253D434161}" type="pres">
      <dgm:prSet presAssocID="{306AAC8F-ADBE-4E33-95BF-208A061C03E7}" presName="thickLine" presStyleLbl="alignNode1" presStyleIdx="2" presStyleCnt="3"/>
      <dgm:spPr/>
    </dgm:pt>
    <dgm:pt modelId="{9A4D55D4-4989-49B0-9DC8-F16F0ED997B3}" type="pres">
      <dgm:prSet presAssocID="{306AAC8F-ADBE-4E33-95BF-208A061C03E7}" presName="horz1" presStyleCnt="0"/>
      <dgm:spPr/>
    </dgm:pt>
    <dgm:pt modelId="{7487C73F-5F78-4B48-8B90-CAA1B2D6EF3D}" type="pres">
      <dgm:prSet presAssocID="{306AAC8F-ADBE-4E33-95BF-208A061C03E7}" presName="tx1" presStyleLbl="revTx" presStyleIdx="2" presStyleCnt="3"/>
      <dgm:spPr/>
    </dgm:pt>
    <dgm:pt modelId="{88E0232C-343D-40AB-A001-F2C5FA946639}" type="pres">
      <dgm:prSet presAssocID="{306AAC8F-ADBE-4E33-95BF-208A061C03E7}" presName="vert1" presStyleCnt="0"/>
      <dgm:spPr/>
    </dgm:pt>
  </dgm:ptLst>
  <dgm:cxnLst>
    <dgm:cxn modelId="{76419B0B-BFE6-444E-9F97-E6A4E18260DA}" type="presOf" srcId="{3733658B-BE13-48DA-99AF-3743D2AA60E5}" destId="{D277566F-9C20-4EB1-9BE9-C66F65F96270}" srcOrd="0" destOrd="0" presId="urn:microsoft.com/office/officeart/2008/layout/LinedList"/>
    <dgm:cxn modelId="{BA5D4128-2FF5-43A5-BB97-B640715DEF49}" srcId="{3733658B-BE13-48DA-99AF-3743D2AA60E5}" destId="{F682503D-9DE1-426F-8AEE-C5A1327D0C79}" srcOrd="0" destOrd="0" parTransId="{AA45BB22-E38C-4E68-8DEC-10CA18683480}" sibTransId="{26A2CFB7-864F-4E3B-8E8E-EDC1FCCF3331}"/>
    <dgm:cxn modelId="{0B127A6A-FB81-493B-87AE-09DD758C35E2}" srcId="{3733658B-BE13-48DA-99AF-3743D2AA60E5}" destId="{1DE9BDD7-FC44-4898-BFEE-855735CB9A4F}" srcOrd="1" destOrd="0" parTransId="{196200BE-6C7F-4E8B-9577-4EB9AEEABCDE}" sibTransId="{88A1655C-06CF-4B78-BFFE-B332B11DFBC1}"/>
    <dgm:cxn modelId="{EAE10D7C-8C7F-4FFB-A236-9725FE894DFA}" type="presOf" srcId="{F682503D-9DE1-426F-8AEE-C5A1327D0C79}" destId="{96DCC627-E84F-4DD9-9360-25D5640815B9}" srcOrd="0" destOrd="0" presId="urn:microsoft.com/office/officeart/2008/layout/LinedList"/>
    <dgm:cxn modelId="{341A84A4-F58B-4682-BFD4-6C886B982B89}" srcId="{3733658B-BE13-48DA-99AF-3743D2AA60E5}" destId="{306AAC8F-ADBE-4E33-95BF-208A061C03E7}" srcOrd="2" destOrd="0" parTransId="{3DB0B79A-ACAD-41B9-B308-00609E5E4E29}" sibTransId="{3135ED00-1161-461B-9EDA-23078A236816}"/>
    <dgm:cxn modelId="{70D29DD3-1C5B-49E6-AE74-12FD825F680A}" type="presOf" srcId="{306AAC8F-ADBE-4E33-95BF-208A061C03E7}" destId="{7487C73F-5F78-4B48-8B90-CAA1B2D6EF3D}" srcOrd="0" destOrd="0" presId="urn:microsoft.com/office/officeart/2008/layout/LinedList"/>
    <dgm:cxn modelId="{6593C5E1-7AF1-4B8A-BB7B-2A0E4F9E7756}" type="presOf" srcId="{1DE9BDD7-FC44-4898-BFEE-855735CB9A4F}" destId="{3C52A4E6-2143-4D04-8D19-310F9CF2F770}" srcOrd="0" destOrd="0" presId="urn:microsoft.com/office/officeart/2008/layout/LinedList"/>
    <dgm:cxn modelId="{93519819-329C-442E-90EA-58E540D71943}" type="presParOf" srcId="{D277566F-9C20-4EB1-9BE9-C66F65F96270}" destId="{5C9C9AF2-B338-44DC-8A1A-9A644451A9D0}" srcOrd="0" destOrd="0" presId="urn:microsoft.com/office/officeart/2008/layout/LinedList"/>
    <dgm:cxn modelId="{307B5867-D1D6-4D6D-B3AC-A3858BDADBE5}" type="presParOf" srcId="{D277566F-9C20-4EB1-9BE9-C66F65F96270}" destId="{0F7A09B8-8632-4685-BFDF-489108FFCBF6}" srcOrd="1" destOrd="0" presId="urn:microsoft.com/office/officeart/2008/layout/LinedList"/>
    <dgm:cxn modelId="{0CF02C6A-71E0-440C-8B5B-71E797DD44AB}" type="presParOf" srcId="{0F7A09B8-8632-4685-BFDF-489108FFCBF6}" destId="{96DCC627-E84F-4DD9-9360-25D5640815B9}" srcOrd="0" destOrd="0" presId="urn:microsoft.com/office/officeart/2008/layout/LinedList"/>
    <dgm:cxn modelId="{1078D5B6-B128-49C5-A9F0-B3E04AE7FDD1}" type="presParOf" srcId="{0F7A09B8-8632-4685-BFDF-489108FFCBF6}" destId="{986A2AAC-72EC-4037-A070-C0EE5A96CF19}" srcOrd="1" destOrd="0" presId="urn:microsoft.com/office/officeart/2008/layout/LinedList"/>
    <dgm:cxn modelId="{2EBAE45C-9E0B-4604-926F-AD11277576EB}" type="presParOf" srcId="{D277566F-9C20-4EB1-9BE9-C66F65F96270}" destId="{20896FEF-D8EA-425E-BBAC-A59B212F2152}" srcOrd="2" destOrd="0" presId="urn:microsoft.com/office/officeart/2008/layout/LinedList"/>
    <dgm:cxn modelId="{3BF889A8-0842-4EAC-9C2D-EC1A9278B66B}" type="presParOf" srcId="{D277566F-9C20-4EB1-9BE9-C66F65F96270}" destId="{999A52A9-9925-4AE8-926A-96264F0695F0}" srcOrd="3" destOrd="0" presId="urn:microsoft.com/office/officeart/2008/layout/LinedList"/>
    <dgm:cxn modelId="{4A51B291-03A7-4F48-A31C-D820C665AD82}" type="presParOf" srcId="{999A52A9-9925-4AE8-926A-96264F0695F0}" destId="{3C52A4E6-2143-4D04-8D19-310F9CF2F770}" srcOrd="0" destOrd="0" presId="urn:microsoft.com/office/officeart/2008/layout/LinedList"/>
    <dgm:cxn modelId="{5F75A5A0-F44A-4C81-9303-D9EB97E6975C}" type="presParOf" srcId="{999A52A9-9925-4AE8-926A-96264F0695F0}" destId="{32D2AF70-6BC1-4B28-AF51-2129D70CF787}" srcOrd="1" destOrd="0" presId="urn:microsoft.com/office/officeart/2008/layout/LinedList"/>
    <dgm:cxn modelId="{D2876A07-C184-4887-A6D8-9BBA61CB8726}" type="presParOf" srcId="{D277566F-9C20-4EB1-9BE9-C66F65F96270}" destId="{D01BAB6D-90EF-4A4D-801E-6B253D434161}" srcOrd="4" destOrd="0" presId="urn:microsoft.com/office/officeart/2008/layout/LinedList"/>
    <dgm:cxn modelId="{45B318AF-FAFA-4699-BF86-84B32C286160}" type="presParOf" srcId="{D277566F-9C20-4EB1-9BE9-C66F65F96270}" destId="{9A4D55D4-4989-49B0-9DC8-F16F0ED997B3}" srcOrd="5" destOrd="0" presId="urn:microsoft.com/office/officeart/2008/layout/LinedList"/>
    <dgm:cxn modelId="{507CA2DD-6C76-415D-8AF7-6F8010E5D3F2}" type="presParOf" srcId="{9A4D55D4-4989-49B0-9DC8-F16F0ED997B3}" destId="{7487C73F-5F78-4B48-8B90-CAA1B2D6EF3D}" srcOrd="0" destOrd="0" presId="urn:microsoft.com/office/officeart/2008/layout/LinedList"/>
    <dgm:cxn modelId="{4DB76FB1-661A-4307-92BC-FBC5C82D6309}" type="presParOf" srcId="{9A4D55D4-4989-49B0-9DC8-F16F0ED997B3}" destId="{88E0232C-343D-40AB-A001-F2C5FA946639}"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FFEA1C-6C6B-4BC6-8984-6EAE89092415}">
      <dsp:nvSpPr>
        <dsp:cNvPr id="0" name=""/>
        <dsp:cNvSpPr/>
      </dsp:nvSpPr>
      <dsp:spPr>
        <a:xfrm>
          <a:off x="0" y="0"/>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461829-2D3C-4913-B850-C20E18A4CB7E}">
      <dsp:nvSpPr>
        <dsp:cNvPr id="0" name=""/>
        <dsp:cNvSpPr/>
      </dsp:nvSpPr>
      <dsp:spPr>
        <a:xfrm>
          <a:off x="0" y="0"/>
          <a:ext cx="6900512"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2410" tIns="232410" rIns="232410" bIns="232410" numCol="1" spcCol="1270" anchor="t" anchorCtr="0">
          <a:noAutofit/>
        </a:bodyPr>
        <a:lstStyle/>
        <a:p>
          <a:pPr marL="0" lvl="0" indent="0" algn="l" defTabSz="2711450">
            <a:lnSpc>
              <a:spcPct val="90000"/>
            </a:lnSpc>
            <a:spcBef>
              <a:spcPct val="0"/>
            </a:spcBef>
            <a:spcAft>
              <a:spcPct val="35000"/>
            </a:spcAft>
            <a:buNone/>
          </a:pPr>
          <a:r>
            <a:rPr lang="en-US" sz="6100" kern="1200" dirty="0"/>
            <a:t>Build resilience AND disrupt power</a:t>
          </a:r>
        </a:p>
      </dsp:txBody>
      <dsp:txXfrm>
        <a:off x="0" y="0"/>
        <a:ext cx="6900512" cy="2768070"/>
      </dsp:txXfrm>
    </dsp:sp>
    <dsp:sp modelId="{F3D80F08-3EEA-4112-8862-A19F164CC51E}">
      <dsp:nvSpPr>
        <dsp:cNvPr id="0" name=""/>
        <dsp:cNvSpPr/>
      </dsp:nvSpPr>
      <dsp:spPr>
        <a:xfrm>
          <a:off x="0" y="2768070"/>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074F6E-E359-467D-9779-328D779CEB6D}">
      <dsp:nvSpPr>
        <dsp:cNvPr id="0" name=""/>
        <dsp:cNvSpPr/>
      </dsp:nvSpPr>
      <dsp:spPr>
        <a:xfrm>
          <a:off x="0" y="2768070"/>
          <a:ext cx="6900512"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2410" tIns="232410" rIns="232410" bIns="232410" numCol="1" spcCol="1270" anchor="t" anchorCtr="0">
          <a:noAutofit/>
        </a:bodyPr>
        <a:lstStyle/>
        <a:p>
          <a:pPr marL="0" lvl="0" indent="0" algn="l" defTabSz="2711450">
            <a:lnSpc>
              <a:spcPct val="90000"/>
            </a:lnSpc>
            <a:spcBef>
              <a:spcPct val="0"/>
            </a:spcBef>
            <a:spcAft>
              <a:spcPct val="35000"/>
            </a:spcAft>
            <a:buNone/>
          </a:pPr>
          <a:endParaRPr lang="en-US" sz="6100" kern="1200" dirty="0"/>
        </a:p>
      </dsp:txBody>
      <dsp:txXfrm>
        <a:off x="0" y="2768070"/>
        <a:ext cx="6900512" cy="27680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FFEA1C-6C6B-4BC6-8984-6EAE89092415}">
      <dsp:nvSpPr>
        <dsp:cNvPr id="0" name=""/>
        <dsp:cNvSpPr/>
      </dsp:nvSpPr>
      <dsp:spPr>
        <a:xfrm>
          <a:off x="0" y="0"/>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461829-2D3C-4913-B850-C20E18A4CB7E}">
      <dsp:nvSpPr>
        <dsp:cNvPr id="0" name=""/>
        <dsp:cNvSpPr/>
      </dsp:nvSpPr>
      <dsp:spPr>
        <a:xfrm>
          <a:off x="0" y="0"/>
          <a:ext cx="6900512"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b="0" i="0" kern="1200" dirty="0">
              <a:latin typeface="Calabri"/>
            </a:rPr>
            <a:t>Who are the intersectional, multisectoral “climate care workers” we need and are they resourced? </a:t>
          </a:r>
        </a:p>
        <a:p>
          <a:pPr marL="0" lvl="0" indent="0" algn="l" defTabSz="1377950">
            <a:lnSpc>
              <a:spcPct val="90000"/>
            </a:lnSpc>
            <a:spcBef>
              <a:spcPct val="0"/>
            </a:spcBef>
            <a:spcAft>
              <a:spcPct val="35000"/>
            </a:spcAft>
            <a:buNone/>
          </a:pPr>
          <a:endParaRPr lang="en-US" sz="3100" b="0" i="0" kern="1200" dirty="0">
            <a:latin typeface="Calabri"/>
          </a:endParaRPr>
        </a:p>
        <a:p>
          <a:pPr marL="0" lvl="0" indent="0" algn="l" defTabSz="1377950">
            <a:lnSpc>
              <a:spcPct val="90000"/>
            </a:lnSpc>
            <a:spcBef>
              <a:spcPct val="0"/>
            </a:spcBef>
            <a:spcAft>
              <a:spcPct val="35000"/>
            </a:spcAft>
            <a:buNone/>
          </a:pPr>
          <a:r>
            <a:rPr lang="en-US" sz="3100" b="0" i="0" kern="1200" dirty="0">
              <a:latin typeface="Calabri"/>
            </a:rPr>
            <a:t>Are they as powerful as they need to be? </a:t>
          </a:r>
        </a:p>
      </dsp:txBody>
      <dsp:txXfrm>
        <a:off x="0" y="0"/>
        <a:ext cx="6900512" cy="2768070"/>
      </dsp:txXfrm>
    </dsp:sp>
    <dsp:sp modelId="{F3D80F08-3EEA-4112-8862-A19F164CC51E}">
      <dsp:nvSpPr>
        <dsp:cNvPr id="0" name=""/>
        <dsp:cNvSpPr/>
      </dsp:nvSpPr>
      <dsp:spPr>
        <a:xfrm>
          <a:off x="0" y="2768070"/>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074F6E-E359-467D-9779-328D779CEB6D}">
      <dsp:nvSpPr>
        <dsp:cNvPr id="0" name=""/>
        <dsp:cNvSpPr/>
      </dsp:nvSpPr>
      <dsp:spPr>
        <a:xfrm>
          <a:off x="0" y="2768070"/>
          <a:ext cx="6900512"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endParaRPr lang="en-US" sz="3100" kern="1200" dirty="0"/>
        </a:p>
      </dsp:txBody>
      <dsp:txXfrm>
        <a:off x="0" y="2768070"/>
        <a:ext cx="6900512" cy="276807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FFEA1C-6C6B-4BC6-8984-6EAE89092415}">
      <dsp:nvSpPr>
        <dsp:cNvPr id="0" name=""/>
        <dsp:cNvSpPr/>
      </dsp:nvSpPr>
      <dsp:spPr>
        <a:xfrm>
          <a:off x="0" y="0"/>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461829-2D3C-4913-B850-C20E18A4CB7E}">
      <dsp:nvSpPr>
        <dsp:cNvPr id="0" name=""/>
        <dsp:cNvSpPr/>
      </dsp:nvSpPr>
      <dsp:spPr>
        <a:xfrm>
          <a:off x="0" y="0"/>
          <a:ext cx="6900512"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1450" tIns="171450" rIns="171450" bIns="171450" numCol="1" spcCol="1270" anchor="t" anchorCtr="0">
          <a:noAutofit/>
        </a:bodyPr>
        <a:lstStyle/>
        <a:p>
          <a:pPr marL="0" lvl="0" indent="0" algn="l" defTabSz="2000250">
            <a:lnSpc>
              <a:spcPct val="90000"/>
            </a:lnSpc>
            <a:spcBef>
              <a:spcPct val="0"/>
            </a:spcBef>
            <a:spcAft>
              <a:spcPct val="35000"/>
            </a:spcAft>
            <a:buNone/>
          </a:pPr>
          <a:r>
            <a:rPr lang="en-US" sz="4500" kern="1200" dirty="0"/>
            <a:t>Dangerous and miserable heat for one pregnant person is no more than an inconvenience for another</a:t>
          </a:r>
        </a:p>
      </dsp:txBody>
      <dsp:txXfrm>
        <a:off x="0" y="0"/>
        <a:ext cx="6900512" cy="2768070"/>
      </dsp:txXfrm>
    </dsp:sp>
    <dsp:sp modelId="{F3D80F08-3EEA-4112-8862-A19F164CC51E}">
      <dsp:nvSpPr>
        <dsp:cNvPr id="0" name=""/>
        <dsp:cNvSpPr/>
      </dsp:nvSpPr>
      <dsp:spPr>
        <a:xfrm>
          <a:off x="0" y="2768070"/>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074F6E-E359-467D-9779-328D779CEB6D}">
      <dsp:nvSpPr>
        <dsp:cNvPr id="0" name=""/>
        <dsp:cNvSpPr/>
      </dsp:nvSpPr>
      <dsp:spPr>
        <a:xfrm>
          <a:off x="0" y="2768070"/>
          <a:ext cx="6900512"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1450" tIns="171450" rIns="171450" bIns="171450" numCol="1" spcCol="1270" anchor="t" anchorCtr="0">
          <a:noAutofit/>
        </a:bodyPr>
        <a:lstStyle/>
        <a:p>
          <a:pPr marL="0" lvl="0" indent="0" algn="l" defTabSz="2000250">
            <a:lnSpc>
              <a:spcPct val="90000"/>
            </a:lnSpc>
            <a:spcBef>
              <a:spcPct val="0"/>
            </a:spcBef>
            <a:spcAft>
              <a:spcPct val="35000"/>
            </a:spcAft>
            <a:buNone/>
          </a:pPr>
          <a:endParaRPr lang="en-US" sz="4500" kern="1200" dirty="0"/>
        </a:p>
      </dsp:txBody>
      <dsp:txXfrm>
        <a:off x="0" y="2768070"/>
        <a:ext cx="6900512" cy="276807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9C9AF2-B338-44DC-8A1A-9A644451A9D0}">
      <dsp:nvSpPr>
        <dsp:cNvPr id="0" name=""/>
        <dsp:cNvSpPr/>
      </dsp:nvSpPr>
      <dsp:spPr>
        <a:xfrm>
          <a:off x="0" y="2703"/>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DCC627-E84F-4DD9-9360-25D5640815B9}">
      <dsp:nvSpPr>
        <dsp:cNvPr id="0" name=""/>
        <dsp:cNvSpPr/>
      </dsp:nvSpPr>
      <dsp:spPr>
        <a:xfrm>
          <a:off x="0" y="2703"/>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Useful </a:t>
          </a:r>
          <a:r>
            <a:rPr lang="en-US" sz="2400" kern="1200" dirty="0">
              <a:hlinkClick xmlns:r="http://schemas.openxmlformats.org/officeDocument/2006/relationships" r:id="rId1"/>
            </a:rPr>
            <a:t>STUDY</a:t>
          </a:r>
          <a:r>
            <a:rPr lang="en-US" sz="2400" kern="1200" dirty="0"/>
            <a:t> looked at the </a:t>
          </a:r>
          <a:r>
            <a:rPr lang="en-US" sz="2400" u="sng" kern="1200" dirty="0"/>
            <a:t>many ways </a:t>
          </a:r>
          <a:r>
            <a:rPr lang="en-US" sz="2400" kern="1200" dirty="0"/>
            <a:t>climate change contributes to preterm birth including heat, nutrition, climate displacement and others.</a:t>
          </a:r>
        </a:p>
      </dsp:txBody>
      <dsp:txXfrm>
        <a:off x="0" y="2703"/>
        <a:ext cx="6900512" cy="1843578"/>
      </dsp:txXfrm>
    </dsp:sp>
    <dsp:sp modelId="{20896FEF-D8EA-425E-BBAC-A59B212F2152}">
      <dsp:nvSpPr>
        <dsp:cNvPr id="0" name=""/>
        <dsp:cNvSpPr/>
      </dsp:nvSpPr>
      <dsp:spPr>
        <a:xfrm>
          <a:off x="0" y="1846281"/>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52A4E6-2143-4D04-8D19-310F9CF2F770}">
      <dsp:nvSpPr>
        <dsp:cNvPr id="0" name=""/>
        <dsp:cNvSpPr/>
      </dsp:nvSpPr>
      <dsp:spPr>
        <a:xfrm>
          <a:off x="0" y="1846281"/>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Recommended: </a:t>
          </a:r>
          <a:r>
            <a:rPr lang="en-US" sz="2400" b="0" i="0" kern="1200" dirty="0"/>
            <a:t>Given the potential risk posed to pregnancy health by preterm birth, we advocate for prematurity/pregnancy health to be considered as </a:t>
          </a:r>
          <a:r>
            <a:rPr lang="en-US" sz="2400" b="0" i="0" kern="1200" dirty="0">
              <a:highlight>
                <a:srgbClr val="FFFF00"/>
              </a:highlight>
            </a:rPr>
            <a:t>a critical factor in the assessment of climate change interventions</a:t>
          </a:r>
          <a:r>
            <a:rPr lang="en-US" sz="2400" b="0" i="0" kern="1200" dirty="0"/>
            <a:t>.</a:t>
          </a:r>
          <a:endParaRPr lang="en-US" sz="2400" kern="1200" dirty="0"/>
        </a:p>
      </dsp:txBody>
      <dsp:txXfrm>
        <a:off x="0" y="1846281"/>
        <a:ext cx="6900512" cy="1843578"/>
      </dsp:txXfrm>
    </dsp:sp>
    <dsp:sp modelId="{D01BAB6D-90EF-4A4D-801E-6B253D434161}">
      <dsp:nvSpPr>
        <dsp:cNvPr id="0" name=""/>
        <dsp:cNvSpPr/>
      </dsp:nvSpPr>
      <dsp:spPr>
        <a:xfrm>
          <a:off x="0" y="3689859"/>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87C73F-5F78-4B48-8B90-CAA1B2D6EF3D}">
      <dsp:nvSpPr>
        <dsp:cNvPr id="0" name=""/>
        <dsp:cNvSpPr/>
      </dsp:nvSpPr>
      <dsp:spPr>
        <a:xfrm>
          <a:off x="0" y="3689859"/>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i="1" kern="1200" dirty="0"/>
            <a:t>(One startling finding: “</a:t>
          </a:r>
          <a:r>
            <a:rPr lang="en-US" sz="2400" b="0" i="1" kern="1200" dirty="0"/>
            <a:t>Open hostility and refusal to integrate climate “refugee” populations significantly increase preterm birth by 58% among secondary refugees versus a 12% increase among primary refugees.”)</a:t>
          </a:r>
          <a:endParaRPr lang="en-US" sz="2400" i="1" kern="1200" dirty="0"/>
        </a:p>
      </dsp:txBody>
      <dsp:txXfrm>
        <a:off x="0" y="3689859"/>
        <a:ext cx="6900512" cy="184357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01B144-95FD-4497-9B23-C09ED1AD0619}" type="datetimeFigureOut">
              <a:rPr lang="en-US" smtClean="0"/>
              <a:t>2/6/24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094B8E-8ADE-4AB9-8BBD-5169947AC127}" type="slidenum">
              <a:rPr lang="en-US" smtClean="0"/>
              <a:t>‹#›</a:t>
            </a:fld>
            <a:endParaRPr lang="en-US"/>
          </a:p>
        </p:txBody>
      </p:sp>
    </p:spTree>
    <p:extLst>
      <p:ext uri="{BB962C8B-B14F-4D97-AF65-F5344CB8AC3E}">
        <p14:creationId xmlns:p14="http://schemas.microsoft.com/office/powerpoint/2010/main" val="4212467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094B8E-8ADE-4AB9-8BBD-5169947AC127}" type="slidenum">
              <a:rPr lang="en-US" smtClean="0"/>
              <a:t>1</a:t>
            </a:fld>
            <a:endParaRPr lang="en-US"/>
          </a:p>
        </p:txBody>
      </p:sp>
    </p:spTree>
    <p:extLst>
      <p:ext uri="{BB962C8B-B14F-4D97-AF65-F5344CB8AC3E}">
        <p14:creationId xmlns:p14="http://schemas.microsoft.com/office/powerpoint/2010/main" val="11944469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key resource - </a:t>
            </a:r>
          </a:p>
          <a:p>
            <a:endParaRPr lang="en-US" dirty="0"/>
          </a:p>
          <a:p>
            <a:r>
              <a:rPr lang="en-US" dirty="0"/>
              <a:t>The world authority on climate science the IPCC is building an ever-increasing body of epidemiology and science on how the climate crisis is hurting public health and slowing our ability to improve health outcomes everywhere. </a:t>
            </a:r>
          </a:p>
          <a:p>
            <a:endParaRPr lang="en-US" dirty="0"/>
          </a:p>
          <a:p>
            <a:r>
              <a:rPr lang="en-US" dirty="0"/>
              <a:t>Increasingly making argument that climate harms leading to unjust inequities in who gets to have a healthy pregnancy and who gets a healthy baby. </a:t>
            </a:r>
          </a:p>
          <a:p>
            <a:endParaRPr lang="en-US" dirty="0"/>
          </a:p>
          <a:p>
            <a:r>
              <a:rPr lang="en-US" dirty="0"/>
              <a:t>Between countries, widening gaps between carbon rich industrialized countries and poor low carbon countries. </a:t>
            </a:r>
          </a:p>
          <a:p>
            <a:endParaRPr lang="en-US" dirty="0"/>
          </a:p>
          <a:p>
            <a:r>
              <a:rPr lang="en-US" dirty="0"/>
              <a:t>But also within countries, here in the US – important to understand that injustice and marginalization is creating vulnerability to climate harms everywhere. NEXT SLIDE</a:t>
            </a:r>
          </a:p>
        </p:txBody>
      </p:sp>
      <p:sp>
        <p:nvSpPr>
          <p:cNvPr id="4" name="Slide Number Placeholder 3"/>
          <p:cNvSpPr>
            <a:spLocks noGrp="1"/>
          </p:cNvSpPr>
          <p:nvPr>
            <p:ph type="sldNum" sz="quarter" idx="5"/>
          </p:nvPr>
        </p:nvSpPr>
        <p:spPr/>
        <p:txBody>
          <a:bodyPr/>
          <a:lstStyle/>
          <a:p>
            <a:fld id="{9D094B8E-8ADE-4AB9-8BBD-5169947AC127}" type="slidenum">
              <a:rPr lang="en-US" smtClean="0"/>
              <a:t>2</a:t>
            </a:fld>
            <a:endParaRPr lang="en-US"/>
          </a:p>
        </p:txBody>
      </p:sp>
    </p:spTree>
    <p:extLst>
      <p:ext uri="{BB962C8B-B14F-4D97-AF65-F5344CB8AC3E}">
        <p14:creationId xmlns:p14="http://schemas.microsoft.com/office/powerpoint/2010/main" val="41807679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9D094B8E-8ADE-4AB9-8BBD-5169947AC127}" type="slidenum">
              <a:rPr lang="en-US" smtClean="0"/>
              <a:t>3</a:t>
            </a:fld>
            <a:endParaRPr lang="en-US"/>
          </a:p>
        </p:txBody>
      </p:sp>
    </p:spTree>
    <p:extLst>
      <p:ext uri="{BB962C8B-B14F-4D97-AF65-F5344CB8AC3E}">
        <p14:creationId xmlns:p14="http://schemas.microsoft.com/office/powerpoint/2010/main" val="35593877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JUST clinical – multisectoral. FLORIDA – begun to explore how it’s doulas who can connect the electricity subsidies, subsidized food, </a:t>
            </a:r>
          </a:p>
          <a:p>
            <a:endParaRPr lang="en-US" dirty="0"/>
          </a:p>
          <a:p>
            <a:r>
              <a:rPr lang="en-US" dirty="0"/>
              <a:t>Get the impression willing to support new programming to manage heat or hurricanes, but also NEED COMMUNITY ADVOCATES in a POSITION WHERE THEY CAN CHALLENGE the cause of the crisis. </a:t>
            </a:r>
          </a:p>
          <a:p>
            <a:endParaRPr lang="en-US" dirty="0"/>
          </a:p>
        </p:txBody>
      </p:sp>
      <p:sp>
        <p:nvSpPr>
          <p:cNvPr id="4" name="Slide Number Placeholder 3"/>
          <p:cNvSpPr>
            <a:spLocks noGrp="1"/>
          </p:cNvSpPr>
          <p:nvPr>
            <p:ph type="sldNum" sz="quarter" idx="5"/>
          </p:nvPr>
        </p:nvSpPr>
        <p:spPr/>
        <p:txBody>
          <a:bodyPr/>
          <a:lstStyle/>
          <a:p>
            <a:fld id="{9D094B8E-8ADE-4AB9-8BBD-5169947AC127}" type="slidenum">
              <a:rPr lang="en-US" smtClean="0"/>
              <a:t>4</a:t>
            </a:fld>
            <a:endParaRPr lang="en-US"/>
          </a:p>
        </p:txBody>
      </p:sp>
    </p:spTree>
    <p:extLst>
      <p:ext uri="{BB962C8B-B14F-4D97-AF65-F5344CB8AC3E}">
        <p14:creationId xmlns:p14="http://schemas.microsoft.com/office/powerpoint/2010/main" val="4141425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sz="1200" dirty="0"/>
              <a:t>I am going to show you a few out of many studies that suggest exposure to unusually high temps </a:t>
            </a:r>
            <a:r>
              <a:rPr lang="en-US" sz="1200" dirty="0">
                <a:sym typeface="Wingdings" panose="05000000000000000000" pitchFamily="2" charset="2"/>
              </a:rPr>
              <a:t> preterm birth, still birth. </a:t>
            </a:r>
          </a:p>
          <a:p>
            <a:endParaRPr lang="en-US" dirty="0"/>
          </a:p>
          <a:p>
            <a:r>
              <a:rPr lang="en-US" dirty="0"/>
              <a:t>Pregnancy health vulnerability is increasingly known but often forgotten. </a:t>
            </a:r>
          </a:p>
          <a:p>
            <a:endParaRPr lang="en-US" dirty="0"/>
          </a:p>
          <a:p>
            <a:r>
              <a:rPr lang="en-US" b="0" i="0" dirty="0">
                <a:solidFill>
                  <a:srgbClr val="444444"/>
                </a:solidFill>
                <a:effectLst/>
                <a:latin typeface="Freight Text W01"/>
              </a:rPr>
              <a:t>Human Rights Watch reviewed 105 official heat safety web pages, climate action plans, heat plans, heat advisories, disaster plans, and sustainability initiatives for 18 large US cities, including the 15 most populous, with a total of 32 million people. As of August 2020, only two of these documents, from Chicago and Philadelphia, explicitly addressed the danger heat poses during pregnancy. Since the review was conducted, Human Rights Watch has seen that New York City has also included this group in a list of vulnerable populations. Concerns about the dangers of heat for pets were found 37 times.</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9D094B8E-8ADE-4AB9-8BBD-5169947AC127}" type="slidenum">
              <a:rPr lang="en-US" smtClean="0"/>
              <a:t>5</a:t>
            </a:fld>
            <a:endParaRPr lang="en-US"/>
          </a:p>
        </p:txBody>
      </p:sp>
    </p:spTree>
    <p:extLst>
      <p:ext uri="{BB962C8B-B14F-4D97-AF65-F5344CB8AC3E}">
        <p14:creationId xmlns:p14="http://schemas.microsoft.com/office/powerpoint/2010/main" val="12465259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Lots of studies Europe, China </a:t>
            </a:r>
            <a:r>
              <a:rPr lang="en-US" dirty="0" err="1"/>
              <a:t>Austrialia</a:t>
            </a:r>
            <a:r>
              <a:rPr lang="en-US" dirty="0"/>
              <a:t> and US </a:t>
            </a:r>
          </a:p>
          <a:p>
            <a:r>
              <a:rPr lang="en-US" dirty="0"/>
              <a:t>Look at US because </a:t>
            </a:r>
            <a:r>
              <a:rPr lang="en-US" dirty="0" err="1"/>
              <a:t>disprop</a:t>
            </a:r>
            <a:r>
              <a:rPr lang="en-US" dirty="0"/>
              <a:t> are from </a:t>
            </a:r>
            <a:r>
              <a:rPr lang="en-US" dirty="0" err="1"/>
              <a:t>hre</a:t>
            </a:r>
            <a:r>
              <a:rPr lang="en-US" dirty="0"/>
              <a:t>, but also because tell us something very important. </a:t>
            </a:r>
          </a:p>
          <a:p>
            <a:r>
              <a:rPr lang="en-US" dirty="0"/>
              <a:t>See JAMA review looked a number of studies, </a:t>
            </a:r>
            <a:r>
              <a:rPr lang="en-US" dirty="0" err="1"/>
              <a:t>foud</a:t>
            </a:r>
            <a:r>
              <a:rPr lang="en-US" dirty="0"/>
              <a:t> impact on PTB and SB – here see some granularity on that, BUT ALSO when </a:t>
            </a:r>
            <a:r>
              <a:rPr lang="en-US" dirty="0" err="1"/>
              <a:t>disag</a:t>
            </a:r>
            <a:r>
              <a:rPr lang="en-US" dirty="0"/>
              <a:t>, found bigger effect on PTB and SB on Black than white pp. </a:t>
            </a:r>
          </a:p>
        </p:txBody>
      </p:sp>
      <p:sp>
        <p:nvSpPr>
          <p:cNvPr id="4" name="Slide Number Placeholder 3"/>
          <p:cNvSpPr>
            <a:spLocks noGrp="1"/>
          </p:cNvSpPr>
          <p:nvPr>
            <p:ph type="sldNum" sz="quarter" idx="5"/>
          </p:nvPr>
        </p:nvSpPr>
        <p:spPr/>
        <p:txBody>
          <a:bodyPr/>
          <a:lstStyle/>
          <a:p>
            <a:fld id="{9D094B8E-8ADE-4AB9-8BBD-5169947AC127}" type="slidenum">
              <a:rPr lang="en-US" smtClean="0"/>
              <a:t>6</a:t>
            </a:fld>
            <a:endParaRPr lang="en-US"/>
          </a:p>
        </p:txBody>
      </p:sp>
    </p:spTree>
    <p:extLst>
      <p:ext uri="{BB962C8B-B14F-4D97-AF65-F5344CB8AC3E}">
        <p14:creationId xmlns:p14="http://schemas.microsoft.com/office/powerpoint/2010/main" val="9640734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highlight>
                  <a:srgbClr val="FF00FF"/>
                </a:highlight>
              </a:rPr>
              <a:t>NOTE – intervention studies are needed! </a:t>
            </a:r>
          </a:p>
          <a:p>
            <a:endParaRPr lang="en-US" dirty="0"/>
          </a:p>
          <a:p>
            <a:endParaRPr lang="en-US" dirty="0"/>
          </a:p>
        </p:txBody>
      </p:sp>
      <p:sp>
        <p:nvSpPr>
          <p:cNvPr id="4" name="Slide Number Placeholder 3"/>
          <p:cNvSpPr>
            <a:spLocks noGrp="1"/>
          </p:cNvSpPr>
          <p:nvPr>
            <p:ph type="sldNum" sz="quarter" idx="5"/>
          </p:nvPr>
        </p:nvSpPr>
        <p:spPr/>
        <p:txBody>
          <a:bodyPr/>
          <a:lstStyle/>
          <a:p>
            <a:fld id="{9D094B8E-8ADE-4AB9-8BBD-5169947AC127}" type="slidenum">
              <a:rPr lang="en-US" smtClean="0"/>
              <a:t>7</a:t>
            </a:fld>
            <a:endParaRPr lang="en-US"/>
          </a:p>
        </p:txBody>
      </p:sp>
    </p:spTree>
    <p:extLst>
      <p:ext uri="{BB962C8B-B14F-4D97-AF65-F5344CB8AC3E}">
        <p14:creationId xmlns:p14="http://schemas.microsoft.com/office/powerpoint/2010/main" val="9402883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seems obvious but is missing in a lot of policy.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9D094B8E-8ADE-4AB9-8BBD-5169947AC127}" type="slidenum">
              <a:rPr lang="en-US" smtClean="0"/>
              <a:t>8</a:t>
            </a:fld>
            <a:endParaRPr lang="en-US"/>
          </a:p>
        </p:txBody>
      </p:sp>
    </p:spTree>
    <p:extLst>
      <p:ext uri="{BB962C8B-B14F-4D97-AF65-F5344CB8AC3E}">
        <p14:creationId xmlns:p14="http://schemas.microsoft.com/office/powerpoint/2010/main" val="27773525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505050"/>
                </a:solidFill>
                <a:effectLst/>
                <a:latin typeface="Source Sans Pro" panose="020B0503030403020204" pitchFamily="34" charset="0"/>
              </a:rPr>
              <a:t>We have lots of epidemiology but why is there so little medical/biological science on heat and pregnancy? Lots of science on heat for athletes and soldiers.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505050"/>
              </a:solidFill>
              <a:effectLst/>
              <a:latin typeface="Source Sans Pro" panose="020B0503030403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505050"/>
                </a:solidFill>
                <a:effectLst/>
                <a:latin typeface="Source Sans Pro" panose="020B0503030403020204" pitchFamily="34" charset="0"/>
              </a:rPr>
              <a:t>“Can’t put pregnant people in a heat chamber”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505050"/>
              </a:solidFill>
              <a:effectLst/>
              <a:latin typeface="Source Sans Pro" panose="020B0503030403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505050"/>
                </a:solidFill>
                <a:effectLst/>
                <a:latin typeface="Source Sans Pro" panose="020B0503030403020204" pitchFamily="34" charset="0"/>
              </a:rPr>
              <a:t>The total and adjusted direct effects of maternal heat stress exposure were significantly associated with fetal strain. </a:t>
            </a:r>
            <a:endParaRPr lang="en-US" dirty="0"/>
          </a:p>
          <a:p>
            <a:endParaRPr lang="en-US" dirty="0"/>
          </a:p>
        </p:txBody>
      </p:sp>
      <p:sp>
        <p:nvSpPr>
          <p:cNvPr id="4" name="Slide Number Placeholder 3"/>
          <p:cNvSpPr>
            <a:spLocks noGrp="1"/>
          </p:cNvSpPr>
          <p:nvPr>
            <p:ph type="sldNum" sz="quarter" idx="5"/>
          </p:nvPr>
        </p:nvSpPr>
        <p:spPr/>
        <p:txBody>
          <a:bodyPr/>
          <a:lstStyle/>
          <a:p>
            <a:fld id="{9D094B8E-8ADE-4AB9-8BBD-5169947AC127}" type="slidenum">
              <a:rPr lang="en-US" smtClean="0"/>
              <a:t>9</a:t>
            </a:fld>
            <a:endParaRPr lang="en-US"/>
          </a:p>
        </p:txBody>
      </p:sp>
    </p:spTree>
    <p:extLst>
      <p:ext uri="{BB962C8B-B14F-4D97-AF65-F5344CB8AC3E}">
        <p14:creationId xmlns:p14="http://schemas.microsoft.com/office/powerpoint/2010/main" val="22811598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094B8E-8ADE-4AB9-8BBD-5169947AC127}" type="slidenum">
              <a:rPr lang="en-US" smtClean="0"/>
              <a:t>10</a:t>
            </a:fld>
            <a:endParaRPr lang="en-US"/>
          </a:p>
        </p:txBody>
      </p:sp>
    </p:spTree>
    <p:extLst>
      <p:ext uri="{BB962C8B-B14F-4D97-AF65-F5344CB8AC3E}">
        <p14:creationId xmlns:p14="http://schemas.microsoft.com/office/powerpoint/2010/main" val="39755510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094B8E-8ADE-4AB9-8BBD-5169947AC127}" type="slidenum">
              <a:rPr lang="en-US" smtClean="0"/>
              <a:t>11</a:t>
            </a:fld>
            <a:endParaRPr lang="en-US"/>
          </a:p>
        </p:txBody>
      </p:sp>
    </p:spTree>
    <p:extLst>
      <p:ext uri="{BB962C8B-B14F-4D97-AF65-F5344CB8AC3E}">
        <p14:creationId xmlns:p14="http://schemas.microsoft.com/office/powerpoint/2010/main" val="39029754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094B8E-8ADE-4AB9-8BBD-5169947AC127}" type="slidenum">
              <a:rPr lang="en-US" smtClean="0"/>
              <a:t>13</a:t>
            </a:fld>
            <a:endParaRPr lang="en-US"/>
          </a:p>
        </p:txBody>
      </p:sp>
    </p:spTree>
    <p:extLst>
      <p:ext uri="{BB962C8B-B14F-4D97-AF65-F5344CB8AC3E}">
        <p14:creationId xmlns:p14="http://schemas.microsoft.com/office/powerpoint/2010/main" val="40442047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super interesting study, framing in the outcome, PTB, as opposed to specific climate impact. </a:t>
            </a:r>
          </a:p>
          <a:p>
            <a:endParaRPr lang="en-US" dirty="0"/>
          </a:p>
          <a:p>
            <a:r>
              <a:rPr lang="en-US" dirty="0"/>
              <a:t>e.g. deaths in heat waves, but stillbirths and deaths of babies born preterm are not included. </a:t>
            </a:r>
          </a:p>
          <a:p>
            <a:endParaRPr lang="en-US" dirty="0"/>
          </a:p>
          <a:p>
            <a:r>
              <a:rPr lang="en-US" dirty="0"/>
              <a:t>Pregnancy health marginalized. </a:t>
            </a:r>
          </a:p>
          <a:p>
            <a:endParaRPr lang="en-US" dirty="0"/>
          </a:p>
          <a:p>
            <a:r>
              <a:rPr lang="en-US" dirty="0"/>
              <a:t>Within the Climate justice movement in the US maternal health hugely marginalized, policy circles far behind other harms. Seeing increasing interest from researchers others interested in climate financing, </a:t>
            </a:r>
            <a:r>
              <a:rPr lang="en-US" b="1" dirty="0"/>
              <a:t>but not hearing from pregnant people impacted, community health workers working with them, or midwives, these voices are notably missing from both the fight for resilience and to cut GHGs. WHAT CAN THE MNH community do about this? </a:t>
            </a:r>
          </a:p>
        </p:txBody>
      </p:sp>
      <p:sp>
        <p:nvSpPr>
          <p:cNvPr id="4" name="Slide Number Placeholder 3"/>
          <p:cNvSpPr>
            <a:spLocks noGrp="1"/>
          </p:cNvSpPr>
          <p:nvPr>
            <p:ph type="sldNum" sz="quarter" idx="5"/>
          </p:nvPr>
        </p:nvSpPr>
        <p:spPr/>
        <p:txBody>
          <a:bodyPr/>
          <a:lstStyle/>
          <a:p>
            <a:fld id="{9D094B8E-8ADE-4AB9-8BBD-5169947AC127}" type="slidenum">
              <a:rPr lang="en-US" smtClean="0"/>
              <a:t>14</a:t>
            </a:fld>
            <a:endParaRPr lang="en-US"/>
          </a:p>
        </p:txBody>
      </p:sp>
    </p:spTree>
    <p:extLst>
      <p:ext uri="{BB962C8B-B14F-4D97-AF65-F5344CB8AC3E}">
        <p14:creationId xmlns:p14="http://schemas.microsoft.com/office/powerpoint/2010/main" val="688390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094B8E-8ADE-4AB9-8BBD-5169947AC127}" type="slidenum">
              <a:rPr lang="en-US" smtClean="0"/>
              <a:t>15</a:t>
            </a:fld>
            <a:endParaRPr lang="en-US"/>
          </a:p>
        </p:txBody>
      </p:sp>
    </p:spTree>
    <p:extLst>
      <p:ext uri="{BB962C8B-B14F-4D97-AF65-F5344CB8AC3E}">
        <p14:creationId xmlns:p14="http://schemas.microsoft.com/office/powerpoint/2010/main" val="39796263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094B8E-8ADE-4AB9-8BBD-5169947AC127}" type="slidenum">
              <a:rPr lang="en-US" smtClean="0"/>
              <a:t>16</a:t>
            </a:fld>
            <a:endParaRPr lang="en-US"/>
          </a:p>
        </p:txBody>
      </p:sp>
    </p:spTree>
    <p:extLst>
      <p:ext uri="{BB962C8B-B14F-4D97-AF65-F5344CB8AC3E}">
        <p14:creationId xmlns:p14="http://schemas.microsoft.com/office/powerpoint/2010/main" val="30117952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094B8E-8ADE-4AB9-8BBD-5169947AC127}" type="slidenum">
              <a:rPr lang="en-US" smtClean="0"/>
              <a:t>17</a:t>
            </a:fld>
            <a:endParaRPr lang="en-US"/>
          </a:p>
        </p:txBody>
      </p:sp>
    </p:spTree>
    <p:extLst>
      <p:ext uri="{BB962C8B-B14F-4D97-AF65-F5344CB8AC3E}">
        <p14:creationId xmlns:p14="http://schemas.microsoft.com/office/powerpoint/2010/main" val="162147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EE03F-CAE0-AA47-F3F3-955FC50BB1B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PK"/>
          </a:p>
        </p:txBody>
      </p:sp>
      <p:sp>
        <p:nvSpPr>
          <p:cNvPr id="3" name="Subtitle 2">
            <a:extLst>
              <a:ext uri="{FF2B5EF4-FFF2-40B4-BE49-F238E27FC236}">
                <a16:creationId xmlns:a16="http://schemas.microsoft.com/office/drawing/2014/main" id="{FABE33A5-CA21-9F8F-A432-7304C18250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PK"/>
          </a:p>
        </p:txBody>
      </p:sp>
      <p:sp>
        <p:nvSpPr>
          <p:cNvPr id="4" name="Date Placeholder 3">
            <a:extLst>
              <a:ext uri="{FF2B5EF4-FFF2-40B4-BE49-F238E27FC236}">
                <a16:creationId xmlns:a16="http://schemas.microsoft.com/office/drawing/2014/main" id="{0C14F3D0-E927-05BE-D050-E7F53A6E99AE}"/>
              </a:ext>
            </a:extLst>
          </p:cNvPr>
          <p:cNvSpPr>
            <a:spLocks noGrp="1"/>
          </p:cNvSpPr>
          <p:nvPr>
            <p:ph type="dt" sz="half" idx="10"/>
          </p:nvPr>
        </p:nvSpPr>
        <p:spPr/>
        <p:txBody>
          <a:bodyPr/>
          <a:lstStyle/>
          <a:p>
            <a:fld id="{22C27114-7392-4AF9-A9C9-2B95902E3FD4}" type="datetimeFigureOut">
              <a:rPr lang="en-PK" smtClean="0"/>
              <a:t>2/6/24</a:t>
            </a:fld>
            <a:endParaRPr lang="en-PK" dirty="0"/>
          </a:p>
        </p:txBody>
      </p:sp>
      <p:sp>
        <p:nvSpPr>
          <p:cNvPr id="5" name="Footer Placeholder 4">
            <a:extLst>
              <a:ext uri="{FF2B5EF4-FFF2-40B4-BE49-F238E27FC236}">
                <a16:creationId xmlns:a16="http://schemas.microsoft.com/office/drawing/2014/main" id="{08A33C95-73CB-465C-03CE-D9E05097A06E}"/>
              </a:ext>
            </a:extLst>
          </p:cNvPr>
          <p:cNvSpPr>
            <a:spLocks noGrp="1"/>
          </p:cNvSpPr>
          <p:nvPr>
            <p:ph type="ftr" sz="quarter" idx="11"/>
          </p:nvPr>
        </p:nvSpPr>
        <p:spPr/>
        <p:txBody>
          <a:bodyPr/>
          <a:lstStyle/>
          <a:p>
            <a:endParaRPr lang="en-PK" dirty="0"/>
          </a:p>
        </p:txBody>
      </p:sp>
      <p:sp>
        <p:nvSpPr>
          <p:cNvPr id="6" name="Slide Number Placeholder 5">
            <a:extLst>
              <a:ext uri="{FF2B5EF4-FFF2-40B4-BE49-F238E27FC236}">
                <a16:creationId xmlns:a16="http://schemas.microsoft.com/office/drawing/2014/main" id="{D3B8E79A-CE06-816C-CB05-E1392F4FB076}"/>
              </a:ext>
            </a:extLst>
          </p:cNvPr>
          <p:cNvSpPr>
            <a:spLocks noGrp="1"/>
          </p:cNvSpPr>
          <p:nvPr>
            <p:ph type="sldNum" sz="quarter" idx="12"/>
          </p:nvPr>
        </p:nvSpPr>
        <p:spPr/>
        <p:txBody>
          <a:bodyPr/>
          <a:lstStyle/>
          <a:p>
            <a:fld id="{778E4809-4E23-454C-8C8E-ADCCAC9C1BC0}" type="slidenum">
              <a:rPr lang="en-PK" smtClean="0"/>
              <a:t>‹#›</a:t>
            </a:fld>
            <a:endParaRPr lang="en-PK" dirty="0"/>
          </a:p>
        </p:txBody>
      </p:sp>
    </p:spTree>
    <p:extLst>
      <p:ext uri="{BB962C8B-B14F-4D97-AF65-F5344CB8AC3E}">
        <p14:creationId xmlns:p14="http://schemas.microsoft.com/office/powerpoint/2010/main" val="14753556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1CBE3-F55B-239A-04D7-F7A29D813658}"/>
              </a:ext>
            </a:extLst>
          </p:cNvPr>
          <p:cNvSpPr>
            <a:spLocks noGrp="1"/>
          </p:cNvSpPr>
          <p:nvPr>
            <p:ph type="title"/>
          </p:nvPr>
        </p:nvSpPr>
        <p:spPr/>
        <p:txBody>
          <a:bodyPr/>
          <a:lstStyle/>
          <a:p>
            <a:r>
              <a:rPr lang="en-GB"/>
              <a:t>Click to edit Master title style</a:t>
            </a:r>
            <a:endParaRPr lang="en-PK"/>
          </a:p>
        </p:txBody>
      </p:sp>
      <p:sp>
        <p:nvSpPr>
          <p:cNvPr id="3" name="Content Placeholder 2">
            <a:extLst>
              <a:ext uri="{FF2B5EF4-FFF2-40B4-BE49-F238E27FC236}">
                <a16:creationId xmlns:a16="http://schemas.microsoft.com/office/drawing/2014/main" id="{5AFF3094-543F-9CDB-0CD3-4FDA98C3D5B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PK"/>
          </a:p>
        </p:txBody>
      </p:sp>
      <p:sp>
        <p:nvSpPr>
          <p:cNvPr id="4" name="Date Placeholder 3">
            <a:extLst>
              <a:ext uri="{FF2B5EF4-FFF2-40B4-BE49-F238E27FC236}">
                <a16:creationId xmlns:a16="http://schemas.microsoft.com/office/drawing/2014/main" id="{D6D79D50-2EC8-B3DD-4E22-607E5440E8B5}"/>
              </a:ext>
            </a:extLst>
          </p:cNvPr>
          <p:cNvSpPr>
            <a:spLocks noGrp="1"/>
          </p:cNvSpPr>
          <p:nvPr>
            <p:ph type="dt" sz="half" idx="10"/>
          </p:nvPr>
        </p:nvSpPr>
        <p:spPr/>
        <p:txBody>
          <a:bodyPr/>
          <a:lstStyle/>
          <a:p>
            <a:fld id="{22C27114-7392-4AF9-A9C9-2B95902E3FD4}" type="datetimeFigureOut">
              <a:rPr lang="en-PK" smtClean="0"/>
              <a:t>2/6/24</a:t>
            </a:fld>
            <a:endParaRPr lang="en-PK" dirty="0"/>
          </a:p>
        </p:txBody>
      </p:sp>
      <p:sp>
        <p:nvSpPr>
          <p:cNvPr id="5" name="Footer Placeholder 4">
            <a:extLst>
              <a:ext uri="{FF2B5EF4-FFF2-40B4-BE49-F238E27FC236}">
                <a16:creationId xmlns:a16="http://schemas.microsoft.com/office/drawing/2014/main" id="{D551EDD3-6DDB-3745-7572-20185306F2ED}"/>
              </a:ext>
            </a:extLst>
          </p:cNvPr>
          <p:cNvSpPr>
            <a:spLocks noGrp="1"/>
          </p:cNvSpPr>
          <p:nvPr>
            <p:ph type="ftr" sz="quarter" idx="11"/>
          </p:nvPr>
        </p:nvSpPr>
        <p:spPr/>
        <p:txBody>
          <a:bodyPr/>
          <a:lstStyle/>
          <a:p>
            <a:endParaRPr lang="en-PK" dirty="0"/>
          </a:p>
        </p:txBody>
      </p:sp>
      <p:sp>
        <p:nvSpPr>
          <p:cNvPr id="6" name="Slide Number Placeholder 5">
            <a:extLst>
              <a:ext uri="{FF2B5EF4-FFF2-40B4-BE49-F238E27FC236}">
                <a16:creationId xmlns:a16="http://schemas.microsoft.com/office/drawing/2014/main" id="{677645D6-D99F-77A5-310A-33F0938F3837}"/>
              </a:ext>
            </a:extLst>
          </p:cNvPr>
          <p:cNvSpPr>
            <a:spLocks noGrp="1"/>
          </p:cNvSpPr>
          <p:nvPr>
            <p:ph type="sldNum" sz="quarter" idx="12"/>
          </p:nvPr>
        </p:nvSpPr>
        <p:spPr/>
        <p:txBody>
          <a:bodyPr/>
          <a:lstStyle/>
          <a:p>
            <a:fld id="{778E4809-4E23-454C-8C8E-ADCCAC9C1BC0}" type="slidenum">
              <a:rPr lang="en-PK" smtClean="0"/>
              <a:t>‹#›</a:t>
            </a:fld>
            <a:endParaRPr lang="en-PK" dirty="0"/>
          </a:p>
        </p:txBody>
      </p:sp>
    </p:spTree>
    <p:extLst>
      <p:ext uri="{BB962C8B-B14F-4D97-AF65-F5344CB8AC3E}">
        <p14:creationId xmlns:p14="http://schemas.microsoft.com/office/powerpoint/2010/main" val="3257564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6AC5F-95F6-03EB-C4B9-7D1443422EF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PK"/>
          </a:p>
        </p:txBody>
      </p:sp>
      <p:sp>
        <p:nvSpPr>
          <p:cNvPr id="3" name="Text Placeholder 2">
            <a:extLst>
              <a:ext uri="{FF2B5EF4-FFF2-40B4-BE49-F238E27FC236}">
                <a16:creationId xmlns:a16="http://schemas.microsoft.com/office/drawing/2014/main" id="{60C4C7D3-4C02-B98A-9F25-36607CFA8E0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7ED2A0A-19E5-E5CE-CB5A-0AB077C552A8}"/>
              </a:ext>
            </a:extLst>
          </p:cNvPr>
          <p:cNvSpPr>
            <a:spLocks noGrp="1"/>
          </p:cNvSpPr>
          <p:nvPr>
            <p:ph type="dt" sz="half" idx="10"/>
          </p:nvPr>
        </p:nvSpPr>
        <p:spPr/>
        <p:txBody>
          <a:bodyPr/>
          <a:lstStyle/>
          <a:p>
            <a:fld id="{22C27114-7392-4AF9-A9C9-2B95902E3FD4}" type="datetimeFigureOut">
              <a:rPr lang="en-PK" smtClean="0"/>
              <a:t>2/6/24</a:t>
            </a:fld>
            <a:endParaRPr lang="en-PK" dirty="0"/>
          </a:p>
        </p:txBody>
      </p:sp>
      <p:sp>
        <p:nvSpPr>
          <p:cNvPr id="5" name="Footer Placeholder 4">
            <a:extLst>
              <a:ext uri="{FF2B5EF4-FFF2-40B4-BE49-F238E27FC236}">
                <a16:creationId xmlns:a16="http://schemas.microsoft.com/office/drawing/2014/main" id="{16859B5F-BD8B-8520-994C-10D15BD459B5}"/>
              </a:ext>
            </a:extLst>
          </p:cNvPr>
          <p:cNvSpPr>
            <a:spLocks noGrp="1"/>
          </p:cNvSpPr>
          <p:nvPr>
            <p:ph type="ftr" sz="quarter" idx="11"/>
          </p:nvPr>
        </p:nvSpPr>
        <p:spPr/>
        <p:txBody>
          <a:bodyPr/>
          <a:lstStyle/>
          <a:p>
            <a:endParaRPr lang="en-PK" dirty="0"/>
          </a:p>
        </p:txBody>
      </p:sp>
      <p:sp>
        <p:nvSpPr>
          <p:cNvPr id="6" name="Slide Number Placeholder 5">
            <a:extLst>
              <a:ext uri="{FF2B5EF4-FFF2-40B4-BE49-F238E27FC236}">
                <a16:creationId xmlns:a16="http://schemas.microsoft.com/office/drawing/2014/main" id="{036F3568-4AA1-30E6-9550-279AC3235E09}"/>
              </a:ext>
            </a:extLst>
          </p:cNvPr>
          <p:cNvSpPr>
            <a:spLocks noGrp="1"/>
          </p:cNvSpPr>
          <p:nvPr>
            <p:ph type="sldNum" sz="quarter" idx="12"/>
          </p:nvPr>
        </p:nvSpPr>
        <p:spPr/>
        <p:txBody>
          <a:bodyPr/>
          <a:lstStyle/>
          <a:p>
            <a:fld id="{778E4809-4E23-454C-8C8E-ADCCAC9C1BC0}" type="slidenum">
              <a:rPr lang="en-PK" smtClean="0"/>
              <a:t>‹#›</a:t>
            </a:fld>
            <a:endParaRPr lang="en-PK" dirty="0"/>
          </a:p>
        </p:txBody>
      </p:sp>
    </p:spTree>
    <p:extLst>
      <p:ext uri="{BB962C8B-B14F-4D97-AF65-F5344CB8AC3E}">
        <p14:creationId xmlns:p14="http://schemas.microsoft.com/office/powerpoint/2010/main" val="2203765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968DF-647E-857D-A12C-6E782D69C091}"/>
              </a:ext>
            </a:extLst>
          </p:cNvPr>
          <p:cNvSpPr>
            <a:spLocks noGrp="1"/>
          </p:cNvSpPr>
          <p:nvPr>
            <p:ph type="title"/>
          </p:nvPr>
        </p:nvSpPr>
        <p:spPr/>
        <p:txBody>
          <a:bodyPr/>
          <a:lstStyle/>
          <a:p>
            <a:r>
              <a:rPr lang="en-GB"/>
              <a:t>Click to edit Master title style</a:t>
            </a:r>
            <a:endParaRPr lang="en-PK"/>
          </a:p>
        </p:txBody>
      </p:sp>
      <p:sp>
        <p:nvSpPr>
          <p:cNvPr id="3" name="Content Placeholder 2">
            <a:extLst>
              <a:ext uri="{FF2B5EF4-FFF2-40B4-BE49-F238E27FC236}">
                <a16:creationId xmlns:a16="http://schemas.microsoft.com/office/drawing/2014/main" id="{13F72325-B432-FAB6-4697-CDA58594884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PK"/>
          </a:p>
        </p:txBody>
      </p:sp>
      <p:sp>
        <p:nvSpPr>
          <p:cNvPr id="4" name="Content Placeholder 3">
            <a:extLst>
              <a:ext uri="{FF2B5EF4-FFF2-40B4-BE49-F238E27FC236}">
                <a16:creationId xmlns:a16="http://schemas.microsoft.com/office/drawing/2014/main" id="{8873A8C1-8152-E56F-E15F-CCADCF3D515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PK"/>
          </a:p>
        </p:txBody>
      </p:sp>
      <p:sp>
        <p:nvSpPr>
          <p:cNvPr id="5" name="Date Placeholder 4">
            <a:extLst>
              <a:ext uri="{FF2B5EF4-FFF2-40B4-BE49-F238E27FC236}">
                <a16:creationId xmlns:a16="http://schemas.microsoft.com/office/drawing/2014/main" id="{370DA83E-A973-8B25-F6EC-6CE7123BD20F}"/>
              </a:ext>
            </a:extLst>
          </p:cNvPr>
          <p:cNvSpPr>
            <a:spLocks noGrp="1"/>
          </p:cNvSpPr>
          <p:nvPr>
            <p:ph type="dt" sz="half" idx="10"/>
          </p:nvPr>
        </p:nvSpPr>
        <p:spPr/>
        <p:txBody>
          <a:bodyPr/>
          <a:lstStyle/>
          <a:p>
            <a:fld id="{22C27114-7392-4AF9-A9C9-2B95902E3FD4}" type="datetimeFigureOut">
              <a:rPr lang="en-PK" smtClean="0"/>
              <a:t>2/6/24</a:t>
            </a:fld>
            <a:endParaRPr lang="en-PK" dirty="0"/>
          </a:p>
        </p:txBody>
      </p:sp>
      <p:sp>
        <p:nvSpPr>
          <p:cNvPr id="6" name="Footer Placeholder 5">
            <a:extLst>
              <a:ext uri="{FF2B5EF4-FFF2-40B4-BE49-F238E27FC236}">
                <a16:creationId xmlns:a16="http://schemas.microsoft.com/office/drawing/2014/main" id="{410DEBCD-3B7D-A6C0-0B69-696EAC86ADC6}"/>
              </a:ext>
            </a:extLst>
          </p:cNvPr>
          <p:cNvSpPr>
            <a:spLocks noGrp="1"/>
          </p:cNvSpPr>
          <p:nvPr>
            <p:ph type="ftr" sz="quarter" idx="11"/>
          </p:nvPr>
        </p:nvSpPr>
        <p:spPr/>
        <p:txBody>
          <a:bodyPr/>
          <a:lstStyle/>
          <a:p>
            <a:endParaRPr lang="en-PK" dirty="0"/>
          </a:p>
        </p:txBody>
      </p:sp>
      <p:sp>
        <p:nvSpPr>
          <p:cNvPr id="7" name="Slide Number Placeholder 6">
            <a:extLst>
              <a:ext uri="{FF2B5EF4-FFF2-40B4-BE49-F238E27FC236}">
                <a16:creationId xmlns:a16="http://schemas.microsoft.com/office/drawing/2014/main" id="{3C90E67B-C436-DE33-3378-B10CC250CA3C}"/>
              </a:ext>
            </a:extLst>
          </p:cNvPr>
          <p:cNvSpPr>
            <a:spLocks noGrp="1"/>
          </p:cNvSpPr>
          <p:nvPr>
            <p:ph type="sldNum" sz="quarter" idx="12"/>
          </p:nvPr>
        </p:nvSpPr>
        <p:spPr/>
        <p:txBody>
          <a:bodyPr/>
          <a:lstStyle/>
          <a:p>
            <a:fld id="{778E4809-4E23-454C-8C8E-ADCCAC9C1BC0}" type="slidenum">
              <a:rPr lang="en-PK" smtClean="0"/>
              <a:t>‹#›</a:t>
            </a:fld>
            <a:endParaRPr lang="en-PK" dirty="0"/>
          </a:p>
        </p:txBody>
      </p:sp>
    </p:spTree>
    <p:extLst>
      <p:ext uri="{BB962C8B-B14F-4D97-AF65-F5344CB8AC3E}">
        <p14:creationId xmlns:p14="http://schemas.microsoft.com/office/powerpoint/2010/main" val="33216158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671D3-7EFA-8A71-E414-376E730E1E9F}"/>
              </a:ext>
            </a:extLst>
          </p:cNvPr>
          <p:cNvSpPr>
            <a:spLocks noGrp="1"/>
          </p:cNvSpPr>
          <p:nvPr>
            <p:ph type="title"/>
          </p:nvPr>
        </p:nvSpPr>
        <p:spPr>
          <a:xfrm>
            <a:off x="839788" y="365125"/>
            <a:ext cx="10515600" cy="1325563"/>
          </a:xfrm>
        </p:spPr>
        <p:txBody>
          <a:bodyPr/>
          <a:lstStyle/>
          <a:p>
            <a:r>
              <a:rPr lang="en-GB"/>
              <a:t>Click to edit Master title style</a:t>
            </a:r>
            <a:endParaRPr lang="en-PK"/>
          </a:p>
        </p:txBody>
      </p:sp>
      <p:sp>
        <p:nvSpPr>
          <p:cNvPr id="3" name="Text Placeholder 2">
            <a:extLst>
              <a:ext uri="{FF2B5EF4-FFF2-40B4-BE49-F238E27FC236}">
                <a16:creationId xmlns:a16="http://schemas.microsoft.com/office/drawing/2014/main" id="{53D66B42-27B6-C0D3-3556-45FC7B05B2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C0E6FE32-CC57-A82F-E21F-2A2CC0D8A60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PK"/>
          </a:p>
        </p:txBody>
      </p:sp>
      <p:sp>
        <p:nvSpPr>
          <p:cNvPr id="5" name="Text Placeholder 4">
            <a:extLst>
              <a:ext uri="{FF2B5EF4-FFF2-40B4-BE49-F238E27FC236}">
                <a16:creationId xmlns:a16="http://schemas.microsoft.com/office/drawing/2014/main" id="{B83FB6BF-F9CA-29B1-9121-C318AE576E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6926615-A003-6CC5-F9A1-99B1C4723558}"/>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PK"/>
          </a:p>
        </p:txBody>
      </p:sp>
      <p:sp>
        <p:nvSpPr>
          <p:cNvPr id="7" name="Date Placeholder 6">
            <a:extLst>
              <a:ext uri="{FF2B5EF4-FFF2-40B4-BE49-F238E27FC236}">
                <a16:creationId xmlns:a16="http://schemas.microsoft.com/office/drawing/2014/main" id="{212F329F-7364-BA26-785D-0B27C1D2396C}"/>
              </a:ext>
            </a:extLst>
          </p:cNvPr>
          <p:cNvSpPr>
            <a:spLocks noGrp="1"/>
          </p:cNvSpPr>
          <p:nvPr>
            <p:ph type="dt" sz="half" idx="10"/>
          </p:nvPr>
        </p:nvSpPr>
        <p:spPr/>
        <p:txBody>
          <a:bodyPr/>
          <a:lstStyle/>
          <a:p>
            <a:fld id="{22C27114-7392-4AF9-A9C9-2B95902E3FD4}" type="datetimeFigureOut">
              <a:rPr lang="en-PK" smtClean="0"/>
              <a:t>2/6/24</a:t>
            </a:fld>
            <a:endParaRPr lang="en-PK" dirty="0"/>
          </a:p>
        </p:txBody>
      </p:sp>
      <p:sp>
        <p:nvSpPr>
          <p:cNvPr id="8" name="Footer Placeholder 7">
            <a:extLst>
              <a:ext uri="{FF2B5EF4-FFF2-40B4-BE49-F238E27FC236}">
                <a16:creationId xmlns:a16="http://schemas.microsoft.com/office/drawing/2014/main" id="{DE6AF35A-CDFA-52B9-2FC4-08033175222B}"/>
              </a:ext>
            </a:extLst>
          </p:cNvPr>
          <p:cNvSpPr>
            <a:spLocks noGrp="1"/>
          </p:cNvSpPr>
          <p:nvPr>
            <p:ph type="ftr" sz="quarter" idx="11"/>
          </p:nvPr>
        </p:nvSpPr>
        <p:spPr/>
        <p:txBody>
          <a:bodyPr/>
          <a:lstStyle/>
          <a:p>
            <a:endParaRPr lang="en-PK" dirty="0"/>
          </a:p>
        </p:txBody>
      </p:sp>
      <p:sp>
        <p:nvSpPr>
          <p:cNvPr id="9" name="Slide Number Placeholder 8">
            <a:extLst>
              <a:ext uri="{FF2B5EF4-FFF2-40B4-BE49-F238E27FC236}">
                <a16:creationId xmlns:a16="http://schemas.microsoft.com/office/drawing/2014/main" id="{47B272B2-9B07-02BC-B641-D2C344A61820}"/>
              </a:ext>
            </a:extLst>
          </p:cNvPr>
          <p:cNvSpPr>
            <a:spLocks noGrp="1"/>
          </p:cNvSpPr>
          <p:nvPr>
            <p:ph type="sldNum" sz="quarter" idx="12"/>
          </p:nvPr>
        </p:nvSpPr>
        <p:spPr/>
        <p:txBody>
          <a:bodyPr/>
          <a:lstStyle/>
          <a:p>
            <a:fld id="{778E4809-4E23-454C-8C8E-ADCCAC9C1BC0}" type="slidenum">
              <a:rPr lang="en-PK" smtClean="0"/>
              <a:t>‹#›</a:t>
            </a:fld>
            <a:endParaRPr lang="en-PK" dirty="0"/>
          </a:p>
        </p:txBody>
      </p:sp>
    </p:spTree>
    <p:extLst>
      <p:ext uri="{BB962C8B-B14F-4D97-AF65-F5344CB8AC3E}">
        <p14:creationId xmlns:p14="http://schemas.microsoft.com/office/powerpoint/2010/main" val="683045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48979-3BA7-8429-879E-B12D414CBDBE}"/>
              </a:ext>
            </a:extLst>
          </p:cNvPr>
          <p:cNvSpPr>
            <a:spLocks noGrp="1"/>
          </p:cNvSpPr>
          <p:nvPr>
            <p:ph type="title"/>
          </p:nvPr>
        </p:nvSpPr>
        <p:spPr/>
        <p:txBody>
          <a:bodyPr/>
          <a:lstStyle/>
          <a:p>
            <a:r>
              <a:rPr lang="en-GB"/>
              <a:t>Click to edit Master title style</a:t>
            </a:r>
            <a:endParaRPr lang="en-PK"/>
          </a:p>
        </p:txBody>
      </p:sp>
      <p:sp>
        <p:nvSpPr>
          <p:cNvPr id="3" name="Date Placeholder 2">
            <a:extLst>
              <a:ext uri="{FF2B5EF4-FFF2-40B4-BE49-F238E27FC236}">
                <a16:creationId xmlns:a16="http://schemas.microsoft.com/office/drawing/2014/main" id="{B6F5DC14-4811-8A8E-4230-AF797960676A}"/>
              </a:ext>
            </a:extLst>
          </p:cNvPr>
          <p:cNvSpPr>
            <a:spLocks noGrp="1"/>
          </p:cNvSpPr>
          <p:nvPr>
            <p:ph type="dt" sz="half" idx="10"/>
          </p:nvPr>
        </p:nvSpPr>
        <p:spPr/>
        <p:txBody>
          <a:bodyPr/>
          <a:lstStyle/>
          <a:p>
            <a:fld id="{22C27114-7392-4AF9-A9C9-2B95902E3FD4}" type="datetimeFigureOut">
              <a:rPr lang="en-PK" smtClean="0"/>
              <a:t>2/6/24</a:t>
            </a:fld>
            <a:endParaRPr lang="en-PK" dirty="0"/>
          </a:p>
        </p:txBody>
      </p:sp>
      <p:sp>
        <p:nvSpPr>
          <p:cNvPr id="4" name="Footer Placeholder 3">
            <a:extLst>
              <a:ext uri="{FF2B5EF4-FFF2-40B4-BE49-F238E27FC236}">
                <a16:creationId xmlns:a16="http://schemas.microsoft.com/office/drawing/2014/main" id="{36A47852-ABAD-A4A8-FD38-9EE24225C28D}"/>
              </a:ext>
            </a:extLst>
          </p:cNvPr>
          <p:cNvSpPr>
            <a:spLocks noGrp="1"/>
          </p:cNvSpPr>
          <p:nvPr>
            <p:ph type="ftr" sz="quarter" idx="11"/>
          </p:nvPr>
        </p:nvSpPr>
        <p:spPr/>
        <p:txBody>
          <a:bodyPr/>
          <a:lstStyle/>
          <a:p>
            <a:endParaRPr lang="en-PK" dirty="0"/>
          </a:p>
        </p:txBody>
      </p:sp>
      <p:sp>
        <p:nvSpPr>
          <p:cNvPr id="5" name="Slide Number Placeholder 4">
            <a:extLst>
              <a:ext uri="{FF2B5EF4-FFF2-40B4-BE49-F238E27FC236}">
                <a16:creationId xmlns:a16="http://schemas.microsoft.com/office/drawing/2014/main" id="{C30501A8-0D57-D461-C4C8-9F717CDA0A94}"/>
              </a:ext>
            </a:extLst>
          </p:cNvPr>
          <p:cNvSpPr>
            <a:spLocks noGrp="1"/>
          </p:cNvSpPr>
          <p:nvPr>
            <p:ph type="sldNum" sz="quarter" idx="12"/>
          </p:nvPr>
        </p:nvSpPr>
        <p:spPr/>
        <p:txBody>
          <a:bodyPr/>
          <a:lstStyle/>
          <a:p>
            <a:fld id="{778E4809-4E23-454C-8C8E-ADCCAC9C1BC0}" type="slidenum">
              <a:rPr lang="en-PK" smtClean="0"/>
              <a:t>‹#›</a:t>
            </a:fld>
            <a:endParaRPr lang="en-PK" dirty="0"/>
          </a:p>
        </p:txBody>
      </p:sp>
    </p:spTree>
    <p:extLst>
      <p:ext uri="{BB962C8B-B14F-4D97-AF65-F5344CB8AC3E}">
        <p14:creationId xmlns:p14="http://schemas.microsoft.com/office/powerpoint/2010/main" val="1155788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477C66E-0EF3-9D0B-26D5-7DA9F1323DDC}"/>
              </a:ext>
            </a:extLst>
          </p:cNvPr>
          <p:cNvSpPr>
            <a:spLocks noGrp="1"/>
          </p:cNvSpPr>
          <p:nvPr>
            <p:ph type="dt" sz="half" idx="10"/>
          </p:nvPr>
        </p:nvSpPr>
        <p:spPr/>
        <p:txBody>
          <a:bodyPr/>
          <a:lstStyle/>
          <a:p>
            <a:fld id="{22C27114-7392-4AF9-A9C9-2B95902E3FD4}" type="datetimeFigureOut">
              <a:rPr lang="en-PK" smtClean="0"/>
              <a:t>2/6/24</a:t>
            </a:fld>
            <a:endParaRPr lang="en-PK" dirty="0"/>
          </a:p>
        </p:txBody>
      </p:sp>
      <p:sp>
        <p:nvSpPr>
          <p:cNvPr id="3" name="Footer Placeholder 2">
            <a:extLst>
              <a:ext uri="{FF2B5EF4-FFF2-40B4-BE49-F238E27FC236}">
                <a16:creationId xmlns:a16="http://schemas.microsoft.com/office/drawing/2014/main" id="{5EAC25A8-A986-E469-E7C6-EBBBE024B532}"/>
              </a:ext>
            </a:extLst>
          </p:cNvPr>
          <p:cNvSpPr>
            <a:spLocks noGrp="1"/>
          </p:cNvSpPr>
          <p:nvPr>
            <p:ph type="ftr" sz="quarter" idx="11"/>
          </p:nvPr>
        </p:nvSpPr>
        <p:spPr/>
        <p:txBody>
          <a:bodyPr/>
          <a:lstStyle/>
          <a:p>
            <a:endParaRPr lang="en-PK" dirty="0"/>
          </a:p>
        </p:txBody>
      </p:sp>
      <p:sp>
        <p:nvSpPr>
          <p:cNvPr id="4" name="Slide Number Placeholder 3">
            <a:extLst>
              <a:ext uri="{FF2B5EF4-FFF2-40B4-BE49-F238E27FC236}">
                <a16:creationId xmlns:a16="http://schemas.microsoft.com/office/drawing/2014/main" id="{82700080-9043-71E4-45B6-A20FB3F6B361}"/>
              </a:ext>
            </a:extLst>
          </p:cNvPr>
          <p:cNvSpPr>
            <a:spLocks noGrp="1"/>
          </p:cNvSpPr>
          <p:nvPr>
            <p:ph type="sldNum" sz="quarter" idx="12"/>
          </p:nvPr>
        </p:nvSpPr>
        <p:spPr/>
        <p:txBody>
          <a:bodyPr/>
          <a:lstStyle/>
          <a:p>
            <a:fld id="{778E4809-4E23-454C-8C8E-ADCCAC9C1BC0}" type="slidenum">
              <a:rPr lang="en-PK" smtClean="0"/>
              <a:t>‹#›</a:t>
            </a:fld>
            <a:endParaRPr lang="en-PK" dirty="0"/>
          </a:p>
        </p:txBody>
      </p:sp>
    </p:spTree>
    <p:extLst>
      <p:ext uri="{BB962C8B-B14F-4D97-AF65-F5344CB8AC3E}">
        <p14:creationId xmlns:p14="http://schemas.microsoft.com/office/powerpoint/2010/main" val="4208024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3AF30-8547-F64C-8707-96F1468EA31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PK"/>
          </a:p>
        </p:txBody>
      </p:sp>
      <p:sp>
        <p:nvSpPr>
          <p:cNvPr id="3" name="Content Placeholder 2">
            <a:extLst>
              <a:ext uri="{FF2B5EF4-FFF2-40B4-BE49-F238E27FC236}">
                <a16:creationId xmlns:a16="http://schemas.microsoft.com/office/drawing/2014/main" id="{187B62F6-A50D-D79F-DB2A-DF12C68681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PK"/>
          </a:p>
        </p:txBody>
      </p:sp>
      <p:sp>
        <p:nvSpPr>
          <p:cNvPr id="4" name="Text Placeholder 3">
            <a:extLst>
              <a:ext uri="{FF2B5EF4-FFF2-40B4-BE49-F238E27FC236}">
                <a16:creationId xmlns:a16="http://schemas.microsoft.com/office/drawing/2014/main" id="{E99AFBC9-4EAC-CF4D-A4C0-807C54BD5D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C9AED20-BC93-8D26-6931-22A112D17325}"/>
              </a:ext>
            </a:extLst>
          </p:cNvPr>
          <p:cNvSpPr>
            <a:spLocks noGrp="1"/>
          </p:cNvSpPr>
          <p:nvPr>
            <p:ph type="dt" sz="half" idx="10"/>
          </p:nvPr>
        </p:nvSpPr>
        <p:spPr/>
        <p:txBody>
          <a:bodyPr/>
          <a:lstStyle/>
          <a:p>
            <a:fld id="{22C27114-7392-4AF9-A9C9-2B95902E3FD4}" type="datetimeFigureOut">
              <a:rPr lang="en-PK" smtClean="0"/>
              <a:t>2/6/24</a:t>
            </a:fld>
            <a:endParaRPr lang="en-PK" dirty="0"/>
          </a:p>
        </p:txBody>
      </p:sp>
      <p:sp>
        <p:nvSpPr>
          <p:cNvPr id="6" name="Footer Placeholder 5">
            <a:extLst>
              <a:ext uri="{FF2B5EF4-FFF2-40B4-BE49-F238E27FC236}">
                <a16:creationId xmlns:a16="http://schemas.microsoft.com/office/drawing/2014/main" id="{06E80935-5885-78B7-BEF7-2C15FB0A8C5A}"/>
              </a:ext>
            </a:extLst>
          </p:cNvPr>
          <p:cNvSpPr>
            <a:spLocks noGrp="1"/>
          </p:cNvSpPr>
          <p:nvPr>
            <p:ph type="ftr" sz="quarter" idx="11"/>
          </p:nvPr>
        </p:nvSpPr>
        <p:spPr/>
        <p:txBody>
          <a:bodyPr/>
          <a:lstStyle/>
          <a:p>
            <a:endParaRPr lang="en-PK" dirty="0"/>
          </a:p>
        </p:txBody>
      </p:sp>
      <p:sp>
        <p:nvSpPr>
          <p:cNvPr id="7" name="Slide Number Placeholder 6">
            <a:extLst>
              <a:ext uri="{FF2B5EF4-FFF2-40B4-BE49-F238E27FC236}">
                <a16:creationId xmlns:a16="http://schemas.microsoft.com/office/drawing/2014/main" id="{985D26EF-CB43-C936-8762-DE4595C52071}"/>
              </a:ext>
            </a:extLst>
          </p:cNvPr>
          <p:cNvSpPr>
            <a:spLocks noGrp="1"/>
          </p:cNvSpPr>
          <p:nvPr>
            <p:ph type="sldNum" sz="quarter" idx="12"/>
          </p:nvPr>
        </p:nvSpPr>
        <p:spPr/>
        <p:txBody>
          <a:bodyPr/>
          <a:lstStyle/>
          <a:p>
            <a:fld id="{778E4809-4E23-454C-8C8E-ADCCAC9C1BC0}" type="slidenum">
              <a:rPr lang="en-PK" smtClean="0"/>
              <a:t>‹#›</a:t>
            </a:fld>
            <a:endParaRPr lang="en-PK" dirty="0"/>
          </a:p>
        </p:txBody>
      </p:sp>
    </p:spTree>
    <p:extLst>
      <p:ext uri="{BB962C8B-B14F-4D97-AF65-F5344CB8AC3E}">
        <p14:creationId xmlns:p14="http://schemas.microsoft.com/office/powerpoint/2010/main" val="1485092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D3553-B57E-113A-0F16-852E09CB888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PK"/>
          </a:p>
        </p:txBody>
      </p:sp>
      <p:sp>
        <p:nvSpPr>
          <p:cNvPr id="3" name="Picture Placeholder 2">
            <a:extLst>
              <a:ext uri="{FF2B5EF4-FFF2-40B4-BE49-F238E27FC236}">
                <a16:creationId xmlns:a16="http://schemas.microsoft.com/office/drawing/2014/main" id="{A86A5BEC-D438-A1DA-3EBD-02047586BC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K" dirty="0"/>
          </a:p>
        </p:txBody>
      </p:sp>
      <p:sp>
        <p:nvSpPr>
          <p:cNvPr id="4" name="Text Placeholder 3">
            <a:extLst>
              <a:ext uri="{FF2B5EF4-FFF2-40B4-BE49-F238E27FC236}">
                <a16:creationId xmlns:a16="http://schemas.microsoft.com/office/drawing/2014/main" id="{25BA7B88-88BC-36E8-B33F-51AEBBD4AD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52BD25C-E0F2-C4E1-71D3-AC5C029EB9B6}"/>
              </a:ext>
            </a:extLst>
          </p:cNvPr>
          <p:cNvSpPr>
            <a:spLocks noGrp="1"/>
          </p:cNvSpPr>
          <p:nvPr>
            <p:ph type="dt" sz="half" idx="10"/>
          </p:nvPr>
        </p:nvSpPr>
        <p:spPr/>
        <p:txBody>
          <a:bodyPr/>
          <a:lstStyle/>
          <a:p>
            <a:fld id="{22C27114-7392-4AF9-A9C9-2B95902E3FD4}" type="datetimeFigureOut">
              <a:rPr lang="en-PK" smtClean="0"/>
              <a:t>2/6/24</a:t>
            </a:fld>
            <a:endParaRPr lang="en-PK" dirty="0"/>
          </a:p>
        </p:txBody>
      </p:sp>
      <p:sp>
        <p:nvSpPr>
          <p:cNvPr id="6" name="Footer Placeholder 5">
            <a:extLst>
              <a:ext uri="{FF2B5EF4-FFF2-40B4-BE49-F238E27FC236}">
                <a16:creationId xmlns:a16="http://schemas.microsoft.com/office/drawing/2014/main" id="{B2603550-CA4A-AF55-5185-9FC3C328DAC9}"/>
              </a:ext>
            </a:extLst>
          </p:cNvPr>
          <p:cNvSpPr>
            <a:spLocks noGrp="1"/>
          </p:cNvSpPr>
          <p:nvPr>
            <p:ph type="ftr" sz="quarter" idx="11"/>
          </p:nvPr>
        </p:nvSpPr>
        <p:spPr/>
        <p:txBody>
          <a:bodyPr/>
          <a:lstStyle/>
          <a:p>
            <a:endParaRPr lang="en-PK" dirty="0"/>
          </a:p>
        </p:txBody>
      </p:sp>
      <p:sp>
        <p:nvSpPr>
          <p:cNvPr id="7" name="Slide Number Placeholder 6">
            <a:extLst>
              <a:ext uri="{FF2B5EF4-FFF2-40B4-BE49-F238E27FC236}">
                <a16:creationId xmlns:a16="http://schemas.microsoft.com/office/drawing/2014/main" id="{08930D2E-0E3C-221E-7605-BA0A9D62D98F}"/>
              </a:ext>
            </a:extLst>
          </p:cNvPr>
          <p:cNvSpPr>
            <a:spLocks noGrp="1"/>
          </p:cNvSpPr>
          <p:nvPr>
            <p:ph type="sldNum" sz="quarter" idx="12"/>
          </p:nvPr>
        </p:nvSpPr>
        <p:spPr/>
        <p:txBody>
          <a:bodyPr/>
          <a:lstStyle/>
          <a:p>
            <a:fld id="{778E4809-4E23-454C-8C8E-ADCCAC9C1BC0}" type="slidenum">
              <a:rPr lang="en-PK" smtClean="0"/>
              <a:t>‹#›</a:t>
            </a:fld>
            <a:endParaRPr lang="en-PK" dirty="0"/>
          </a:p>
        </p:txBody>
      </p:sp>
    </p:spTree>
    <p:extLst>
      <p:ext uri="{BB962C8B-B14F-4D97-AF65-F5344CB8AC3E}">
        <p14:creationId xmlns:p14="http://schemas.microsoft.com/office/powerpoint/2010/main" val="19424231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FC612-EA82-3DBA-A354-35107195C3F9}"/>
              </a:ext>
            </a:extLst>
          </p:cNvPr>
          <p:cNvSpPr>
            <a:spLocks noGrp="1"/>
          </p:cNvSpPr>
          <p:nvPr>
            <p:ph type="title"/>
          </p:nvPr>
        </p:nvSpPr>
        <p:spPr/>
        <p:txBody>
          <a:bodyPr/>
          <a:lstStyle/>
          <a:p>
            <a:r>
              <a:rPr lang="en-GB"/>
              <a:t>Click to edit Master title style</a:t>
            </a:r>
            <a:endParaRPr lang="en-PK"/>
          </a:p>
        </p:txBody>
      </p:sp>
      <p:sp>
        <p:nvSpPr>
          <p:cNvPr id="3" name="Vertical Text Placeholder 2">
            <a:extLst>
              <a:ext uri="{FF2B5EF4-FFF2-40B4-BE49-F238E27FC236}">
                <a16:creationId xmlns:a16="http://schemas.microsoft.com/office/drawing/2014/main" id="{4FA839EF-8714-DC63-27C4-D3E7AB957ED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PK"/>
          </a:p>
        </p:txBody>
      </p:sp>
      <p:sp>
        <p:nvSpPr>
          <p:cNvPr id="4" name="Date Placeholder 3">
            <a:extLst>
              <a:ext uri="{FF2B5EF4-FFF2-40B4-BE49-F238E27FC236}">
                <a16:creationId xmlns:a16="http://schemas.microsoft.com/office/drawing/2014/main" id="{C3D7067B-B38F-1448-132A-4441566D8338}"/>
              </a:ext>
            </a:extLst>
          </p:cNvPr>
          <p:cNvSpPr>
            <a:spLocks noGrp="1"/>
          </p:cNvSpPr>
          <p:nvPr>
            <p:ph type="dt" sz="half" idx="10"/>
          </p:nvPr>
        </p:nvSpPr>
        <p:spPr/>
        <p:txBody>
          <a:bodyPr/>
          <a:lstStyle/>
          <a:p>
            <a:fld id="{22C27114-7392-4AF9-A9C9-2B95902E3FD4}" type="datetimeFigureOut">
              <a:rPr lang="en-PK" smtClean="0"/>
              <a:t>2/6/24</a:t>
            </a:fld>
            <a:endParaRPr lang="en-PK" dirty="0"/>
          </a:p>
        </p:txBody>
      </p:sp>
      <p:sp>
        <p:nvSpPr>
          <p:cNvPr id="5" name="Footer Placeholder 4">
            <a:extLst>
              <a:ext uri="{FF2B5EF4-FFF2-40B4-BE49-F238E27FC236}">
                <a16:creationId xmlns:a16="http://schemas.microsoft.com/office/drawing/2014/main" id="{2A606B79-0E7C-6B3D-5544-663DBD5E1267}"/>
              </a:ext>
            </a:extLst>
          </p:cNvPr>
          <p:cNvSpPr>
            <a:spLocks noGrp="1"/>
          </p:cNvSpPr>
          <p:nvPr>
            <p:ph type="ftr" sz="quarter" idx="11"/>
          </p:nvPr>
        </p:nvSpPr>
        <p:spPr/>
        <p:txBody>
          <a:bodyPr/>
          <a:lstStyle/>
          <a:p>
            <a:endParaRPr lang="en-PK" dirty="0"/>
          </a:p>
        </p:txBody>
      </p:sp>
      <p:sp>
        <p:nvSpPr>
          <p:cNvPr id="6" name="Slide Number Placeholder 5">
            <a:extLst>
              <a:ext uri="{FF2B5EF4-FFF2-40B4-BE49-F238E27FC236}">
                <a16:creationId xmlns:a16="http://schemas.microsoft.com/office/drawing/2014/main" id="{EE04BE44-2F73-C4E7-9A02-E89FB1038B86}"/>
              </a:ext>
            </a:extLst>
          </p:cNvPr>
          <p:cNvSpPr>
            <a:spLocks noGrp="1"/>
          </p:cNvSpPr>
          <p:nvPr>
            <p:ph type="sldNum" sz="quarter" idx="12"/>
          </p:nvPr>
        </p:nvSpPr>
        <p:spPr/>
        <p:txBody>
          <a:bodyPr/>
          <a:lstStyle/>
          <a:p>
            <a:fld id="{778E4809-4E23-454C-8C8E-ADCCAC9C1BC0}" type="slidenum">
              <a:rPr lang="en-PK" smtClean="0"/>
              <a:t>‹#›</a:t>
            </a:fld>
            <a:endParaRPr lang="en-PK" dirty="0"/>
          </a:p>
        </p:txBody>
      </p:sp>
    </p:spTree>
    <p:extLst>
      <p:ext uri="{BB962C8B-B14F-4D97-AF65-F5344CB8AC3E}">
        <p14:creationId xmlns:p14="http://schemas.microsoft.com/office/powerpoint/2010/main" val="3756661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900546-7BBD-A1C1-352A-2AFD6FCC636C}"/>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PK"/>
          </a:p>
        </p:txBody>
      </p:sp>
      <p:sp>
        <p:nvSpPr>
          <p:cNvPr id="3" name="Vertical Text Placeholder 2">
            <a:extLst>
              <a:ext uri="{FF2B5EF4-FFF2-40B4-BE49-F238E27FC236}">
                <a16:creationId xmlns:a16="http://schemas.microsoft.com/office/drawing/2014/main" id="{806041D8-BBE4-46BF-94C8-49B305299F4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PK"/>
          </a:p>
        </p:txBody>
      </p:sp>
      <p:sp>
        <p:nvSpPr>
          <p:cNvPr id="4" name="Date Placeholder 3">
            <a:extLst>
              <a:ext uri="{FF2B5EF4-FFF2-40B4-BE49-F238E27FC236}">
                <a16:creationId xmlns:a16="http://schemas.microsoft.com/office/drawing/2014/main" id="{4E68E501-F85A-9668-578B-7A8E0D9BBBC4}"/>
              </a:ext>
            </a:extLst>
          </p:cNvPr>
          <p:cNvSpPr>
            <a:spLocks noGrp="1"/>
          </p:cNvSpPr>
          <p:nvPr>
            <p:ph type="dt" sz="half" idx="10"/>
          </p:nvPr>
        </p:nvSpPr>
        <p:spPr/>
        <p:txBody>
          <a:bodyPr/>
          <a:lstStyle/>
          <a:p>
            <a:fld id="{22C27114-7392-4AF9-A9C9-2B95902E3FD4}" type="datetimeFigureOut">
              <a:rPr lang="en-PK" smtClean="0"/>
              <a:t>2/6/24</a:t>
            </a:fld>
            <a:endParaRPr lang="en-PK" dirty="0"/>
          </a:p>
        </p:txBody>
      </p:sp>
      <p:sp>
        <p:nvSpPr>
          <p:cNvPr id="5" name="Footer Placeholder 4">
            <a:extLst>
              <a:ext uri="{FF2B5EF4-FFF2-40B4-BE49-F238E27FC236}">
                <a16:creationId xmlns:a16="http://schemas.microsoft.com/office/drawing/2014/main" id="{C8186343-ABBE-6E9B-EE8A-C0DB093F269F}"/>
              </a:ext>
            </a:extLst>
          </p:cNvPr>
          <p:cNvSpPr>
            <a:spLocks noGrp="1"/>
          </p:cNvSpPr>
          <p:nvPr>
            <p:ph type="ftr" sz="quarter" idx="11"/>
          </p:nvPr>
        </p:nvSpPr>
        <p:spPr/>
        <p:txBody>
          <a:bodyPr/>
          <a:lstStyle/>
          <a:p>
            <a:endParaRPr lang="en-PK" dirty="0"/>
          </a:p>
        </p:txBody>
      </p:sp>
      <p:sp>
        <p:nvSpPr>
          <p:cNvPr id="6" name="Slide Number Placeholder 5">
            <a:extLst>
              <a:ext uri="{FF2B5EF4-FFF2-40B4-BE49-F238E27FC236}">
                <a16:creationId xmlns:a16="http://schemas.microsoft.com/office/drawing/2014/main" id="{498D24C2-DBA3-EA80-E404-67D0072F8596}"/>
              </a:ext>
            </a:extLst>
          </p:cNvPr>
          <p:cNvSpPr>
            <a:spLocks noGrp="1"/>
          </p:cNvSpPr>
          <p:nvPr>
            <p:ph type="sldNum" sz="quarter" idx="12"/>
          </p:nvPr>
        </p:nvSpPr>
        <p:spPr/>
        <p:txBody>
          <a:bodyPr/>
          <a:lstStyle/>
          <a:p>
            <a:fld id="{778E4809-4E23-454C-8C8E-ADCCAC9C1BC0}" type="slidenum">
              <a:rPr lang="en-PK" smtClean="0"/>
              <a:t>‹#›</a:t>
            </a:fld>
            <a:endParaRPr lang="en-PK" dirty="0"/>
          </a:p>
        </p:txBody>
      </p:sp>
    </p:spTree>
    <p:extLst>
      <p:ext uri="{BB962C8B-B14F-4D97-AF65-F5344CB8AC3E}">
        <p14:creationId xmlns:p14="http://schemas.microsoft.com/office/powerpoint/2010/main" val="30270974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71D2725-ECD7-C94A-BFAC-CA36D229D7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PK"/>
          </a:p>
        </p:txBody>
      </p:sp>
      <p:sp>
        <p:nvSpPr>
          <p:cNvPr id="3" name="Text Placeholder 2">
            <a:extLst>
              <a:ext uri="{FF2B5EF4-FFF2-40B4-BE49-F238E27FC236}">
                <a16:creationId xmlns:a16="http://schemas.microsoft.com/office/drawing/2014/main" id="{17200C92-1DD0-2CF8-A55D-75D2BCC4A42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PK"/>
          </a:p>
        </p:txBody>
      </p:sp>
      <p:sp>
        <p:nvSpPr>
          <p:cNvPr id="4" name="Date Placeholder 3">
            <a:extLst>
              <a:ext uri="{FF2B5EF4-FFF2-40B4-BE49-F238E27FC236}">
                <a16:creationId xmlns:a16="http://schemas.microsoft.com/office/drawing/2014/main" id="{C7982B29-DDE8-20C8-0A7C-62AF23B903B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C27114-7392-4AF9-A9C9-2B95902E3FD4}" type="datetimeFigureOut">
              <a:rPr lang="en-PK" smtClean="0"/>
              <a:t>2/6/24</a:t>
            </a:fld>
            <a:endParaRPr lang="en-PK" dirty="0"/>
          </a:p>
        </p:txBody>
      </p:sp>
      <p:sp>
        <p:nvSpPr>
          <p:cNvPr id="5" name="Footer Placeholder 4">
            <a:extLst>
              <a:ext uri="{FF2B5EF4-FFF2-40B4-BE49-F238E27FC236}">
                <a16:creationId xmlns:a16="http://schemas.microsoft.com/office/drawing/2014/main" id="{F4C69B9C-ADB7-293A-8E06-E2AA1BF627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PK" dirty="0"/>
          </a:p>
        </p:txBody>
      </p:sp>
      <p:sp>
        <p:nvSpPr>
          <p:cNvPr id="6" name="Slide Number Placeholder 5">
            <a:extLst>
              <a:ext uri="{FF2B5EF4-FFF2-40B4-BE49-F238E27FC236}">
                <a16:creationId xmlns:a16="http://schemas.microsoft.com/office/drawing/2014/main" id="{CFE1D615-3406-FD50-FC7C-F9CE61C68F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8E4809-4E23-454C-8C8E-ADCCAC9C1BC0}" type="slidenum">
              <a:rPr lang="en-PK" smtClean="0"/>
              <a:t>‹#›</a:t>
            </a:fld>
            <a:endParaRPr lang="en-PK" dirty="0"/>
          </a:p>
        </p:txBody>
      </p:sp>
    </p:spTree>
    <p:extLst>
      <p:ext uri="{BB962C8B-B14F-4D97-AF65-F5344CB8AC3E}">
        <p14:creationId xmlns:p14="http://schemas.microsoft.com/office/powerpoint/2010/main" val="34391054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P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ipcc.ch/report/ar6/wg2/"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mdpi.com/2225-1154/8/1/12/ht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hyperlink" Target="https://pubmed.ncbi.nlm.nih.gov/15888640/"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jamanetwork.com/journals/jamanetworkopen/fullarticle/2767260"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s://pubmed.ncbi.nlm.nih.gov/34951022/" TargetMode="External"/><Relationship Id="rId4" Type="http://schemas.openxmlformats.org/officeDocument/2006/relationships/hyperlink" Target="https://pubmed.ncbi.nlm.nih.gov/32887349/"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obgyn.onlinelibrary.wiley.com/doi/10.1111/1471-0528.17622"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thelancet.com/journals/lanplh/article/PIIS2542-5196(22)00242-X/fulltext"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hyperlink" Target="https://www.authorea.com/users/629248/articles/649572-an-expert-review-of-environmental-heat-exposure-and-stillbirth-in-the-face-of-climate-change-clinical-implications-and-priority-issues" TargetMode="External"/><Relationship Id="rId5" Type="http://schemas.openxmlformats.org/officeDocument/2006/relationships/hyperlink" Target="https://researchonline.lshtm.ac.uk/id/eprint/4666655/" TargetMode="Externa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hyperlink" Target="https://pubmed.ncbi.nlm.nih.gov/35661733/" TargetMode="External"/><Relationship Id="rId7" Type="http://schemas.openxmlformats.org/officeDocument/2006/relationships/hyperlink" Target="https://www.sciencedirect.com/science/article/abs/pii/S0048969721012018"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siepr.stanford.edu/research/publications/what-expect-when-it-gets-hotter-impacts-prenatal-exposure-extreme-heat" TargetMode="External"/><Relationship Id="rId5" Type="http://schemas.openxmlformats.org/officeDocument/2006/relationships/hyperlink" Target="https://ehjournal.biomedcentral.com/articles/10.1186/s12940-020-00668-w" TargetMode="External"/><Relationship Id="rId4" Type="http://schemas.openxmlformats.org/officeDocument/2006/relationships/hyperlink" Target="https://jamanetwork.com/journals/jamanetworkopen/fullarticle/2809055"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hyperlink" Target="https://ehp.niehs.nih.gov/doi/full/10.1289/EHP10544" TargetMode="External"/><Relationship Id="rId4" Type="http://schemas.openxmlformats.org/officeDocument/2006/relationships/hyperlink" Target="https://www.sciencedirect.com/science/article/pii/S0160412021002695"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5.xml.rels><?xml version="1.0" encoding="UTF-8" standalone="yes"?>
<Relationships xmlns="http://schemas.openxmlformats.org/package/2006/relationships"><Relationship Id="rId3" Type="http://schemas.openxmlformats.org/officeDocument/2006/relationships/hyperlink" Target="https://www.ncbi.nlm.nih.gov/pmc/articles/PMC8318346/#:~:text=Disasters%20are%20a%20cause%20of,linked%20to%20several%20pregnancy%20complications.&amp;text=Stress%20can%20raise%20blood%20pressure,fetal%20growth%20and%20preterm%20birth." TargetMode="External"/><Relationship Id="rId2" Type="http://schemas.openxmlformats.org/officeDocument/2006/relationships/notesSlide" Target="../notesSlides/notesSlide14.xml"/><Relationship Id="rId1" Type="http://schemas.openxmlformats.org/officeDocument/2006/relationships/slideLayout" Target="../slideLayouts/slideLayout9.xml"/><Relationship Id="rId5" Type="http://schemas.openxmlformats.org/officeDocument/2006/relationships/image" Target="../media/image6.jpeg"/><Relationship Id="rId4" Type="http://schemas.openxmlformats.org/officeDocument/2006/relationships/hyperlink" Target="https://www.phe.gov/Preparedness/planning/abc/mch-planning-toolkit/Documents/MCH-Emergency-Plng-Toolkit-508.pdf"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academic.oup.com/bioscience/advance-article/doi/10.1093/biosci/biad080/7319571"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A82CD-78D2-746D-353A-BDABCC31A1EF}"/>
              </a:ext>
            </a:extLst>
          </p:cNvPr>
          <p:cNvSpPr>
            <a:spLocks noGrp="1"/>
          </p:cNvSpPr>
          <p:nvPr>
            <p:ph type="title"/>
          </p:nvPr>
        </p:nvSpPr>
        <p:spPr>
          <a:xfrm>
            <a:off x="635000" y="640823"/>
            <a:ext cx="4013018" cy="5583148"/>
          </a:xfrm>
        </p:spPr>
        <p:txBody>
          <a:bodyPr anchor="ctr">
            <a:normAutofit/>
          </a:bodyPr>
          <a:lstStyle/>
          <a:p>
            <a:r>
              <a:rPr lang="en-US" sz="7200" dirty="0"/>
              <a:t>Key message</a:t>
            </a:r>
          </a:p>
        </p:txBody>
      </p:sp>
      <p:graphicFrame>
        <p:nvGraphicFramePr>
          <p:cNvPr id="5" name="Content Placeholder 2">
            <a:extLst>
              <a:ext uri="{FF2B5EF4-FFF2-40B4-BE49-F238E27FC236}">
                <a16:creationId xmlns:a16="http://schemas.microsoft.com/office/drawing/2014/main" id="{DCE41855-7751-7237-0026-89AF1FA0A1D6}"/>
              </a:ext>
            </a:extLst>
          </p:cNvPr>
          <p:cNvGraphicFramePr>
            <a:graphicFrameLocks noGrp="1"/>
          </p:cNvGraphicFramePr>
          <p:nvPr>
            <p:ph idx="1"/>
            <p:extLst>
              <p:ext uri="{D42A27DB-BD31-4B8C-83A1-F6EECF244321}">
                <p14:modId xmlns:p14="http://schemas.microsoft.com/office/powerpoint/2010/main" val="4210153523"/>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31979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B72AFB-DF24-928D-B807-B0A332BA1F70}"/>
              </a:ext>
            </a:extLst>
          </p:cNvPr>
          <p:cNvSpPr>
            <a:spLocks noGrp="1"/>
          </p:cNvSpPr>
          <p:nvPr>
            <p:ph type="title"/>
          </p:nvPr>
        </p:nvSpPr>
        <p:spPr>
          <a:xfrm>
            <a:off x="589560" y="856180"/>
            <a:ext cx="4560584" cy="1128068"/>
          </a:xfrm>
        </p:spPr>
        <p:txBody>
          <a:bodyPr anchor="ctr">
            <a:normAutofit/>
          </a:bodyPr>
          <a:lstStyle/>
          <a:p>
            <a:r>
              <a:rPr lang="en-US" sz="2500" dirty="0"/>
              <a:t>Climate change is worsening maternal and newborn health &amp; inequities </a:t>
            </a:r>
          </a:p>
        </p:txBody>
      </p:sp>
      <p:grpSp>
        <p:nvGrpSpPr>
          <p:cNvPr id="18" name="Group 17">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9" name="Rectangle 18">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5D84CBE-D619-6AD9-AF4A-799F3A221E8D}"/>
              </a:ext>
            </a:extLst>
          </p:cNvPr>
          <p:cNvSpPr>
            <a:spLocks noGrp="1"/>
          </p:cNvSpPr>
          <p:nvPr>
            <p:ph idx="1"/>
          </p:nvPr>
        </p:nvSpPr>
        <p:spPr>
          <a:xfrm>
            <a:off x="590719" y="2330505"/>
            <a:ext cx="4559425" cy="3979585"/>
          </a:xfrm>
        </p:spPr>
        <p:txBody>
          <a:bodyPr anchor="ctr">
            <a:normAutofit/>
          </a:bodyPr>
          <a:lstStyle/>
          <a:p>
            <a:pPr marL="0" marR="0" indent="0">
              <a:spcBef>
                <a:spcPts val="1200"/>
              </a:spcBef>
              <a:spcAft>
                <a:spcPts val="1200"/>
              </a:spcAft>
              <a:buNone/>
            </a:pPr>
            <a:r>
              <a:rPr lang="en-US" sz="2400" b="1" dirty="0">
                <a:effectLst/>
                <a:latin typeface="+mj-lt"/>
                <a:ea typeface="Times New Roman" panose="02020603050405020304" pitchFamily="18" charset="0"/>
                <a:cs typeface="Times New Roman" panose="02020603050405020304" pitchFamily="18" charset="0"/>
              </a:rPr>
              <a:t>The Intergovernmental Panel on Climate Change </a:t>
            </a:r>
            <a:r>
              <a:rPr lang="en-US" sz="2400" b="1" u="sng" dirty="0">
                <a:effectLst/>
                <a:latin typeface="+mj-lt"/>
                <a:ea typeface="Times New Roman" panose="02020603050405020304" pitchFamily="18" charset="0"/>
                <a:cs typeface="Times New Roman" panose="02020603050405020304" pitchFamily="18" charset="0"/>
                <a:hlinkClick r:id="rId3"/>
              </a:rPr>
              <a:t>report </a:t>
            </a:r>
            <a:r>
              <a:rPr lang="en-US" sz="2400" b="1" i="1" dirty="0">
                <a:effectLst/>
                <a:latin typeface="+mj-lt"/>
                <a:ea typeface="Times New Roman" panose="02020603050405020304" pitchFamily="18" charset="0"/>
                <a:cs typeface="Times New Roman" panose="02020603050405020304" pitchFamily="18" charset="0"/>
              </a:rPr>
              <a:t>“Climate Change 2022, Impacts, Adaptation and Vulnerability</a:t>
            </a:r>
            <a:r>
              <a:rPr lang="en-US" sz="2400" b="1" dirty="0">
                <a:effectLst/>
                <a:latin typeface="+mj-lt"/>
                <a:ea typeface="Times New Roman" panose="02020603050405020304" pitchFamily="18" charset="0"/>
                <a:cs typeface="Times New Roman" panose="02020603050405020304" pitchFamily="18" charset="0"/>
              </a:rPr>
              <a:t>” </a:t>
            </a:r>
            <a:r>
              <a:rPr lang="en-US" sz="2400" b="1" dirty="0">
                <a:effectLst/>
                <a:highlight>
                  <a:srgbClr val="FFFF00"/>
                </a:highlight>
                <a:latin typeface="+mj-lt"/>
                <a:ea typeface="Times New Roman" panose="02020603050405020304" pitchFamily="18" charset="0"/>
                <a:cs typeface="Times New Roman" panose="02020603050405020304" pitchFamily="18" charset="0"/>
              </a:rPr>
              <a:t>made more than 30 references to pregnancy health </a:t>
            </a:r>
            <a:r>
              <a:rPr lang="en-US" sz="2400" b="1" dirty="0">
                <a:effectLst/>
                <a:latin typeface="+mj-lt"/>
                <a:ea typeface="Times New Roman" panose="02020603050405020304" pitchFamily="18" charset="0"/>
                <a:cs typeface="Times New Roman" panose="02020603050405020304" pitchFamily="18" charset="0"/>
              </a:rPr>
              <a:t>highlighting, with high confidence, how pregnant women and children are particularly impacted.</a:t>
            </a:r>
          </a:p>
          <a:p>
            <a:pPr marL="0" indent="0">
              <a:spcBef>
                <a:spcPts val="1200"/>
              </a:spcBef>
              <a:spcAft>
                <a:spcPts val="1200"/>
              </a:spcAft>
              <a:buNone/>
            </a:pPr>
            <a:r>
              <a:rPr lang="en-US" sz="2000" b="1" dirty="0">
                <a:effectLst/>
                <a:latin typeface="MetaPro-Norm" panose="020B0504030101020102" pitchFamily="34" charset="0"/>
                <a:ea typeface="Times New Roman" panose="02020603050405020304" pitchFamily="18" charset="0"/>
                <a:cs typeface="Times New Roman" panose="02020603050405020304" pitchFamily="18" charset="0"/>
              </a:rPr>
              <a:t> </a:t>
            </a:r>
            <a:endParaRPr lang="en-US" sz="2000" dirty="0">
              <a:effectLst/>
              <a:latin typeface="Arial" panose="020B0604020202020204" pitchFamily="34" charset="0"/>
              <a:ea typeface="Arial" panose="020B0604020202020204" pitchFamily="34" charset="0"/>
            </a:endParaRPr>
          </a:p>
        </p:txBody>
      </p:sp>
      <p:sp>
        <p:nvSpPr>
          <p:cNvPr id="24" name="Rectangle 23">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F2B6F31-FE9E-E012-C338-67B27F639410}"/>
              </a:ext>
            </a:extLst>
          </p:cNvPr>
          <p:cNvPicPr>
            <a:picLocks noChangeAspect="1"/>
          </p:cNvPicPr>
          <p:nvPr/>
        </p:nvPicPr>
        <p:blipFill rotWithShape="1">
          <a:blip r:embed="rId4"/>
          <a:srcRect l="33140" r="8834" b="2"/>
          <a:stretch/>
        </p:blipFill>
        <p:spPr>
          <a:xfrm>
            <a:off x="5977788" y="799352"/>
            <a:ext cx="5425410" cy="5259296"/>
          </a:xfrm>
          <a:prstGeom prst="rect">
            <a:avLst/>
          </a:prstGeom>
        </p:spPr>
      </p:pic>
    </p:spTree>
    <p:extLst>
      <p:ext uri="{BB962C8B-B14F-4D97-AF65-F5344CB8AC3E}">
        <p14:creationId xmlns:p14="http://schemas.microsoft.com/office/powerpoint/2010/main" val="29331110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985F309-9D69-9888-7D26-8A4E90B41BE4}"/>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NEW National Climate Assessment </a:t>
            </a:r>
            <a:r>
              <a:rPr lang="en-US" sz="8000" dirty="0">
                <a:solidFill>
                  <a:srgbClr val="FFFFFF"/>
                </a:solidFill>
              </a:rPr>
              <a:t>5</a:t>
            </a:r>
            <a:r>
              <a:rPr lang="en-US" dirty="0">
                <a:solidFill>
                  <a:srgbClr val="FFFFFF"/>
                </a:solidFill>
              </a:rPr>
              <a:t> </a:t>
            </a:r>
          </a:p>
        </p:txBody>
      </p:sp>
      <p:sp>
        <p:nvSpPr>
          <p:cNvPr id="23" name="Arc 2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07FB2762-B66A-D55E-BB84-6E861E687A12}"/>
              </a:ext>
            </a:extLst>
          </p:cNvPr>
          <p:cNvSpPr>
            <a:spLocks noGrp="1"/>
          </p:cNvSpPr>
          <p:nvPr>
            <p:ph idx="1"/>
          </p:nvPr>
        </p:nvSpPr>
        <p:spPr>
          <a:xfrm>
            <a:off x="4447308" y="591344"/>
            <a:ext cx="6906491" cy="5585619"/>
          </a:xfrm>
        </p:spPr>
        <p:txBody>
          <a:bodyPr anchor="ctr">
            <a:normAutofit/>
          </a:bodyPr>
          <a:lstStyle/>
          <a:p>
            <a:pPr marL="0" marR="0">
              <a:spcBef>
                <a:spcPts val="0"/>
              </a:spcBef>
              <a:spcAft>
                <a:spcPts val="0"/>
              </a:spcAft>
            </a:pPr>
            <a:r>
              <a:rPr lang="en-US" sz="2000" dirty="0">
                <a:solidFill>
                  <a:srgbClr val="FF0000"/>
                </a:solidFill>
                <a:effectLst/>
                <a:latin typeface="+mj-lt"/>
                <a:ea typeface="Calibri" panose="020F0502020204030204" pitchFamily="34" charset="0"/>
              </a:rPr>
              <a:t>“</a:t>
            </a:r>
            <a:r>
              <a:rPr lang="en-US" sz="2000" i="1" dirty="0">
                <a:solidFill>
                  <a:srgbClr val="FF0000"/>
                </a:solidFill>
                <a:effectLst/>
                <a:latin typeface="+mj-lt"/>
                <a:ea typeface="Calibri" panose="020F0502020204030204" pitchFamily="34" charset="0"/>
              </a:rPr>
              <a:t>Women disproportionately experience the burden of climate change because of unique mental, sexual, and reproductive health needs that intersect with existing social, racial, and economic disparities</a:t>
            </a:r>
            <a:r>
              <a:rPr lang="en-US" sz="2000" dirty="0">
                <a:solidFill>
                  <a:srgbClr val="FF0000"/>
                </a:solidFill>
                <a:effectLst/>
                <a:latin typeface="+mj-lt"/>
                <a:ea typeface="Calibri" panose="020F0502020204030204" pitchFamily="34" charset="0"/>
              </a:rPr>
              <a:t>.” </a:t>
            </a:r>
          </a:p>
          <a:p>
            <a:pPr marL="0" marR="0">
              <a:spcBef>
                <a:spcPts val="0"/>
              </a:spcBef>
              <a:spcAft>
                <a:spcPts val="0"/>
              </a:spcAft>
            </a:pPr>
            <a:r>
              <a:rPr lang="en-US" sz="2000" dirty="0">
                <a:effectLst/>
                <a:latin typeface="+mj-lt"/>
                <a:ea typeface="Calibri" panose="020F0502020204030204" pitchFamily="34" charset="0"/>
              </a:rPr>
              <a:t>Several sections mentioned the vulnerability </a:t>
            </a:r>
            <a:r>
              <a:rPr lang="en-US" sz="2000" dirty="0">
                <a:solidFill>
                  <a:srgbClr val="FF0000"/>
                </a:solidFill>
                <a:effectLst/>
                <a:latin typeface="+mj-lt"/>
                <a:ea typeface="Calibri" panose="020F0502020204030204" pitchFamily="34" charset="0"/>
              </a:rPr>
              <a:t>of pregnant people</a:t>
            </a:r>
            <a:r>
              <a:rPr lang="en-US" sz="2000" dirty="0">
                <a:effectLst/>
                <a:latin typeface="+mj-lt"/>
                <a:ea typeface="Calibri" panose="020F0502020204030204" pitchFamily="34" charset="0"/>
              </a:rPr>
              <a:t>, with the report citing studies that have found links between poor pregnancy outcomes like </a:t>
            </a:r>
            <a:r>
              <a:rPr lang="en-US" sz="2000" dirty="0">
                <a:solidFill>
                  <a:srgbClr val="FF0000"/>
                </a:solidFill>
                <a:effectLst/>
                <a:latin typeface="+mj-lt"/>
                <a:ea typeface="Calibri" panose="020F0502020204030204" pitchFamily="34" charset="0"/>
              </a:rPr>
              <a:t>miscarriages and low birth weight</a:t>
            </a:r>
            <a:r>
              <a:rPr lang="en-US" sz="2000" dirty="0">
                <a:effectLst/>
                <a:latin typeface="+mj-lt"/>
                <a:ea typeface="Calibri" panose="020F0502020204030204" pitchFamily="34" charset="0"/>
              </a:rPr>
              <a:t> and extreme heat, air pollution and disaster-associated stressors.</a:t>
            </a:r>
          </a:p>
          <a:p>
            <a:pPr marL="0" marR="0">
              <a:spcBef>
                <a:spcPts val="0"/>
              </a:spcBef>
              <a:spcAft>
                <a:spcPts val="0"/>
              </a:spcAft>
            </a:pPr>
            <a:r>
              <a:rPr lang="en-US" sz="2000" dirty="0">
                <a:effectLst/>
                <a:latin typeface="+mj-lt"/>
                <a:ea typeface="Calibri" panose="020F0502020204030204" pitchFamily="34" charset="0"/>
              </a:rPr>
              <a:t>It goes on to state that these </a:t>
            </a:r>
            <a:r>
              <a:rPr lang="en-US" sz="2000" dirty="0">
                <a:solidFill>
                  <a:srgbClr val="FF0000"/>
                </a:solidFill>
                <a:effectLst/>
                <a:latin typeface="+mj-lt"/>
                <a:ea typeface="Calibri" panose="020F0502020204030204" pitchFamily="34" charset="0"/>
              </a:rPr>
              <a:t>factors are contributing to the maternal mortality crisis</a:t>
            </a:r>
            <a:r>
              <a:rPr lang="en-US" sz="2000" dirty="0">
                <a:effectLst/>
                <a:latin typeface="+mj-lt"/>
                <a:ea typeface="Calibri" panose="020F0502020204030204" pitchFamily="34" charset="0"/>
              </a:rPr>
              <a:t>, which disproportionately impacts people of color, who are also more likely to live in communities where they face even more exposure to heat and pollution.</a:t>
            </a:r>
          </a:p>
          <a:p>
            <a:pPr marL="0" marR="0">
              <a:spcBef>
                <a:spcPts val="0"/>
              </a:spcBef>
              <a:spcAft>
                <a:spcPts val="0"/>
              </a:spcAft>
            </a:pPr>
            <a:r>
              <a:rPr lang="en-US" sz="2000" dirty="0">
                <a:effectLst/>
                <a:latin typeface="+mj-lt"/>
                <a:ea typeface="Calibri" panose="020F0502020204030204" pitchFamily="34" charset="0"/>
              </a:rPr>
              <a:t>The assessment also explained how </a:t>
            </a:r>
            <a:r>
              <a:rPr lang="en-US" sz="2000" dirty="0">
                <a:solidFill>
                  <a:srgbClr val="FF0000"/>
                </a:solidFill>
                <a:effectLst/>
                <a:latin typeface="+mj-lt"/>
                <a:ea typeface="Calibri" panose="020F0502020204030204" pitchFamily="34" charset="0"/>
              </a:rPr>
              <a:t>women’s societal roles and socioeconomic status further impact their health</a:t>
            </a:r>
            <a:r>
              <a:rPr lang="en-US" sz="2000" dirty="0">
                <a:effectLst/>
                <a:latin typeface="+mj-lt"/>
                <a:ea typeface="Calibri" panose="020F0502020204030204" pitchFamily="34" charset="0"/>
              </a:rPr>
              <a:t>. Women often have </a:t>
            </a:r>
            <a:r>
              <a:rPr lang="en-US" sz="2000" dirty="0">
                <a:solidFill>
                  <a:srgbClr val="FF0000"/>
                </a:solidFill>
                <a:effectLst/>
                <a:latin typeface="+mj-lt"/>
                <a:ea typeface="Calibri" panose="020F0502020204030204" pitchFamily="34" charset="0"/>
              </a:rPr>
              <a:t>more caregiving responsibilities and less access to health care</a:t>
            </a:r>
            <a:r>
              <a:rPr lang="en-US" sz="2000" dirty="0">
                <a:effectLst/>
                <a:latin typeface="+mj-lt"/>
                <a:ea typeface="Calibri" panose="020F0502020204030204" pitchFamily="34" charset="0"/>
              </a:rPr>
              <a:t>, both of which make it harder to recover </a:t>
            </a:r>
            <a:r>
              <a:rPr lang="en-US" sz="2000" dirty="0">
                <a:effectLst/>
                <a:latin typeface="Palatino Linotype" panose="02040502050505030304" pitchFamily="18" charset="0"/>
                <a:ea typeface="Calibri" panose="020F0502020204030204" pitchFamily="34" charset="0"/>
              </a:rPr>
              <a:t>after climate-related disasters both financially and health-wise.</a:t>
            </a:r>
            <a:endParaRPr lang="en-US" sz="2000" dirty="0">
              <a:effectLst/>
              <a:latin typeface="Calibri" panose="020F0502020204030204" pitchFamily="34" charset="0"/>
              <a:ea typeface="Calibri" panose="020F0502020204030204" pitchFamily="34" charset="0"/>
            </a:endParaRPr>
          </a:p>
          <a:p>
            <a:pPr marL="0" indent="0">
              <a:buNone/>
            </a:pPr>
            <a:endParaRPr lang="en-US" sz="1800" dirty="0"/>
          </a:p>
        </p:txBody>
      </p:sp>
    </p:spTree>
    <p:extLst>
      <p:ext uri="{BB962C8B-B14F-4D97-AF65-F5344CB8AC3E}">
        <p14:creationId xmlns:p14="http://schemas.microsoft.com/office/powerpoint/2010/main" val="33483729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A82CD-78D2-746D-353A-BDABCC31A1EF}"/>
              </a:ext>
            </a:extLst>
          </p:cNvPr>
          <p:cNvSpPr>
            <a:spLocks noGrp="1"/>
          </p:cNvSpPr>
          <p:nvPr>
            <p:ph type="title"/>
          </p:nvPr>
        </p:nvSpPr>
        <p:spPr>
          <a:xfrm>
            <a:off x="635000" y="640823"/>
            <a:ext cx="4013018" cy="5583148"/>
          </a:xfrm>
        </p:spPr>
        <p:txBody>
          <a:bodyPr anchor="ctr">
            <a:normAutofit/>
          </a:bodyPr>
          <a:lstStyle/>
          <a:p>
            <a:r>
              <a:rPr lang="en-US" sz="7200" dirty="0"/>
              <a:t>Key question</a:t>
            </a:r>
          </a:p>
        </p:txBody>
      </p:sp>
      <p:graphicFrame>
        <p:nvGraphicFramePr>
          <p:cNvPr id="5" name="Content Placeholder 2">
            <a:extLst>
              <a:ext uri="{FF2B5EF4-FFF2-40B4-BE49-F238E27FC236}">
                <a16:creationId xmlns:a16="http://schemas.microsoft.com/office/drawing/2014/main" id="{DCE41855-7751-7237-0026-89AF1FA0A1D6}"/>
              </a:ext>
            </a:extLst>
          </p:cNvPr>
          <p:cNvGraphicFramePr>
            <a:graphicFrameLocks noGrp="1"/>
          </p:cNvGraphicFramePr>
          <p:nvPr>
            <p:ph idx="1"/>
            <p:extLst>
              <p:ext uri="{D42A27DB-BD31-4B8C-83A1-F6EECF244321}">
                <p14:modId xmlns:p14="http://schemas.microsoft.com/office/powerpoint/2010/main" val="1059535817"/>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45631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D391B1D-36EA-BCB9-EA62-63114C0D369F}"/>
              </a:ext>
            </a:extLst>
          </p:cNvPr>
          <p:cNvSpPr>
            <a:spLocks noGrp="1"/>
          </p:cNvSpPr>
          <p:nvPr>
            <p:ph type="title"/>
          </p:nvPr>
        </p:nvSpPr>
        <p:spPr>
          <a:xfrm>
            <a:off x="761803" y="350196"/>
            <a:ext cx="4646904" cy="1624520"/>
          </a:xfrm>
        </p:spPr>
        <p:txBody>
          <a:bodyPr anchor="ctr">
            <a:normAutofit/>
          </a:bodyPr>
          <a:lstStyle/>
          <a:p>
            <a:r>
              <a:rPr lang="en-US" sz="4000"/>
              <a:t>Extreme Heat – Driving Inequities. </a:t>
            </a:r>
          </a:p>
        </p:txBody>
      </p:sp>
      <p:sp>
        <p:nvSpPr>
          <p:cNvPr id="3" name="Content Placeholder 2">
            <a:extLst>
              <a:ext uri="{FF2B5EF4-FFF2-40B4-BE49-F238E27FC236}">
                <a16:creationId xmlns:a16="http://schemas.microsoft.com/office/drawing/2014/main" id="{79186925-F58B-79DF-F8D1-3B8D4FF5DB49}"/>
              </a:ext>
            </a:extLst>
          </p:cNvPr>
          <p:cNvSpPr>
            <a:spLocks noGrp="1"/>
          </p:cNvSpPr>
          <p:nvPr>
            <p:ph idx="1"/>
          </p:nvPr>
        </p:nvSpPr>
        <p:spPr>
          <a:xfrm>
            <a:off x="761802" y="2286000"/>
            <a:ext cx="4646905" cy="4070350"/>
          </a:xfrm>
        </p:spPr>
        <p:txBody>
          <a:bodyPr anchor="ctr">
            <a:normAutofit/>
          </a:bodyPr>
          <a:lstStyle/>
          <a:p>
            <a:pPr marL="0" indent="0">
              <a:buNone/>
            </a:pPr>
            <a:endParaRPr lang="en-US" sz="2000" dirty="0"/>
          </a:p>
          <a:p>
            <a:pPr marL="0" indent="0">
              <a:buNone/>
            </a:pPr>
            <a:r>
              <a:rPr lang="en-US" sz="2000" dirty="0"/>
              <a:t>Exposure – </a:t>
            </a:r>
            <a:r>
              <a:rPr lang="en-US" sz="2000" dirty="0">
                <a:hlinkClick r:id="rId3"/>
              </a:rPr>
              <a:t>STUDY</a:t>
            </a:r>
            <a:r>
              <a:rPr lang="en-US" sz="2000" dirty="0"/>
              <a:t> 109 urban areas, redlined neighborhoods = hotter! </a:t>
            </a:r>
          </a:p>
          <a:p>
            <a:pPr marL="0" indent="0">
              <a:buNone/>
            </a:pPr>
            <a:r>
              <a:rPr lang="en-US" sz="2000" dirty="0"/>
              <a:t>Exposure at work + who gets to ask for cooler work? </a:t>
            </a:r>
          </a:p>
          <a:p>
            <a:pPr marL="0" indent="0">
              <a:buNone/>
            </a:pPr>
            <a:r>
              <a:rPr lang="en-US" sz="2000" dirty="0"/>
              <a:t>Exposure at home + who </a:t>
            </a:r>
            <a:r>
              <a:rPr lang="en-US" sz="2000" dirty="0">
                <a:hlinkClick r:id="rId4"/>
              </a:rPr>
              <a:t>gets AC</a:t>
            </a:r>
            <a:r>
              <a:rPr lang="en-US" sz="2000" dirty="0"/>
              <a:t>, who can afford to run it?? </a:t>
            </a:r>
          </a:p>
          <a:p>
            <a:pPr marL="0" indent="0">
              <a:buNone/>
            </a:pPr>
            <a:r>
              <a:rPr lang="en-US" sz="2000" b="1" dirty="0"/>
              <a:t>Vulnerability – pregnancy known (to some extent) but marginalized! </a:t>
            </a:r>
          </a:p>
          <a:p>
            <a:endParaRPr lang="en-US" sz="1400" dirty="0"/>
          </a:p>
        </p:txBody>
      </p:sp>
      <p:pic>
        <p:nvPicPr>
          <p:cNvPr id="5" name="Picture 4" descr="Thermometer outdoors">
            <a:extLst>
              <a:ext uri="{FF2B5EF4-FFF2-40B4-BE49-F238E27FC236}">
                <a16:creationId xmlns:a16="http://schemas.microsoft.com/office/drawing/2014/main" id="{BE45C36E-6265-C033-8ADF-994E48841B3D}"/>
              </a:ext>
            </a:extLst>
          </p:cNvPr>
          <p:cNvPicPr>
            <a:picLocks noChangeAspect="1"/>
          </p:cNvPicPr>
          <p:nvPr/>
        </p:nvPicPr>
        <p:blipFill rotWithShape="1">
          <a:blip r:embed="rId5"/>
          <a:srcRect r="40599" b="-2"/>
          <a:stretch/>
        </p:blipFill>
        <p:spPr>
          <a:xfrm>
            <a:off x="6096000" y="1"/>
            <a:ext cx="6102825" cy="6858000"/>
          </a:xfrm>
          <a:prstGeom prst="rect">
            <a:avLst/>
          </a:prstGeom>
        </p:spPr>
      </p:pic>
    </p:spTree>
    <p:extLst>
      <p:ext uri="{BB962C8B-B14F-4D97-AF65-F5344CB8AC3E}">
        <p14:creationId xmlns:p14="http://schemas.microsoft.com/office/powerpoint/2010/main" val="938170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76BCDF-0C47-6EB2-700B-9E40A72F8002}"/>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Adverse birth outcomes and heat in the US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72B3F608-B8E7-08CA-DAE8-63CA7EFBD4DA}"/>
              </a:ext>
            </a:extLst>
          </p:cNvPr>
          <p:cNvSpPr>
            <a:spLocks noGrp="1"/>
          </p:cNvSpPr>
          <p:nvPr>
            <p:ph idx="1"/>
          </p:nvPr>
        </p:nvSpPr>
        <p:spPr>
          <a:xfrm>
            <a:off x="4447308" y="591344"/>
            <a:ext cx="6906491" cy="6266656"/>
          </a:xfrm>
        </p:spPr>
        <p:txBody>
          <a:bodyPr anchor="ctr">
            <a:normAutofit/>
          </a:bodyPr>
          <a:lstStyle/>
          <a:p>
            <a:pPr marL="0" indent="0">
              <a:buNone/>
            </a:pPr>
            <a:r>
              <a:rPr lang="en-US" sz="2200" dirty="0">
                <a:latin typeface="+mj-lt"/>
              </a:rPr>
              <a:t>Extreme heat is driving unjust racial inequities in who gets to have a healthy pregnancy and a healthy newborn in the US. </a:t>
            </a:r>
          </a:p>
          <a:p>
            <a:r>
              <a:rPr lang="en-US" sz="2200" dirty="0">
                <a:latin typeface="+mj-lt"/>
                <a:hlinkClick r:id="rId3"/>
              </a:rPr>
              <a:t>JAMA review study </a:t>
            </a:r>
            <a:r>
              <a:rPr lang="en-US" sz="2200" dirty="0">
                <a:latin typeface="+mj-lt"/>
              </a:rPr>
              <a:t>- association with extreme heat and PTB, still birth and greater effect on Black pregnant people. </a:t>
            </a:r>
          </a:p>
          <a:p>
            <a:pPr marL="0" indent="0">
              <a:buNone/>
            </a:pPr>
            <a:r>
              <a:rPr lang="en-US" sz="2200" b="0" i="0" dirty="0">
                <a:effectLst/>
                <a:latin typeface="+mj-lt"/>
              </a:rPr>
              <a:t>“Three studies</a:t>
            </a:r>
            <a:r>
              <a:rPr lang="en-US" sz="2200" b="0" i="0" baseline="30000" dirty="0">
                <a:effectLst/>
                <a:latin typeface="+mj-lt"/>
              </a:rPr>
              <a:t> </a:t>
            </a:r>
            <a:r>
              <a:rPr lang="en-US" sz="2200" b="0" i="0" dirty="0">
                <a:effectLst/>
                <a:latin typeface="+mj-lt"/>
              </a:rPr>
              <a:t>examining large numbers of </a:t>
            </a:r>
            <a:r>
              <a:rPr lang="en-US" sz="2200" b="0" i="0" dirty="0">
                <a:effectLst/>
                <a:highlight>
                  <a:srgbClr val="FF00FF"/>
                </a:highlight>
                <a:latin typeface="+mj-lt"/>
              </a:rPr>
              <a:t>preterm</a:t>
            </a:r>
            <a:r>
              <a:rPr lang="en-US" sz="2200" b="0" i="0" dirty="0">
                <a:effectLst/>
                <a:latin typeface="+mj-lt"/>
              </a:rPr>
              <a:t> </a:t>
            </a:r>
            <a:r>
              <a:rPr lang="en-US" sz="2200" b="0" i="0" dirty="0">
                <a:effectLst/>
                <a:highlight>
                  <a:srgbClr val="FF00FF"/>
                </a:highlight>
                <a:latin typeface="+mj-lt"/>
              </a:rPr>
              <a:t>births </a:t>
            </a:r>
            <a:r>
              <a:rPr lang="en-US" sz="2200" b="0" i="0" dirty="0">
                <a:effectLst/>
                <a:latin typeface="+mj-lt"/>
              </a:rPr>
              <a:t>in </a:t>
            </a:r>
            <a:r>
              <a:rPr lang="en-US" sz="2200" b="0" i="0" dirty="0">
                <a:effectLst/>
                <a:highlight>
                  <a:srgbClr val="FFFF00"/>
                </a:highlight>
                <a:latin typeface="+mj-lt"/>
              </a:rPr>
              <a:t>California noted an increased risk of preterm birth for each 5.6 °C-</a:t>
            </a:r>
            <a:r>
              <a:rPr lang="en-US" sz="2200" b="0" i="0" dirty="0">
                <a:effectLst/>
                <a:latin typeface="+mj-lt"/>
              </a:rPr>
              <a:t>increase in temperature, as did another study covering 12 clinical sites across the US for </a:t>
            </a:r>
            <a:r>
              <a:rPr lang="en-US" sz="2200" b="0" i="0" dirty="0">
                <a:effectLst/>
                <a:highlight>
                  <a:srgbClr val="FFFF00"/>
                </a:highlight>
                <a:latin typeface="+mj-lt"/>
              </a:rPr>
              <a:t>2.8 °C increase</a:t>
            </a:r>
            <a:r>
              <a:rPr lang="en-US" sz="2200" b="0" i="0" dirty="0">
                <a:effectLst/>
                <a:latin typeface="+mj-lt"/>
              </a:rPr>
              <a:t>.</a:t>
            </a:r>
            <a:r>
              <a:rPr lang="en-US" sz="2200" b="0" i="0" baseline="30000" dirty="0">
                <a:effectLst/>
                <a:latin typeface="+mj-lt"/>
              </a:rPr>
              <a:t>”</a:t>
            </a:r>
          </a:p>
          <a:p>
            <a:pPr marL="0" indent="0">
              <a:buNone/>
            </a:pPr>
            <a:r>
              <a:rPr lang="en-US" sz="2200" dirty="0">
                <a:latin typeface="+mj-lt"/>
              </a:rPr>
              <a:t>“[I]</a:t>
            </a:r>
            <a:r>
              <a:rPr lang="en-US" sz="2200" b="0" i="0" dirty="0" err="1">
                <a:effectLst/>
                <a:latin typeface="+mj-lt"/>
              </a:rPr>
              <a:t>ncreased</a:t>
            </a:r>
            <a:r>
              <a:rPr lang="en-US" sz="2200" b="0" i="0" dirty="0">
                <a:effectLst/>
                <a:latin typeface="+mj-lt"/>
              </a:rPr>
              <a:t> risk of </a:t>
            </a:r>
            <a:r>
              <a:rPr lang="en-US" sz="2200" b="0" i="0" dirty="0">
                <a:effectLst/>
                <a:highlight>
                  <a:srgbClr val="FF00FF"/>
                </a:highlight>
                <a:latin typeface="+mj-lt"/>
              </a:rPr>
              <a:t>still birth </a:t>
            </a:r>
            <a:r>
              <a:rPr lang="en-US" sz="2200" b="0" i="0" dirty="0">
                <a:effectLst/>
                <a:highlight>
                  <a:srgbClr val="FFFF00"/>
                </a:highlight>
                <a:latin typeface="+mj-lt"/>
              </a:rPr>
              <a:t>10.4% per 5.6 °C </a:t>
            </a:r>
            <a:r>
              <a:rPr lang="en-US" sz="2200" b="0" i="0" dirty="0">
                <a:effectLst/>
                <a:latin typeface="+mj-lt"/>
              </a:rPr>
              <a:t>in mean (&amp; another study] reported an increase </a:t>
            </a:r>
            <a:r>
              <a:rPr lang="en-US" sz="2200" b="0" i="0" dirty="0">
                <a:effectLst/>
                <a:highlight>
                  <a:srgbClr val="FFFF00"/>
                </a:highlight>
                <a:latin typeface="+mj-lt"/>
              </a:rPr>
              <a:t>of 6% per 1.0 °C </a:t>
            </a:r>
            <a:r>
              <a:rPr lang="en-US" sz="2200" b="0" i="0" dirty="0">
                <a:effectLst/>
                <a:latin typeface="+mj-lt"/>
              </a:rPr>
              <a:t>in the week before delivery during the warm season.”</a:t>
            </a:r>
          </a:p>
          <a:p>
            <a:pPr marL="0" indent="0">
              <a:buNone/>
            </a:pPr>
            <a:r>
              <a:rPr lang="en-US" dirty="0">
                <a:latin typeface="+mj-lt"/>
              </a:rPr>
              <a:t>Newer studies: </a:t>
            </a:r>
            <a:r>
              <a:rPr lang="en-US" dirty="0">
                <a:latin typeface="+mj-lt"/>
                <a:hlinkClick r:id="rId4"/>
              </a:rPr>
              <a:t>Minnesota</a:t>
            </a:r>
            <a:r>
              <a:rPr lang="en-US" dirty="0">
                <a:latin typeface="+mj-lt"/>
              </a:rPr>
              <a:t>, </a:t>
            </a:r>
            <a:r>
              <a:rPr lang="en-US" dirty="0">
                <a:latin typeface="+mj-lt"/>
                <a:hlinkClick r:id="rId5"/>
              </a:rPr>
              <a:t>Texas</a:t>
            </a:r>
            <a:r>
              <a:rPr lang="en-US" dirty="0">
                <a:latin typeface="+mj-lt"/>
              </a:rPr>
              <a:t> for example also found </a:t>
            </a:r>
            <a:r>
              <a:rPr lang="en-US" sz="3200" dirty="0">
                <a:latin typeface="+mj-lt"/>
              </a:rPr>
              <a:t>bigger effect Black PP than white PP. </a:t>
            </a:r>
            <a:endParaRPr lang="en-US" sz="3200" b="0" i="0" dirty="0">
              <a:effectLst/>
              <a:latin typeface="+mj-lt"/>
            </a:endParaRPr>
          </a:p>
          <a:p>
            <a:pPr marL="0" indent="0">
              <a:buNone/>
            </a:pPr>
            <a:endParaRPr lang="en-US" sz="2200" dirty="0"/>
          </a:p>
          <a:p>
            <a:endParaRPr lang="en-US" sz="2200" dirty="0"/>
          </a:p>
        </p:txBody>
      </p:sp>
    </p:spTree>
    <p:extLst>
      <p:ext uri="{BB962C8B-B14F-4D97-AF65-F5344CB8AC3E}">
        <p14:creationId xmlns:p14="http://schemas.microsoft.com/office/powerpoint/2010/main" val="27493653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C822B0-BA5A-685F-F99F-AE80AF03B874}"/>
              </a:ext>
            </a:extLst>
          </p:cNvPr>
          <p:cNvSpPr>
            <a:spLocks noGrp="1"/>
          </p:cNvSpPr>
          <p:nvPr>
            <p:ph type="title"/>
          </p:nvPr>
        </p:nvSpPr>
        <p:spPr>
          <a:xfrm>
            <a:off x="1171074" y="1396686"/>
            <a:ext cx="3240506" cy="4064628"/>
          </a:xfrm>
        </p:spPr>
        <p:txBody>
          <a:bodyPr>
            <a:normAutofit/>
          </a:bodyPr>
          <a:lstStyle/>
          <a:p>
            <a:r>
              <a:rPr lang="en-US" dirty="0">
                <a:solidFill>
                  <a:srgbClr val="FFFFFF"/>
                </a:solidFill>
              </a:rPr>
              <a:t>New overview study on stillbirth </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7" name="Oval 6">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EC718FF6-2876-B28F-DB74-EFE6DE05B6A5}"/>
              </a:ext>
            </a:extLst>
          </p:cNvPr>
          <p:cNvSpPr>
            <a:spLocks noGrp="1"/>
          </p:cNvSpPr>
          <p:nvPr>
            <p:ph idx="1"/>
          </p:nvPr>
        </p:nvSpPr>
        <p:spPr>
          <a:xfrm>
            <a:off x="5370153" y="395781"/>
            <a:ext cx="5536397" cy="6066440"/>
          </a:xfrm>
        </p:spPr>
        <p:txBody>
          <a:bodyPr>
            <a:noAutofit/>
          </a:bodyPr>
          <a:lstStyle/>
          <a:p>
            <a:r>
              <a:rPr lang="en-US" sz="2400" dirty="0"/>
              <a:t>Recent review </a:t>
            </a:r>
            <a:r>
              <a:rPr lang="en-US" sz="2400" dirty="0">
                <a:highlight>
                  <a:srgbClr val="FFFF00"/>
                </a:highlight>
                <a:hlinkClick r:id="rId3"/>
              </a:rPr>
              <a:t>STUDY</a:t>
            </a:r>
            <a:r>
              <a:rPr lang="en-US" sz="2400" dirty="0">
                <a:highlight>
                  <a:srgbClr val="FFFF00"/>
                </a:highlight>
              </a:rPr>
              <a:t> on still birth </a:t>
            </a:r>
            <a:r>
              <a:rPr lang="en-US" sz="2400" dirty="0"/>
              <a:t>“</a:t>
            </a:r>
            <a:r>
              <a:rPr lang="en-US" sz="2400" b="0" i="0" dirty="0">
                <a:effectLst/>
              </a:rPr>
              <a:t>There is limited pregnancy-specific guidance within heatwave planning, and </a:t>
            </a:r>
            <a:r>
              <a:rPr lang="en-US" sz="2400" b="0" i="0" dirty="0">
                <a:effectLst/>
                <a:highlight>
                  <a:srgbClr val="FFFF00"/>
                </a:highlight>
              </a:rPr>
              <a:t>no evidence-based interventions </a:t>
            </a:r>
            <a:r>
              <a:rPr lang="en-US" sz="2400" b="0" i="0" dirty="0">
                <a:effectLst/>
              </a:rPr>
              <a:t>have been established to prevent poor pregnancy outcomes. We highlight priority research questions to move forward in the field and specifically note the </a:t>
            </a:r>
            <a:r>
              <a:rPr lang="en-US" sz="2400" b="0" i="0" dirty="0">
                <a:effectLst/>
                <a:highlight>
                  <a:srgbClr val="FFFF00"/>
                </a:highlight>
              </a:rPr>
              <a:t>urgent need for evidence-based interventions that are sustainable.”</a:t>
            </a:r>
            <a:endParaRPr lang="en-US" sz="2400" dirty="0">
              <a:highlight>
                <a:srgbClr val="FFFF00"/>
              </a:highlight>
            </a:endParaRPr>
          </a:p>
        </p:txBody>
      </p:sp>
    </p:spTree>
    <p:extLst>
      <p:ext uri="{BB962C8B-B14F-4D97-AF65-F5344CB8AC3E}">
        <p14:creationId xmlns:p14="http://schemas.microsoft.com/office/powerpoint/2010/main" val="1957436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A82CD-78D2-746D-353A-BDABCC31A1EF}"/>
              </a:ext>
            </a:extLst>
          </p:cNvPr>
          <p:cNvSpPr>
            <a:spLocks noGrp="1"/>
          </p:cNvSpPr>
          <p:nvPr>
            <p:ph type="title"/>
          </p:nvPr>
        </p:nvSpPr>
        <p:spPr>
          <a:xfrm>
            <a:off x="635000" y="640823"/>
            <a:ext cx="4013018" cy="5583148"/>
          </a:xfrm>
        </p:spPr>
        <p:txBody>
          <a:bodyPr anchor="ctr">
            <a:normAutofit/>
          </a:bodyPr>
          <a:lstStyle/>
          <a:p>
            <a:r>
              <a:rPr lang="en-US" sz="7200" dirty="0"/>
              <a:t>Key message</a:t>
            </a:r>
          </a:p>
        </p:txBody>
      </p:sp>
      <p:graphicFrame>
        <p:nvGraphicFramePr>
          <p:cNvPr id="5" name="Content Placeholder 2">
            <a:extLst>
              <a:ext uri="{FF2B5EF4-FFF2-40B4-BE49-F238E27FC236}">
                <a16:creationId xmlns:a16="http://schemas.microsoft.com/office/drawing/2014/main" id="{DCE41855-7751-7237-0026-89AF1FA0A1D6}"/>
              </a:ext>
            </a:extLst>
          </p:cNvPr>
          <p:cNvGraphicFramePr>
            <a:graphicFrameLocks noGrp="1"/>
          </p:cNvGraphicFramePr>
          <p:nvPr>
            <p:ph idx="1"/>
            <p:extLst>
              <p:ext uri="{D42A27DB-BD31-4B8C-83A1-F6EECF244321}">
                <p14:modId xmlns:p14="http://schemas.microsoft.com/office/powerpoint/2010/main" val="2028534146"/>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321345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B1C78-E880-11B5-42E4-038BD0B32AA2}"/>
              </a:ext>
            </a:extLst>
          </p:cNvPr>
          <p:cNvSpPr>
            <a:spLocks noGrp="1"/>
          </p:cNvSpPr>
          <p:nvPr>
            <p:ph type="title"/>
          </p:nvPr>
        </p:nvSpPr>
        <p:spPr>
          <a:xfrm>
            <a:off x="838200" y="4138163"/>
            <a:ext cx="3687491" cy="2106333"/>
          </a:xfrm>
        </p:spPr>
        <p:txBody>
          <a:bodyPr vert="horz" lIns="91440" tIns="45720" rIns="91440" bIns="45720" rtlCol="0" anchor="t">
            <a:normAutofit/>
          </a:bodyPr>
          <a:lstStyle/>
          <a:p>
            <a:r>
              <a:rPr lang="en-US" sz="3200"/>
              <a:t>Heat &amp; fetal distress </a:t>
            </a:r>
            <a:r>
              <a:rPr lang="en-US" sz="3200">
                <a:hlinkClick r:id="rId3"/>
              </a:rPr>
              <a:t>study</a:t>
            </a:r>
            <a:r>
              <a:rPr lang="en-US" sz="3200"/>
              <a:t>, The Gambia</a:t>
            </a:r>
            <a:br>
              <a:rPr lang="en-US" sz="3200"/>
            </a:br>
            <a:endParaRPr lang="en-US" sz="3200"/>
          </a:p>
        </p:txBody>
      </p:sp>
      <p:pic>
        <p:nvPicPr>
          <p:cNvPr id="5" name="Content Placeholder 10" descr="A green screen with white text&#10;&#10;Description automatically generated">
            <a:extLst>
              <a:ext uri="{FF2B5EF4-FFF2-40B4-BE49-F238E27FC236}">
                <a16:creationId xmlns:a16="http://schemas.microsoft.com/office/drawing/2014/main" id="{0738BCC0-6BC7-C788-1898-2CEC22BFAD21}"/>
              </a:ext>
            </a:extLst>
          </p:cNvPr>
          <p:cNvPicPr>
            <a:picLocks noGrp="1" noChangeAspect="1"/>
          </p:cNvPicPr>
          <p:nvPr>
            <p:ph sz="half" idx="1"/>
          </p:nvPr>
        </p:nvPicPr>
        <p:blipFill rotWithShape="1">
          <a:blip r:embed="rId4"/>
          <a:srcRect t="24000" b="4798"/>
          <a:stretch/>
        </p:blipFill>
        <p:spPr>
          <a:xfrm>
            <a:off x="-2" y="10"/>
            <a:ext cx="12192002" cy="3428990"/>
          </a:xfrm>
          <a:prstGeom prst="rect">
            <a:avLst/>
          </a:prstGeom>
        </p:spPr>
      </p:pic>
      <p:grpSp>
        <p:nvGrpSpPr>
          <p:cNvPr id="7" name="Group 6">
            <a:extLst>
              <a:ext uri="{FF2B5EF4-FFF2-40B4-BE49-F238E27FC236}">
                <a16:creationId xmlns:a16="http://schemas.microsoft.com/office/drawing/2014/main" id="{5EC81CC9-EAC3-3907-9268-3A583E3B63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00" y="3401858"/>
            <a:ext cx="12207200" cy="123363"/>
            <a:chOff x="-5025" y="6737718"/>
            <a:chExt cx="12207200" cy="123363"/>
          </a:xfrm>
        </p:grpSpPr>
        <p:sp>
          <p:nvSpPr>
            <p:cNvPr id="11" name="Rectangle 10">
              <a:extLst>
                <a:ext uri="{FF2B5EF4-FFF2-40B4-BE49-F238E27FC236}">
                  <a16:creationId xmlns:a16="http://schemas.microsoft.com/office/drawing/2014/main" id="{665915B0-4647-B7BB-3CDF-D62A16FCB0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A416CD1-48B0-ADCA-33F6-A12FBD9EE5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Content Placeholder 3">
            <a:extLst>
              <a:ext uri="{FF2B5EF4-FFF2-40B4-BE49-F238E27FC236}">
                <a16:creationId xmlns:a16="http://schemas.microsoft.com/office/drawing/2014/main" id="{6FB7D9CC-BF5D-EDAB-2B9E-02AD01E43301}"/>
              </a:ext>
            </a:extLst>
          </p:cNvPr>
          <p:cNvSpPr>
            <a:spLocks noGrp="1"/>
          </p:cNvSpPr>
          <p:nvPr>
            <p:ph sz="half" idx="2"/>
          </p:nvPr>
        </p:nvSpPr>
        <p:spPr>
          <a:xfrm>
            <a:off x="5341546" y="4088724"/>
            <a:ext cx="6012254" cy="2171405"/>
          </a:xfrm>
        </p:spPr>
        <p:txBody>
          <a:bodyPr vert="horz" lIns="91440" tIns="45720" rIns="91440" bIns="45720" rtlCol="0" anchor="t">
            <a:normAutofit/>
          </a:bodyPr>
          <a:lstStyle/>
          <a:p>
            <a:pPr marL="0"/>
            <a:r>
              <a:rPr lang="en-US" sz="2000"/>
              <a:t>An accompanying </a:t>
            </a:r>
            <a:r>
              <a:rPr lang="en-US" sz="2000">
                <a:hlinkClick r:id="rId5"/>
              </a:rPr>
              <a:t>study</a:t>
            </a:r>
            <a:r>
              <a:rPr lang="en-US" sz="2000"/>
              <a:t> also looked at intersection of heat with gender and poverty in The Gambia. </a:t>
            </a:r>
          </a:p>
          <a:p>
            <a:pPr marL="0"/>
            <a:r>
              <a:rPr lang="en-US" sz="2000">
                <a:hlinkClick r:id="rId6"/>
              </a:rPr>
              <a:t>Discussion</a:t>
            </a:r>
            <a:r>
              <a:rPr lang="en-US" sz="2000"/>
              <a:t> on biological mechanisms that may be involved. </a:t>
            </a:r>
          </a:p>
        </p:txBody>
      </p:sp>
    </p:spTree>
    <p:extLst>
      <p:ext uri="{BB962C8B-B14F-4D97-AF65-F5344CB8AC3E}">
        <p14:creationId xmlns:p14="http://schemas.microsoft.com/office/powerpoint/2010/main" val="3114382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E8DEE0-775A-1AF4-ECB4-C983235B3968}"/>
              </a:ext>
            </a:extLst>
          </p:cNvPr>
          <p:cNvSpPr>
            <a:spLocks noGrp="1"/>
          </p:cNvSpPr>
          <p:nvPr>
            <p:ph type="title"/>
          </p:nvPr>
        </p:nvSpPr>
        <p:spPr>
          <a:xfrm>
            <a:off x="841248" y="548640"/>
            <a:ext cx="3600860" cy="5431536"/>
          </a:xfrm>
        </p:spPr>
        <p:txBody>
          <a:bodyPr>
            <a:normAutofit/>
          </a:bodyPr>
          <a:lstStyle/>
          <a:p>
            <a:r>
              <a:rPr lang="en-US" sz="4200" dirty="0"/>
              <a:t>Maternal hypertension and complications </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81AAA81-A58C-C93B-6651-755A99ED0924}"/>
              </a:ext>
            </a:extLst>
          </p:cNvPr>
          <p:cNvSpPr>
            <a:spLocks noGrp="1"/>
          </p:cNvSpPr>
          <p:nvPr>
            <p:ph idx="1"/>
          </p:nvPr>
        </p:nvSpPr>
        <p:spPr>
          <a:xfrm>
            <a:off x="5126418" y="552091"/>
            <a:ext cx="6224335" cy="5431536"/>
          </a:xfrm>
        </p:spPr>
        <p:txBody>
          <a:bodyPr anchor="ctr">
            <a:normAutofit lnSpcReduction="10000"/>
          </a:bodyPr>
          <a:lstStyle/>
          <a:p>
            <a:r>
              <a:rPr lang="en-US" sz="1700" dirty="0">
                <a:hlinkClick r:id="rId3"/>
              </a:rPr>
              <a:t>Study</a:t>
            </a:r>
            <a:r>
              <a:rPr lang="en-US" sz="1700" dirty="0"/>
              <a:t> from South Africa found exposure to high temps linked with maternal hypertension. </a:t>
            </a:r>
          </a:p>
          <a:p>
            <a:r>
              <a:rPr lang="en-US" sz="1700" dirty="0"/>
              <a:t>New </a:t>
            </a:r>
            <a:r>
              <a:rPr lang="en-US" sz="1700" dirty="0">
                <a:hlinkClick r:id="rId4"/>
              </a:rPr>
              <a:t>US study </a:t>
            </a:r>
            <a:r>
              <a:rPr lang="en-US" sz="1700" dirty="0"/>
              <a:t>“may be links” between heat and severe maternal morbidity  </a:t>
            </a:r>
          </a:p>
          <a:p>
            <a:pPr marL="615950" indent="-457200">
              <a:lnSpc>
                <a:spcPct val="100000"/>
              </a:lnSpc>
              <a:spcBef>
                <a:spcPts val="1200"/>
              </a:spcBef>
              <a:buSzPts val="1100"/>
            </a:pPr>
            <a:r>
              <a:rPr lang="en-US" sz="1700" dirty="0">
                <a:highlight>
                  <a:srgbClr val="FFFF00"/>
                </a:highlight>
                <a:latin typeface="Calibri"/>
                <a:ea typeface="Calibri"/>
                <a:cs typeface="Calibri"/>
                <a:sym typeface="Calibri"/>
              </a:rPr>
              <a:t>Gestational diabetes: </a:t>
            </a:r>
            <a:r>
              <a:rPr lang="en-US" sz="1700" dirty="0">
                <a:latin typeface="Calibri"/>
                <a:ea typeface="Calibri"/>
                <a:cs typeface="Calibri"/>
                <a:sym typeface="Calibri"/>
              </a:rPr>
              <a:t>A recent</a:t>
            </a:r>
            <a:r>
              <a:rPr lang="en-US" sz="1700" dirty="0">
                <a:uFill>
                  <a:noFill/>
                </a:uFill>
                <a:latin typeface="Calibri"/>
                <a:ea typeface="Calibri"/>
                <a:cs typeface="Calibri"/>
                <a:sym typeface="Calibri"/>
                <a:hlinkClick r:id="rId5">
                  <a:extLst>
                    <a:ext uri="{A12FA001-AC4F-418D-AE19-62706E023703}">
                      <ahyp:hlinkClr xmlns:ahyp="http://schemas.microsoft.com/office/drawing/2018/hyperlinkcolor" val="tx"/>
                    </a:ext>
                  </a:extLst>
                </a:hlinkClick>
              </a:rPr>
              <a:t> </a:t>
            </a:r>
            <a:r>
              <a:rPr lang="en-US" sz="1700" u="sng" dirty="0">
                <a:solidFill>
                  <a:schemeClr val="accent1"/>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survey of studies</a:t>
            </a:r>
            <a:r>
              <a:rPr lang="en-US" sz="1700" dirty="0">
                <a:solidFill>
                  <a:schemeClr val="accent1"/>
                </a:solidFill>
                <a:latin typeface="Calibri"/>
                <a:ea typeface="Calibri"/>
                <a:cs typeface="Calibri"/>
                <a:sym typeface="Calibri"/>
              </a:rPr>
              <a:t> </a:t>
            </a:r>
            <a:r>
              <a:rPr lang="en-US" sz="1700" dirty="0">
                <a:latin typeface="Calibri"/>
                <a:ea typeface="Calibri"/>
                <a:cs typeface="Calibri"/>
                <a:sym typeface="Calibri"/>
              </a:rPr>
              <a:t>warned that there may be a connection between hot summer weather and increased rates of gestational diabetes, a common but serious pregnancy condition.</a:t>
            </a:r>
          </a:p>
          <a:p>
            <a:pPr marL="615950" indent="-457200">
              <a:lnSpc>
                <a:spcPct val="100000"/>
              </a:lnSpc>
              <a:spcBef>
                <a:spcPts val="1200"/>
              </a:spcBef>
              <a:buSzPts val="1100"/>
            </a:pPr>
            <a:r>
              <a:rPr lang="en-US" sz="1700" dirty="0">
                <a:highlight>
                  <a:srgbClr val="FFFF00"/>
                </a:highlight>
                <a:latin typeface="Calibri"/>
                <a:ea typeface="Calibri"/>
                <a:cs typeface="Calibri"/>
                <a:sym typeface="Calibri"/>
              </a:rPr>
              <a:t>Hospitalizations </a:t>
            </a:r>
            <a:r>
              <a:rPr lang="en-US" sz="1700" dirty="0">
                <a:latin typeface="Calibri"/>
                <a:ea typeface="Calibri"/>
                <a:cs typeface="Calibri"/>
                <a:sym typeface="Calibri"/>
              </a:rPr>
              <a:t>A</a:t>
            </a:r>
            <a:r>
              <a:rPr lang="en-US" sz="1700" dirty="0">
                <a:uFill>
                  <a:noFill/>
                </a:uFill>
                <a:latin typeface="Calibri"/>
                <a:ea typeface="Calibri"/>
                <a:cs typeface="Calibri"/>
                <a:sym typeface="Calibri"/>
                <a:hlinkClick r:id="rId6">
                  <a:extLst>
                    <a:ext uri="{A12FA001-AC4F-418D-AE19-62706E023703}">
                      <ahyp:hlinkClr xmlns:ahyp="http://schemas.microsoft.com/office/drawing/2018/hyperlinkcolor" val="tx"/>
                    </a:ext>
                  </a:extLst>
                </a:hlinkClick>
              </a:rPr>
              <a:t> </a:t>
            </a:r>
            <a:r>
              <a:rPr lang="en-US" sz="1700" u="sng" dirty="0">
                <a:solidFill>
                  <a:schemeClr val="accent1"/>
                </a:solidFill>
                <a:latin typeface="Calibri"/>
                <a:ea typeface="Calibri"/>
                <a:cs typeface="Calibri"/>
                <a:sym typeface="Calibri"/>
                <a:hlinkClick r:id="rId6">
                  <a:extLst>
                    <a:ext uri="{A12FA001-AC4F-418D-AE19-62706E023703}">
                      <ahyp:hlinkClr xmlns:ahyp="http://schemas.microsoft.com/office/drawing/2018/hyperlinkcolor" val="tx"/>
                    </a:ext>
                  </a:extLst>
                </a:hlinkClick>
              </a:rPr>
              <a:t>2019 study</a:t>
            </a:r>
            <a:r>
              <a:rPr lang="en-US" sz="1700" dirty="0">
                <a:solidFill>
                  <a:schemeClr val="accent1"/>
                </a:solidFill>
                <a:latin typeface="Calibri"/>
                <a:ea typeface="Calibri"/>
                <a:cs typeface="Calibri"/>
                <a:sym typeface="Calibri"/>
              </a:rPr>
              <a:t> </a:t>
            </a:r>
            <a:r>
              <a:rPr lang="en-US" sz="1700" dirty="0">
                <a:latin typeface="Calibri"/>
                <a:ea typeface="Calibri"/>
                <a:cs typeface="Calibri"/>
                <a:sym typeface="Calibri"/>
              </a:rPr>
              <a:t>by health economists “</a:t>
            </a:r>
            <a:r>
              <a:rPr lang="en-US" sz="1700" dirty="0">
                <a:highlight>
                  <a:srgbClr val="FFFFFF"/>
                </a:highlight>
                <a:latin typeface="Calibri"/>
                <a:ea typeface="Calibri"/>
                <a:cs typeface="Calibri"/>
                <a:sym typeface="Calibri"/>
              </a:rPr>
              <a:t>prenatal exposure to extreme heat increases the risk of maternal hospitalization during pregnancy, and </a:t>
            </a:r>
            <a:r>
              <a:rPr lang="en-US" sz="1700" dirty="0">
                <a:highlight>
                  <a:srgbClr val="FF00FF"/>
                </a:highlight>
                <a:latin typeface="Calibri"/>
                <a:ea typeface="Calibri"/>
                <a:cs typeface="Calibri"/>
                <a:sym typeface="Calibri"/>
              </a:rPr>
              <a:t>that this effect is greater for Black than for white mothers</a:t>
            </a:r>
            <a:r>
              <a:rPr lang="en-US" sz="1700" dirty="0">
                <a:highlight>
                  <a:srgbClr val="FFFFFF"/>
                </a:highlight>
                <a:latin typeface="Calibri"/>
                <a:ea typeface="Calibri"/>
                <a:cs typeface="Calibri"/>
                <a:sym typeface="Calibri"/>
              </a:rPr>
              <a:t>,” and that “(a)t childbirth, heat-exposed mothers are more likely to have hypertension and have longer hospital stays.” </a:t>
            </a:r>
          </a:p>
          <a:p>
            <a:pPr marL="615950" indent="-457200">
              <a:lnSpc>
                <a:spcPct val="100000"/>
              </a:lnSpc>
              <a:spcBef>
                <a:spcPts val="0"/>
              </a:spcBef>
              <a:buClr>
                <a:schemeClr val="dk1"/>
              </a:buClr>
              <a:buSzPts val="1100"/>
            </a:pPr>
            <a:r>
              <a:rPr lang="en-US" sz="1700" dirty="0">
                <a:highlight>
                  <a:srgbClr val="FFFFFF"/>
                </a:highlight>
                <a:latin typeface="Calibri"/>
                <a:ea typeface="Calibri"/>
                <a:cs typeface="Calibri"/>
                <a:sym typeface="Calibri"/>
              </a:rPr>
              <a:t>A</a:t>
            </a:r>
            <a:r>
              <a:rPr lang="en-US" sz="1700" dirty="0">
                <a:highlight>
                  <a:srgbClr val="FFFFFF"/>
                </a:highlight>
                <a:uFill>
                  <a:noFill/>
                </a:uFill>
                <a:latin typeface="Calibri"/>
                <a:ea typeface="Calibri"/>
                <a:cs typeface="Calibri"/>
                <a:sym typeface="Calibri"/>
                <a:hlinkClick r:id="rId7">
                  <a:extLst>
                    <a:ext uri="{A12FA001-AC4F-418D-AE19-62706E023703}">
                      <ahyp:hlinkClr xmlns:ahyp="http://schemas.microsoft.com/office/drawing/2018/hyperlinkcolor" val="tx"/>
                    </a:ext>
                  </a:extLst>
                </a:hlinkClick>
              </a:rPr>
              <a:t> </a:t>
            </a:r>
            <a:r>
              <a:rPr lang="en-US" sz="1700" u="sng" dirty="0">
                <a:solidFill>
                  <a:schemeClr val="accent1"/>
                </a:solidFill>
                <a:highlight>
                  <a:srgbClr val="FFFFFF"/>
                </a:highlight>
                <a:latin typeface="Calibri"/>
                <a:ea typeface="Calibri"/>
                <a:cs typeface="Calibri"/>
                <a:sym typeface="Calibri"/>
                <a:hlinkClick r:id="rId7">
                  <a:extLst>
                    <a:ext uri="{A12FA001-AC4F-418D-AE19-62706E023703}">
                      <ahyp:hlinkClr xmlns:ahyp="http://schemas.microsoft.com/office/drawing/2018/hyperlinkcolor" val="tx"/>
                    </a:ext>
                  </a:extLst>
                </a:hlinkClick>
              </a:rPr>
              <a:t>2021 study</a:t>
            </a:r>
            <a:r>
              <a:rPr lang="en-US" sz="1700" dirty="0">
                <a:solidFill>
                  <a:schemeClr val="accent1"/>
                </a:solidFill>
                <a:highlight>
                  <a:srgbClr val="FFFFFF"/>
                </a:highlight>
                <a:latin typeface="Calibri"/>
                <a:ea typeface="Calibri"/>
                <a:cs typeface="Calibri"/>
                <a:sym typeface="Calibri"/>
              </a:rPr>
              <a:t> </a:t>
            </a:r>
            <a:r>
              <a:rPr lang="en-US" sz="1700" dirty="0">
                <a:highlight>
                  <a:srgbClr val="FFFFFF"/>
                </a:highlight>
                <a:latin typeface="Calibri"/>
                <a:ea typeface="Calibri"/>
                <a:cs typeface="Calibri"/>
                <a:sym typeface="Calibri"/>
              </a:rPr>
              <a:t>in New York state “</a:t>
            </a:r>
            <a:r>
              <a:rPr lang="en-US" sz="1700" dirty="0">
                <a:latin typeface="Calibri"/>
                <a:ea typeface="Calibri"/>
                <a:cs typeface="Calibri"/>
                <a:sym typeface="Calibri"/>
              </a:rPr>
              <a:t>immediate and prolonged effect of extreme heat exposure on </a:t>
            </a:r>
            <a:r>
              <a:rPr lang="en-US" sz="1700" dirty="0">
                <a:highlight>
                  <a:srgbClr val="FFFF00"/>
                </a:highlight>
                <a:latin typeface="Calibri"/>
                <a:ea typeface="Calibri"/>
                <a:cs typeface="Calibri"/>
                <a:sym typeface="Calibri"/>
              </a:rPr>
              <a:t>pregnancy complications </a:t>
            </a:r>
            <a:r>
              <a:rPr lang="en-US" sz="1700" dirty="0">
                <a:latin typeface="Calibri"/>
                <a:ea typeface="Calibri"/>
                <a:cs typeface="Calibri"/>
                <a:sym typeface="Calibri"/>
              </a:rPr>
              <a:t>(including threatened/spontaneous abortion, renal diseases, infectious diseases, diabetes, and hypertension)… stronger in </a:t>
            </a:r>
            <a:r>
              <a:rPr lang="en-US" sz="1700" dirty="0">
                <a:highlight>
                  <a:srgbClr val="FF00FF"/>
                </a:highlight>
                <a:latin typeface="Calibri"/>
                <a:ea typeface="Calibri"/>
                <a:cs typeface="Calibri"/>
                <a:sym typeface="Calibri"/>
              </a:rPr>
              <a:t>African Americans and counties with lower socioeconomic position</a:t>
            </a:r>
            <a:r>
              <a:rPr lang="en-US" sz="1700" dirty="0">
                <a:latin typeface="Calibri"/>
                <a:ea typeface="Calibri"/>
                <a:cs typeface="Calibri"/>
                <a:sym typeface="Calibri"/>
              </a:rPr>
              <a:t>.”</a:t>
            </a:r>
          </a:p>
          <a:p>
            <a:endParaRPr lang="en-US" sz="1700" dirty="0"/>
          </a:p>
        </p:txBody>
      </p:sp>
    </p:spTree>
    <p:extLst>
      <p:ext uri="{BB962C8B-B14F-4D97-AF65-F5344CB8AC3E}">
        <p14:creationId xmlns:p14="http://schemas.microsoft.com/office/powerpoint/2010/main" val="7691082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Wildfires">
            <a:extLst>
              <a:ext uri="{FF2B5EF4-FFF2-40B4-BE49-F238E27FC236}">
                <a16:creationId xmlns:a16="http://schemas.microsoft.com/office/drawing/2014/main" id="{26E32E82-605C-BAC0-C4B9-650E376D689B}"/>
              </a:ext>
            </a:extLst>
          </p:cNvPr>
          <p:cNvPicPr>
            <a:picLocks noGrp="1" noChangeAspect="1" noChangeArrowheads="1"/>
          </p:cNvPicPr>
          <p:nvPr>
            <p:ph type="pic" idx="1"/>
          </p:nvPr>
        </p:nvPicPr>
        <p:blipFill rotWithShape="1">
          <a:blip r:embed="rId3">
            <a:extLst>
              <a:ext uri="{28A0092B-C50C-407E-A947-70E740481C1C}">
                <a14:useLocalDpi xmlns:a14="http://schemas.microsoft.com/office/drawing/2010/main" val="0"/>
              </a:ext>
            </a:extLst>
          </a:blip>
          <a:srcRect t="9091" r="15820" b="1"/>
          <a:stretch/>
        </p:blipFill>
        <p:spPr bwMode="auto">
          <a:xfrm>
            <a:off x="3522468" y="10"/>
            <a:ext cx="866953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4B0898E-B2EB-545B-0872-D1F54A46C43E}"/>
              </a:ext>
            </a:extLst>
          </p:cNvPr>
          <p:cNvSpPr>
            <a:spLocks noGrp="1"/>
          </p:cNvSpPr>
          <p:nvPr>
            <p:ph type="title"/>
          </p:nvPr>
        </p:nvSpPr>
        <p:spPr>
          <a:xfrm>
            <a:off x="371094" y="1161288"/>
            <a:ext cx="3438144" cy="1124712"/>
          </a:xfrm>
        </p:spPr>
        <p:txBody>
          <a:bodyPr vert="horz" lIns="91440" tIns="45720" rIns="91440" bIns="45720" rtlCol="0" anchor="b">
            <a:normAutofit/>
          </a:bodyPr>
          <a:lstStyle/>
          <a:p>
            <a:r>
              <a:rPr lang="en-US" sz="2800">
                <a:solidFill>
                  <a:schemeClr val="bg1"/>
                </a:solidFill>
              </a:rPr>
              <a:t>Wildfire exposures in Oregon </a:t>
            </a:r>
          </a:p>
        </p:txBody>
      </p:sp>
      <p:sp>
        <p:nvSpPr>
          <p:cNvPr id="1035" name="Rectangle 103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37" name="Rectangle 103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 Placeholder 5">
            <a:extLst>
              <a:ext uri="{FF2B5EF4-FFF2-40B4-BE49-F238E27FC236}">
                <a16:creationId xmlns:a16="http://schemas.microsoft.com/office/drawing/2014/main" id="{A0834C02-5C24-C6A9-FA51-2A8FA2513FCC}"/>
              </a:ext>
            </a:extLst>
          </p:cNvPr>
          <p:cNvSpPr>
            <a:spLocks noGrp="1"/>
          </p:cNvSpPr>
          <p:nvPr>
            <p:ph type="body" sz="half" idx="2"/>
          </p:nvPr>
        </p:nvSpPr>
        <p:spPr>
          <a:xfrm>
            <a:off x="371094" y="2530601"/>
            <a:ext cx="5983986" cy="3992119"/>
          </a:xfrm>
        </p:spPr>
        <p:txBody>
          <a:bodyPr vert="horz" lIns="91440" tIns="45720" rIns="91440" bIns="45720" rtlCol="0" anchor="t">
            <a:normAutofit fontScale="85000" lnSpcReduction="20000"/>
          </a:bodyPr>
          <a:lstStyle/>
          <a:p>
            <a:pPr indent="-228600">
              <a:buFont typeface="Arial" panose="020B0604020202020204" pitchFamily="34" charset="0"/>
              <a:buChar char="•"/>
            </a:pPr>
            <a:r>
              <a:rPr lang="en-US" sz="2400" dirty="0">
                <a:solidFill>
                  <a:schemeClr val="bg1"/>
                </a:solidFill>
              </a:rPr>
              <a:t>Same/worse toxic constituents as air pollution … &amp; stress. </a:t>
            </a:r>
          </a:p>
          <a:p>
            <a:pPr indent="-228600">
              <a:buFont typeface="Arial" panose="020B0604020202020204" pitchFamily="34" charset="0"/>
              <a:buChar char="•"/>
            </a:pPr>
            <a:r>
              <a:rPr lang="en-US" sz="2400" dirty="0">
                <a:solidFill>
                  <a:schemeClr val="bg1"/>
                </a:solidFill>
              </a:rPr>
              <a:t>Fewer studies but a recent review on </a:t>
            </a:r>
            <a:r>
              <a:rPr lang="en-US" sz="2400" dirty="0">
                <a:solidFill>
                  <a:schemeClr val="bg1"/>
                </a:solidFill>
                <a:hlinkClick r:id="rId4"/>
              </a:rPr>
              <a:t>birth outcomes</a:t>
            </a:r>
            <a:r>
              <a:rPr lang="en-US" sz="2400" dirty="0">
                <a:solidFill>
                  <a:schemeClr val="bg1"/>
                </a:solidFill>
              </a:rPr>
              <a:t>, and other impacts for </a:t>
            </a:r>
            <a:r>
              <a:rPr lang="en-US" sz="2400" dirty="0">
                <a:solidFill>
                  <a:schemeClr val="bg1"/>
                </a:solidFill>
                <a:hlinkClick r:id="rId5"/>
              </a:rPr>
              <a:t>birthing people</a:t>
            </a:r>
            <a:r>
              <a:rPr lang="en-US" sz="2400" dirty="0">
                <a:solidFill>
                  <a:schemeClr val="bg1"/>
                </a:solidFill>
              </a:rPr>
              <a:t>. </a:t>
            </a:r>
          </a:p>
          <a:p>
            <a:pPr indent="-228600">
              <a:buFont typeface="Arial" panose="020B0604020202020204" pitchFamily="34" charset="0"/>
              <a:buChar char="•"/>
            </a:pPr>
            <a:r>
              <a:rPr lang="en-US" sz="2400" dirty="0">
                <a:solidFill>
                  <a:schemeClr val="bg1"/>
                </a:solidFill>
              </a:rPr>
              <a:t>Partner Nurturely and HRW – interviewed birth workers in Oregon: </a:t>
            </a:r>
          </a:p>
          <a:p>
            <a:pPr lvl="1" indent="-228600">
              <a:buFont typeface="Arial" panose="020B0604020202020204" pitchFamily="34" charset="0"/>
              <a:buChar char="•"/>
            </a:pPr>
            <a:r>
              <a:rPr lang="en-US" sz="2400" dirty="0">
                <a:solidFill>
                  <a:schemeClr val="bg1"/>
                </a:solidFill>
              </a:rPr>
              <a:t>Asthma, depression and other mental health concerns. </a:t>
            </a:r>
          </a:p>
          <a:p>
            <a:pPr lvl="1" indent="-228600">
              <a:buFont typeface="Arial" panose="020B0604020202020204" pitchFamily="34" charset="0"/>
              <a:buChar char="•"/>
            </a:pPr>
            <a:r>
              <a:rPr lang="en-US" sz="2400" dirty="0">
                <a:solidFill>
                  <a:schemeClr val="bg1"/>
                </a:solidFill>
              </a:rPr>
              <a:t>Smoke days/big fires obstruct healthcare, ANC </a:t>
            </a:r>
          </a:p>
          <a:p>
            <a:pPr lvl="1" indent="-228600">
              <a:buFont typeface="Arial" panose="020B0604020202020204" pitchFamily="34" charset="0"/>
              <a:buChar char="•"/>
            </a:pPr>
            <a:r>
              <a:rPr lang="en-US" sz="2400" dirty="0">
                <a:solidFill>
                  <a:schemeClr val="bg1"/>
                </a:solidFill>
              </a:rPr>
              <a:t>Huge differences in exposure and capacity to respond depending on income, whether authorized immigrants/not, housing and work. </a:t>
            </a:r>
          </a:p>
          <a:p>
            <a:pPr lvl="1" indent="-228600">
              <a:buFont typeface="Arial" panose="020B0604020202020204" pitchFamily="34" charset="0"/>
              <a:buChar char="•"/>
            </a:pPr>
            <a:r>
              <a:rPr lang="en-US" sz="2400" dirty="0">
                <a:solidFill>
                  <a:schemeClr val="bg1"/>
                </a:solidFill>
              </a:rPr>
              <a:t>Harms to healthcare workers. </a:t>
            </a:r>
          </a:p>
          <a:p>
            <a:pPr lvl="1" indent="-228600">
              <a:buFont typeface="Arial" panose="020B0604020202020204" pitchFamily="34" charset="0"/>
              <a:buChar char="•"/>
            </a:pPr>
            <a:r>
              <a:rPr lang="en-US" sz="2400" dirty="0">
                <a:solidFill>
                  <a:schemeClr val="bg1"/>
                </a:solidFill>
              </a:rPr>
              <a:t>Birth workers WANT to advocate and build resilience </a:t>
            </a:r>
          </a:p>
          <a:p>
            <a:pPr indent="-228600">
              <a:buFont typeface="Arial" panose="020B0604020202020204" pitchFamily="34" charset="0"/>
              <a:buChar char="•"/>
            </a:pPr>
            <a:endParaRPr lang="en-US" sz="1200" dirty="0">
              <a:solidFill>
                <a:schemeClr val="bg1"/>
              </a:solidFill>
            </a:endParaRPr>
          </a:p>
        </p:txBody>
      </p:sp>
    </p:spTree>
    <p:extLst>
      <p:ext uri="{BB962C8B-B14F-4D97-AF65-F5344CB8AC3E}">
        <p14:creationId xmlns:p14="http://schemas.microsoft.com/office/powerpoint/2010/main" val="41096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CB55096-80EF-04C0-BAF9-6046E0A545B5}"/>
              </a:ext>
            </a:extLst>
          </p:cNvPr>
          <p:cNvPicPr>
            <a:picLocks noChangeAspect="1"/>
          </p:cNvPicPr>
          <p:nvPr/>
        </p:nvPicPr>
        <p:blipFill>
          <a:blip r:embed="rId2"/>
          <a:stretch>
            <a:fillRect/>
          </a:stretch>
        </p:blipFill>
        <p:spPr>
          <a:xfrm>
            <a:off x="519112" y="378372"/>
            <a:ext cx="11153775" cy="6212928"/>
          </a:xfrm>
          <a:prstGeom prst="rect">
            <a:avLst/>
          </a:prstGeom>
        </p:spPr>
      </p:pic>
    </p:spTree>
    <p:extLst>
      <p:ext uri="{BB962C8B-B14F-4D97-AF65-F5344CB8AC3E}">
        <p14:creationId xmlns:p14="http://schemas.microsoft.com/office/powerpoint/2010/main" val="3394761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DBD4E5-1F8B-FE2C-B2CF-472673A4FE15}"/>
              </a:ext>
            </a:extLst>
          </p:cNvPr>
          <p:cNvSpPr>
            <a:spLocks noGrp="1"/>
          </p:cNvSpPr>
          <p:nvPr>
            <p:ph type="title"/>
          </p:nvPr>
        </p:nvSpPr>
        <p:spPr>
          <a:xfrm>
            <a:off x="686834" y="1153572"/>
            <a:ext cx="3200400" cy="4461163"/>
          </a:xfrm>
        </p:spPr>
        <p:txBody>
          <a:bodyPr>
            <a:normAutofit/>
          </a:bodyPr>
          <a:lstStyle/>
          <a:p>
            <a:r>
              <a:rPr lang="en-US">
                <a:solidFill>
                  <a:srgbClr val="FFFFFF"/>
                </a:solidFill>
              </a:rPr>
              <a:t>A key learning: the “stay indoors” problem. </a:t>
            </a:r>
            <a:br>
              <a:rPr lang="en-US">
                <a:solidFill>
                  <a:srgbClr val="FFFFFF"/>
                </a:solidFill>
              </a:rPr>
            </a:br>
            <a:endParaRPr lang="en-US">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BF64778C-BFB2-C2EA-C248-F1B3A92F1865}"/>
              </a:ext>
            </a:extLst>
          </p:cNvPr>
          <p:cNvSpPr>
            <a:spLocks noGrp="1"/>
          </p:cNvSpPr>
          <p:nvPr>
            <p:ph idx="1"/>
          </p:nvPr>
        </p:nvSpPr>
        <p:spPr>
          <a:xfrm>
            <a:off x="4447308" y="591344"/>
            <a:ext cx="6906491" cy="5585619"/>
          </a:xfrm>
        </p:spPr>
        <p:txBody>
          <a:bodyPr anchor="ctr">
            <a:normAutofit/>
          </a:bodyPr>
          <a:lstStyle/>
          <a:p>
            <a:pPr marL="0" indent="0">
              <a:buNone/>
            </a:pPr>
            <a:endParaRPr lang="en-US" sz="2600" dirty="0"/>
          </a:p>
          <a:p>
            <a:pPr marL="0" indent="0">
              <a:buNone/>
            </a:pPr>
            <a:r>
              <a:rPr lang="en-US" sz="2600" dirty="0"/>
              <a:t>The climate crisis is here, so we need to address harms already here.</a:t>
            </a:r>
          </a:p>
          <a:p>
            <a:pPr marL="0" indent="0">
              <a:buNone/>
            </a:pPr>
            <a:endParaRPr lang="en-US" sz="2600" dirty="0"/>
          </a:p>
          <a:p>
            <a:pPr marL="0" indent="0">
              <a:buNone/>
            </a:pPr>
            <a:r>
              <a:rPr lang="en-US" sz="2600" dirty="0"/>
              <a:t>Even if we cut all carbon tomorrow, it’s going to get worse. We need to learn and prepare for the future. </a:t>
            </a:r>
          </a:p>
          <a:p>
            <a:pPr marL="0" indent="0">
              <a:buNone/>
            </a:pPr>
            <a:endParaRPr lang="en-US" sz="2600" dirty="0"/>
          </a:p>
          <a:p>
            <a:pPr marL="0" indent="0">
              <a:buNone/>
            </a:pPr>
            <a:r>
              <a:rPr lang="en-US" sz="2600" dirty="0"/>
              <a:t>However, we should not ONLY focus on adaptation. What is the MNH community doing to contributing to turning off fossil fuels? </a:t>
            </a:r>
          </a:p>
          <a:p>
            <a:pPr marL="0" indent="0">
              <a:buNone/>
            </a:pPr>
            <a:endParaRPr lang="en-US" sz="2600" dirty="0"/>
          </a:p>
        </p:txBody>
      </p:sp>
    </p:spTree>
    <p:extLst>
      <p:ext uri="{BB962C8B-B14F-4D97-AF65-F5344CB8AC3E}">
        <p14:creationId xmlns:p14="http://schemas.microsoft.com/office/powerpoint/2010/main" val="40889596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A1090D-4C80-7D8A-5CE8-4589AACADB70}"/>
              </a:ext>
            </a:extLst>
          </p:cNvPr>
          <p:cNvSpPr>
            <a:spLocks noGrp="1"/>
          </p:cNvSpPr>
          <p:nvPr>
            <p:ph type="title"/>
          </p:nvPr>
        </p:nvSpPr>
        <p:spPr>
          <a:xfrm>
            <a:off x="635000" y="640823"/>
            <a:ext cx="3418659" cy="5583148"/>
          </a:xfrm>
        </p:spPr>
        <p:txBody>
          <a:bodyPr anchor="ctr">
            <a:normAutofit/>
          </a:bodyPr>
          <a:lstStyle/>
          <a:p>
            <a:r>
              <a:rPr lang="en-US" sz="5000"/>
              <a:t>Preterm birth and stillbirth should be climate indications (but they’re NOT!) </a:t>
            </a:r>
          </a:p>
        </p:txBody>
      </p:sp>
      <p:sp>
        <p:nvSpPr>
          <p:cNvPr id="7"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Content Placeholder 2">
            <a:extLst>
              <a:ext uri="{FF2B5EF4-FFF2-40B4-BE49-F238E27FC236}">
                <a16:creationId xmlns:a16="http://schemas.microsoft.com/office/drawing/2014/main" id="{B8FFD565-7E62-7219-65C0-E1EE5C01255B}"/>
              </a:ext>
            </a:extLst>
          </p:cNvPr>
          <p:cNvGraphicFramePr>
            <a:graphicFrameLocks noGrp="1"/>
          </p:cNvGraphicFramePr>
          <p:nvPr>
            <p:ph idx="1"/>
            <p:extLst>
              <p:ext uri="{D42A27DB-BD31-4B8C-83A1-F6EECF244321}">
                <p14:modId xmlns:p14="http://schemas.microsoft.com/office/powerpoint/2010/main" val="2481423512"/>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243783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9" name="Rectangle 1038">
            <a:extLst>
              <a:ext uri="{FF2B5EF4-FFF2-40B4-BE49-F238E27FC236}">
                <a16:creationId xmlns:a16="http://schemas.microsoft.com/office/drawing/2014/main" id="{DB304A14-32D0-4873-B914-423ED7B8D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 name="Title 3">
            <a:extLst>
              <a:ext uri="{FF2B5EF4-FFF2-40B4-BE49-F238E27FC236}">
                <a16:creationId xmlns:a16="http://schemas.microsoft.com/office/drawing/2014/main" id="{5B438671-20F8-9BC1-AA8C-0F3CDA0E0B7D}"/>
              </a:ext>
            </a:extLst>
          </p:cNvPr>
          <p:cNvSpPr>
            <a:spLocks noGrp="1"/>
          </p:cNvSpPr>
          <p:nvPr>
            <p:ph type="title"/>
          </p:nvPr>
        </p:nvSpPr>
        <p:spPr>
          <a:xfrm>
            <a:off x="838200" y="365125"/>
            <a:ext cx="5387502" cy="1325563"/>
          </a:xfrm>
        </p:spPr>
        <p:txBody>
          <a:bodyPr vert="horz" lIns="91440" tIns="45720" rIns="91440" bIns="45720" rtlCol="0" anchor="ctr">
            <a:normAutofit/>
          </a:bodyPr>
          <a:lstStyle/>
          <a:p>
            <a:r>
              <a:rPr lang="en-US" sz="4400"/>
              <a:t>Pregnancy in disaster</a:t>
            </a:r>
          </a:p>
        </p:txBody>
      </p:sp>
      <p:sp>
        <p:nvSpPr>
          <p:cNvPr id="6" name="Text Placeholder 5">
            <a:extLst>
              <a:ext uri="{FF2B5EF4-FFF2-40B4-BE49-F238E27FC236}">
                <a16:creationId xmlns:a16="http://schemas.microsoft.com/office/drawing/2014/main" id="{E7B6A111-063E-5D95-F13D-B863078483E3}"/>
              </a:ext>
            </a:extLst>
          </p:cNvPr>
          <p:cNvSpPr>
            <a:spLocks noGrp="1"/>
          </p:cNvSpPr>
          <p:nvPr>
            <p:ph type="body" sz="half" idx="2"/>
          </p:nvPr>
        </p:nvSpPr>
        <p:spPr>
          <a:xfrm>
            <a:off x="838200" y="1825625"/>
            <a:ext cx="5387502" cy="4351338"/>
          </a:xfrm>
        </p:spPr>
        <p:txBody>
          <a:bodyPr vert="horz" lIns="91440" tIns="45720" rIns="91440" bIns="45720" rtlCol="0">
            <a:normAutofit lnSpcReduction="10000"/>
          </a:bodyPr>
          <a:lstStyle/>
          <a:p>
            <a:r>
              <a:rPr lang="en-US" dirty="0"/>
              <a:t>Studies show links with preterm birth, for example, a study </a:t>
            </a:r>
            <a:r>
              <a:rPr lang="en-US" dirty="0">
                <a:hlinkClick r:id="rId3"/>
              </a:rPr>
              <a:t>in Florida </a:t>
            </a:r>
            <a:endParaRPr lang="en-US" dirty="0"/>
          </a:p>
          <a:p>
            <a:r>
              <a:rPr lang="en-US" b="0" i="0" dirty="0">
                <a:solidFill>
                  <a:srgbClr val="212121"/>
                </a:solidFill>
                <a:effectLst/>
                <a:latin typeface="Cambria" panose="02040503050406030204" pitchFamily="18" charset="0"/>
              </a:rPr>
              <a:t>In the short term, disasters are associated with physical trauma, adverse environmental exposures, and unstable housing. In the longer term, disasters may lead to relocation, changes in family functioning, and negative economic effects. These aspects of disaster exposure, in turn, lead to lack of access to health care, increased stress and negative mental health outcomes, and negative behavioral changes, including smoking and substance use, poor nutrition, physical overexertion and limited activity, and reduction in breastfeeding. </a:t>
            </a:r>
            <a:r>
              <a:rPr lang="en-US" b="0" i="0" dirty="0">
                <a:solidFill>
                  <a:srgbClr val="212121"/>
                </a:solidFill>
                <a:effectLst/>
                <a:highlight>
                  <a:srgbClr val="FFFF00"/>
                </a:highlight>
                <a:latin typeface="Cambria" panose="02040503050406030204" pitchFamily="18" charset="0"/>
              </a:rPr>
              <a:t>All of these factors interact with social determinants of health to worsen effects on the most vulnerable women, infants, and communities. Few interventions after disasters have been tested</a:t>
            </a:r>
            <a:r>
              <a:rPr lang="en-US" b="0" i="0" dirty="0">
                <a:solidFill>
                  <a:srgbClr val="212121"/>
                </a:solidFill>
                <a:effectLst/>
                <a:latin typeface="Cambria" panose="02040503050406030204" pitchFamily="18" charset="0"/>
              </a:rPr>
              <a:t>. </a:t>
            </a:r>
            <a:endParaRPr lang="en-US" dirty="0"/>
          </a:p>
          <a:p>
            <a:endParaRPr lang="en-US" dirty="0"/>
          </a:p>
          <a:p>
            <a:r>
              <a:rPr lang="en-US" dirty="0"/>
              <a:t>In 2021: </a:t>
            </a:r>
          </a:p>
          <a:p>
            <a:r>
              <a:rPr lang="en-US" dirty="0">
                <a:hlinkClick r:id="rId4"/>
              </a:rPr>
              <a:t>HHS Maternal-Child Health Emergency Planning Toolkit (phe.gov)</a:t>
            </a:r>
            <a:endParaRPr lang="en-US" dirty="0"/>
          </a:p>
        </p:txBody>
      </p:sp>
      <p:pic>
        <p:nvPicPr>
          <p:cNvPr id="1026" name="Picture 2" descr="A doctor examines a pregnant woman to measure the heartbeat of the fetus, Jackson, Mississippi, US, December 17, 2021. ">
            <a:extLst>
              <a:ext uri="{FF2B5EF4-FFF2-40B4-BE49-F238E27FC236}">
                <a16:creationId xmlns:a16="http://schemas.microsoft.com/office/drawing/2014/main" id="{97155861-B674-F627-C49C-8A29E4921FCA}"/>
              </a:ext>
            </a:extLst>
          </p:cNvPr>
          <p:cNvPicPr>
            <a:picLocks noGrp="1" noChangeAspect="1" noChangeArrowheads="1"/>
          </p:cNvPicPr>
          <p:nvPr>
            <p:ph type="pic" idx="1"/>
          </p:nvPr>
        </p:nvPicPr>
        <p:blipFill rotWithShape="1">
          <a:blip r:embed="rId5">
            <a:extLst>
              <a:ext uri="{28A0092B-C50C-407E-A947-70E740481C1C}">
                <a14:useLocalDpi xmlns:a14="http://schemas.microsoft.com/office/drawing/2010/main" val="0"/>
              </a:ext>
            </a:extLst>
          </a:blip>
          <a:srcRect l="12678" r="20476" b="2"/>
          <a:stretch/>
        </p:blipFill>
        <p:spPr bwMode="auto">
          <a:xfrm>
            <a:off x="6621294" y="1295416"/>
            <a:ext cx="5570706" cy="5562584"/>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a:noFill/>
          <a:extLst>
            <a:ext uri="{909E8E84-426E-40DD-AFC4-6F175D3DCCD1}">
              <a14:hiddenFill xmlns:a14="http://schemas.microsoft.com/office/drawing/2010/main">
                <a:solidFill>
                  <a:srgbClr val="FFFFFF"/>
                </a:solidFill>
              </a14:hiddenFill>
            </a:ext>
          </a:extLst>
        </p:spPr>
      </p:pic>
      <p:sp>
        <p:nvSpPr>
          <p:cNvPr id="1040" name="!!Oval">
            <a:extLst>
              <a:ext uri="{FF2B5EF4-FFF2-40B4-BE49-F238E27FC236}">
                <a16:creationId xmlns:a16="http://schemas.microsoft.com/office/drawing/2014/main" id="{1D460C86-854F-4FB3-ABC2-E823D8FEB9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43451" y="1656147"/>
            <a:ext cx="546100" cy="546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41" name="!!Arc">
            <a:extLst>
              <a:ext uri="{FF2B5EF4-FFF2-40B4-BE49-F238E27FC236}">
                <a16:creationId xmlns:a16="http://schemas.microsoft.com/office/drawing/2014/main" id="{BB48116A-278A-4CC5-89D3-9DE8E8FF12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4739"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2090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1AC62-75FF-515F-0BF9-75D496219592}"/>
              </a:ext>
            </a:extLst>
          </p:cNvPr>
          <p:cNvSpPr>
            <a:spLocks noGrp="1"/>
          </p:cNvSpPr>
          <p:nvPr>
            <p:ph type="title"/>
          </p:nvPr>
        </p:nvSpPr>
        <p:spPr/>
        <p:txBody>
          <a:bodyPr/>
          <a:lstStyle/>
          <a:p>
            <a:r>
              <a:rPr lang="en-US" b="1" i="0" dirty="0">
                <a:solidFill>
                  <a:srgbClr val="2A2A2A"/>
                </a:solidFill>
                <a:effectLst/>
                <a:latin typeface="Merriweather" panose="00000500000000000000" pitchFamily="2" charset="0"/>
              </a:rPr>
              <a:t>The 2023 </a:t>
            </a:r>
            <a:r>
              <a:rPr lang="en-US" b="1" i="0" dirty="0">
                <a:solidFill>
                  <a:srgbClr val="2A2A2A"/>
                </a:solidFill>
                <a:effectLst/>
                <a:latin typeface="Merriweather" panose="00000500000000000000" pitchFamily="2" charset="0"/>
                <a:hlinkClick r:id="rId3"/>
              </a:rPr>
              <a:t>state of the climate </a:t>
            </a:r>
            <a:r>
              <a:rPr lang="en-US" b="1" i="0" dirty="0">
                <a:solidFill>
                  <a:srgbClr val="2A2A2A"/>
                </a:solidFill>
                <a:effectLst/>
                <a:latin typeface="Merriweather" panose="00000500000000000000" pitchFamily="2" charset="0"/>
              </a:rPr>
              <a:t>report: Entering uncharted territory</a:t>
            </a:r>
            <a:endParaRPr lang="en-US" dirty="0"/>
          </a:p>
        </p:txBody>
      </p:sp>
      <p:sp>
        <p:nvSpPr>
          <p:cNvPr id="3" name="Content Placeholder 2">
            <a:extLst>
              <a:ext uri="{FF2B5EF4-FFF2-40B4-BE49-F238E27FC236}">
                <a16:creationId xmlns:a16="http://schemas.microsoft.com/office/drawing/2014/main" id="{B63E58B1-4BF7-22EC-3FBD-78BEEB4073C0}"/>
              </a:ext>
            </a:extLst>
          </p:cNvPr>
          <p:cNvSpPr>
            <a:spLocks noGrp="1"/>
          </p:cNvSpPr>
          <p:nvPr>
            <p:ph idx="1"/>
          </p:nvPr>
        </p:nvSpPr>
        <p:spPr/>
        <p:txBody>
          <a:bodyPr>
            <a:normAutofit fontScale="92500"/>
          </a:bodyPr>
          <a:lstStyle/>
          <a:p>
            <a:pPr marL="0" indent="0">
              <a:buNone/>
            </a:pPr>
            <a:r>
              <a:rPr lang="en-US" b="1" i="1" dirty="0">
                <a:solidFill>
                  <a:srgbClr val="2A2A2A"/>
                </a:solidFill>
                <a:effectLst/>
                <a:latin typeface="Merriweather" panose="00000500000000000000" pitchFamily="2" charset="0"/>
              </a:rPr>
              <a:t>The effects of global warming are progressively more severe, and possibilities such as a worldwide societal breakdown are feasible and dangerously underexplored. </a:t>
            </a:r>
          </a:p>
          <a:p>
            <a:pPr marL="0" indent="0">
              <a:buNone/>
            </a:pPr>
            <a:r>
              <a:rPr lang="en-US" b="1" i="1" dirty="0">
                <a:solidFill>
                  <a:srgbClr val="2A2A2A"/>
                </a:solidFill>
                <a:effectLst/>
                <a:latin typeface="Merriweather" panose="00000500000000000000" pitchFamily="2" charset="0"/>
              </a:rPr>
              <a:t>By the end of this century, </a:t>
            </a:r>
            <a:r>
              <a:rPr lang="en-US" b="1" i="1" dirty="0">
                <a:solidFill>
                  <a:srgbClr val="2A2A2A"/>
                </a:solidFill>
                <a:effectLst/>
                <a:highlight>
                  <a:srgbClr val="FF00FF"/>
                </a:highlight>
                <a:latin typeface="Merriweather" panose="00000500000000000000" pitchFamily="2" charset="0"/>
              </a:rPr>
              <a:t>an estimated 3 to 6 billion individuals—approximately one-third to one-half of the global population—might find themselves confined beyond the livable region</a:t>
            </a:r>
            <a:r>
              <a:rPr lang="en-US" b="1" i="1" dirty="0">
                <a:solidFill>
                  <a:srgbClr val="2A2A2A"/>
                </a:solidFill>
                <a:effectLst/>
                <a:latin typeface="Merriweather" panose="00000500000000000000" pitchFamily="2" charset="0"/>
              </a:rPr>
              <a:t>, encountering severe heat, limited food availability, and elevated mortality rates because of the effects of climate change. </a:t>
            </a:r>
          </a:p>
          <a:p>
            <a:pPr marL="0" indent="0">
              <a:buNone/>
            </a:pPr>
            <a:r>
              <a:rPr lang="en-US" b="1" i="1" dirty="0">
                <a:solidFill>
                  <a:srgbClr val="2A2A2A"/>
                </a:solidFill>
                <a:effectLst/>
                <a:latin typeface="Merriweather" panose="00000500000000000000" pitchFamily="2" charset="0"/>
              </a:rPr>
              <a:t>Big problems need big solutions. Therefore, we must shift our perspective on the climate emergency from being just an isolated environmental issue to a systemic, existential threat.</a:t>
            </a:r>
            <a:endParaRPr lang="en-US" b="1" i="1" dirty="0"/>
          </a:p>
        </p:txBody>
      </p:sp>
    </p:spTree>
    <p:extLst>
      <p:ext uri="{BB962C8B-B14F-4D97-AF65-F5344CB8AC3E}">
        <p14:creationId xmlns:p14="http://schemas.microsoft.com/office/powerpoint/2010/main" val="7516647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DFF30C-BB3E-FF30-95B0-3839420FBCAA}"/>
              </a:ext>
            </a:extLst>
          </p:cNvPr>
          <p:cNvSpPr>
            <a:spLocks noGrp="1"/>
          </p:cNvSpPr>
          <p:nvPr>
            <p:ph type="title"/>
          </p:nvPr>
        </p:nvSpPr>
        <p:spPr>
          <a:xfrm>
            <a:off x="589560" y="856180"/>
            <a:ext cx="4560584" cy="1128068"/>
          </a:xfrm>
        </p:spPr>
        <p:txBody>
          <a:bodyPr vert="horz" lIns="91440" tIns="45720" rIns="91440" bIns="45720" rtlCol="0" anchor="ctr">
            <a:normAutofit/>
          </a:bodyPr>
          <a:lstStyle/>
          <a:p>
            <a:r>
              <a:rPr lang="en-US" sz="3700"/>
              <a:t>What’s our part in the big shift? </a:t>
            </a:r>
          </a:p>
        </p:txBody>
      </p:sp>
      <p:grpSp>
        <p:nvGrpSpPr>
          <p:cNvPr id="1033" name="Group 1032">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034" name="Rectangle 103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37" name="Rectangle 1036">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EF4A519D-D0D3-1624-51F0-1BB705068BC8}"/>
              </a:ext>
            </a:extLst>
          </p:cNvPr>
          <p:cNvSpPr>
            <a:spLocks noGrp="1"/>
          </p:cNvSpPr>
          <p:nvPr>
            <p:ph type="body" sz="half" idx="2"/>
          </p:nvPr>
        </p:nvSpPr>
        <p:spPr>
          <a:xfrm>
            <a:off x="590719" y="2330505"/>
            <a:ext cx="4559425" cy="3979585"/>
          </a:xfrm>
        </p:spPr>
        <p:txBody>
          <a:bodyPr vert="horz" lIns="91440" tIns="45720" rIns="91440" bIns="45720" rtlCol="0" anchor="ctr">
            <a:normAutofit lnSpcReduction="10000"/>
          </a:bodyPr>
          <a:lstStyle/>
          <a:p>
            <a:r>
              <a:rPr lang="en-US" sz="1700" dirty="0"/>
              <a:t>Resilience depends on “connectors” care workers that are marginalized and massively underpaid, for example community health workers. How can they be more powerful? </a:t>
            </a:r>
          </a:p>
          <a:p>
            <a:r>
              <a:rPr lang="en-US" sz="1700" dirty="0"/>
              <a:t>How can community midwives, perinatal community health workers have more power to build resilience AND fight fossil fuel and hi-carbon states? </a:t>
            </a:r>
          </a:p>
          <a:p>
            <a:r>
              <a:rPr lang="en-US" sz="1700" dirty="0"/>
              <a:t>What is THEIR vision of a more sustainable and healthier world? </a:t>
            </a:r>
          </a:p>
          <a:p>
            <a:r>
              <a:rPr lang="en-US" sz="1700" dirty="0"/>
              <a:t>How can we provide platforms, resources to the most affected communities so they are part of a more sustainable future? </a:t>
            </a:r>
          </a:p>
          <a:p>
            <a:r>
              <a:rPr lang="en-US" sz="1700" dirty="0"/>
              <a:t>How can we make the right to healthy environment part of sexual and reproductive health and rights? </a:t>
            </a:r>
          </a:p>
          <a:p>
            <a:pPr indent="-228600">
              <a:buFont typeface="Arial" panose="020B0604020202020204" pitchFamily="34" charset="0"/>
              <a:buChar char="•"/>
            </a:pPr>
            <a:endParaRPr lang="en-US" sz="1700" dirty="0"/>
          </a:p>
        </p:txBody>
      </p:sp>
      <p:sp>
        <p:nvSpPr>
          <p:cNvPr id="1039" name="Rectangle 1038">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1" name="Rectangle 1040">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A pregnant woman holds onto another woman">
            <a:extLst>
              <a:ext uri="{FF2B5EF4-FFF2-40B4-BE49-F238E27FC236}">
                <a16:creationId xmlns:a16="http://schemas.microsoft.com/office/drawing/2014/main" id="{ED155B0D-5815-9DE4-4BCB-8B1EB3F2D4CF}"/>
              </a:ext>
            </a:extLst>
          </p:cNvPr>
          <p:cNvPicPr>
            <a:picLocks noGrp="1" noChangeAspect="1" noChangeArrowheads="1"/>
          </p:cNvPicPr>
          <p:nvPr>
            <p:ph type="pic" idx="1"/>
          </p:nvPr>
        </p:nvPicPr>
        <p:blipFill rotWithShape="1">
          <a:blip r:embed="rId3">
            <a:extLst>
              <a:ext uri="{28A0092B-C50C-407E-A947-70E740481C1C}">
                <a14:useLocalDpi xmlns:a14="http://schemas.microsoft.com/office/drawing/2010/main" val="0"/>
              </a:ext>
            </a:extLst>
          </a:blip>
          <a:srcRect l="10071" r="21072" b="1"/>
          <a:stretch/>
        </p:blipFill>
        <p:spPr bwMode="auto">
          <a:xfrm>
            <a:off x="5977788" y="799352"/>
            <a:ext cx="5425410" cy="5259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09218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Cambria"/>
        <a:ea typeface=""/>
        <a:cs typeface=""/>
      </a:majorFont>
      <a:minorFont>
        <a:latin typeface="Cambr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2955</TotalTime>
  <Words>2003</Words>
  <Application>Microsoft Macintosh PowerPoint</Application>
  <PresentationFormat>Widescreen</PresentationFormat>
  <Paragraphs>126</Paragraphs>
  <Slides>17</Slides>
  <Notes>16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17</vt:i4>
      </vt:variant>
    </vt:vector>
  </HeadingPairs>
  <TitlesOfParts>
    <vt:vector size="28" baseType="lpstr">
      <vt:lpstr>Arial</vt:lpstr>
      <vt:lpstr>Calabri</vt:lpstr>
      <vt:lpstr>Calibri</vt:lpstr>
      <vt:lpstr>Cambria</vt:lpstr>
      <vt:lpstr>Freight Text W01</vt:lpstr>
      <vt:lpstr>Merriweather</vt:lpstr>
      <vt:lpstr>MetaPro-Norm</vt:lpstr>
      <vt:lpstr>Palatino Linotype</vt:lpstr>
      <vt:lpstr>Source Sans Pro</vt:lpstr>
      <vt:lpstr>Wingdings</vt:lpstr>
      <vt:lpstr>Office Theme</vt:lpstr>
      <vt:lpstr>Key message</vt:lpstr>
      <vt:lpstr>Climate change is worsening maternal and newborn health &amp; inequities </vt:lpstr>
      <vt:lpstr>NEW National Climate Assessment 5 </vt:lpstr>
      <vt:lpstr>Key question</vt:lpstr>
      <vt:lpstr>Extreme Heat – Driving Inequities. </vt:lpstr>
      <vt:lpstr>Adverse birth outcomes and heat in the US </vt:lpstr>
      <vt:lpstr>New overview study on stillbirth </vt:lpstr>
      <vt:lpstr>Key message</vt:lpstr>
      <vt:lpstr>Heat &amp; fetal distress study, The Gambia </vt:lpstr>
      <vt:lpstr>Maternal hypertension and complications </vt:lpstr>
      <vt:lpstr>Wildfire exposures in Oregon </vt:lpstr>
      <vt:lpstr>PowerPoint Presentation</vt:lpstr>
      <vt:lpstr>A key learning: the “stay indoors” problem.  </vt:lpstr>
      <vt:lpstr>Preterm birth and stillbirth should be climate indications (but they’re NOT!) </vt:lpstr>
      <vt:lpstr>Pregnancy in disaster</vt:lpstr>
      <vt:lpstr>The 2023 state of the climate report: Entering uncharted territory</vt:lpstr>
      <vt:lpstr>What’s our part in the big shift?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Rafia Rauf</dc:creator>
  <cp:lastModifiedBy>Cheryl Holder</cp:lastModifiedBy>
  <cp:revision>95</cp:revision>
  <dcterms:created xsi:type="dcterms:W3CDTF">2023-08-25T14:33:08Z</dcterms:created>
  <dcterms:modified xsi:type="dcterms:W3CDTF">2024-02-06T19:18:34Z</dcterms:modified>
</cp:coreProperties>
</file>