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71" r:id="rId5"/>
    <p:sldId id="286" r:id="rId6"/>
    <p:sldId id="290" r:id="rId7"/>
    <p:sldId id="296" r:id="rId8"/>
    <p:sldId id="263" r:id="rId9"/>
    <p:sldId id="295" r:id="rId10"/>
    <p:sldId id="291" r:id="rId11"/>
    <p:sldId id="264" r:id="rId12"/>
    <p:sldId id="269" r:id="rId13"/>
    <p:sldId id="273" r:id="rId14"/>
    <p:sldId id="274" r:id="rId15"/>
    <p:sldId id="276" r:id="rId16"/>
    <p:sldId id="284" r:id="rId17"/>
    <p:sldId id="277" r:id="rId18"/>
    <p:sldId id="285" r:id="rId19"/>
    <p:sldId id="278" r:id="rId20"/>
    <p:sldId id="279" r:id="rId21"/>
    <p:sldId id="298" r:id="rId22"/>
    <p:sldId id="297" r:id="rId23"/>
    <p:sldId id="287" r:id="rId24"/>
    <p:sldId id="293" r:id="rId25"/>
    <p:sldId id="281" r:id="rId26"/>
    <p:sldId id="28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DBD3"/>
    <a:srgbClr val="B3D1C8"/>
    <a:srgbClr val="C1DDD5"/>
    <a:srgbClr val="DAE6E0"/>
    <a:srgbClr val="91C1C0"/>
    <a:srgbClr val="DFE7D9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84" autoAdjust="0"/>
    <p:restoredTop sz="95091"/>
  </p:normalViewPr>
  <p:slideViewPr>
    <p:cSldViewPr snapToGrid="0">
      <p:cViewPr varScale="1">
        <p:scale>
          <a:sx n="94" d="100"/>
          <a:sy n="94" d="100"/>
        </p:scale>
        <p:origin x="3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1E5CC-4553-CF7F-FF64-DF1D5BF4CC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122B0B-1F3F-59EC-E3DA-4E1DA9E3A1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8FC48-9B0A-0DEA-3A13-A8F80FB80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5290B-B79F-46E7-958D-8B7B3B21780B}" type="datetimeFigureOut">
              <a:rPr lang="en-US" smtClean="0"/>
              <a:t>11/30/23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6B11C-C805-E622-C030-4DFEF1A6B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51C0C-6B4D-F267-E351-9EE47FDB0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975-29A4-4EBD-9BF0-511B1936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004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809D1-5D0F-3B6E-E6AA-6448C3BBE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E2557-E8F8-495E-8E8D-6BB0DAFB9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93E78-9B4F-33C6-74A7-38843F6EE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5290B-B79F-46E7-958D-8B7B3B21780B}" type="datetimeFigureOut">
              <a:rPr lang="en-US" smtClean="0"/>
              <a:t>11/30/23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AF131-0DB8-F904-14EA-68713846B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C7414-C7DF-620E-132B-DFA83CC03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975-29A4-4EBD-9BF0-511B1936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398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00F6A-60B6-ECB0-2A5A-6D9691090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A75413-A682-D801-20F4-6598B6217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742DC-A0F7-9B58-1B5F-C076C2B1A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5290B-B79F-46E7-958D-8B7B3B21780B}" type="datetimeFigureOut">
              <a:rPr lang="en-US" smtClean="0"/>
              <a:t>11/30/23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84C762-C0F1-780A-68AA-53AF03D38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5B7F5-D55F-322A-3701-BD462F17A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975-29A4-4EBD-9BF0-511B1936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466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A71D5-C3DB-D6B5-8A2B-009BB40C0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CFC56-9212-465E-8A88-3D5BA4E7EF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EC01F7-A965-B37C-51F3-B74125835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838727-A38F-2B8B-87B2-1D5045129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5290B-B79F-46E7-958D-8B7B3B21780B}" type="datetimeFigureOut">
              <a:rPr lang="en-US" smtClean="0"/>
              <a:t>11/30/23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60A64F-E856-3518-1FA1-BD0D77EB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2BBA9-CE85-19BB-3D84-7DE3B1633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975-29A4-4EBD-9BF0-511B1936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62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30340-06FF-2EAB-7CC6-F912F5B2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0C6579-7F8B-4C1F-7FBF-37B72414B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0D65CB-EF57-E74A-378E-4D985A4F58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1D99E4-225B-DB2C-84A2-022AF40302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EDA808-DDDE-752B-1AEE-8910904477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5B829B-1F84-3974-DA9F-844D2A6EA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5290B-B79F-46E7-958D-8B7B3B21780B}" type="datetimeFigureOut">
              <a:rPr lang="en-US" smtClean="0"/>
              <a:t>11/30/23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F75234-912B-CE19-8205-28A2547A4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978BCA-4F91-A52A-FF9A-E4D922891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975-29A4-4EBD-9BF0-511B1936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244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3E0EB-40AE-3F6A-DA97-8B94FB78D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A40845-31BB-FB30-196E-F0E0D2F82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5290B-B79F-46E7-958D-8B7B3B21780B}" type="datetimeFigureOut">
              <a:rPr lang="en-US" smtClean="0"/>
              <a:t>11/30/23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BE9887-D3FA-9A21-D4A8-F50467F3E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76332F-6F3D-48DF-6BDF-19660AE52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975-29A4-4EBD-9BF0-511B1936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128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0089E0-8C89-0EFE-EA3F-859FEB4DF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5290B-B79F-46E7-958D-8B7B3B21780B}" type="datetimeFigureOut">
              <a:rPr lang="en-US" smtClean="0"/>
              <a:t>11/30/23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CDC44C-65A1-FC4C-95B4-203EC896D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0A9F8-A688-95CC-50F0-058EFDF6F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975-29A4-4EBD-9BF0-511B1936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211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BE808-68A8-C8F8-4B47-00698D269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EFE4F-87E8-96A1-EFB8-128661AC5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64F3A-BECE-0D18-3CD9-F8A216E0E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C1494-E3BD-FCD9-5DA6-F3AE5AA78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5290B-B79F-46E7-958D-8B7B3B21780B}" type="datetimeFigureOut">
              <a:rPr lang="en-US" smtClean="0"/>
              <a:t>11/30/23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273CE9-4D0B-29B3-7FF1-D44E8388C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7A9C0F-DBA9-C9B5-14AB-98EA25FDC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975-29A4-4EBD-9BF0-511B1936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678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7D7D3-3CF6-3E24-4314-16CFB3AD4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C79917-9B41-F0B5-1C1A-8509D3AD4A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7BD1A-9D45-5FDE-0E28-A52F1B9410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7E958E-5FF2-6A42-9013-6610348B4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5290B-B79F-46E7-958D-8B7B3B21780B}" type="datetimeFigureOut">
              <a:rPr lang="en-US" smtClean="0"/>
              <a:t>11/30/23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9E2E3D-5D03-B2E3-909E-085C9DE6A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9963EC-6FAC-297A-FE64-FDB7169CA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975-29A4-4EBD-9BF0-511B1936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356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5B47B-AE8A-825C-6507-6C4686C2F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DBA5C4-80F2-7D51-4D2C-6E0887C159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DB8-94F4-A643-D346-8AEDCB2D8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5290B-B79F-46E7-958D-8B7B3B21780B}" type="datetimeFigureOut">
              <a:rPr lang="en-US" smtClean="0"/>
              <a:t>11/30/23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6A5F7-257E-18F9-9D57-48F94C684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F6F09-B6A2-BEA6-E664-164D7A8FB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975-29A4-4EBD-9BF0-511B1936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592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CF081E-9C46-66FE-0DFE-316A9E92B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F761AF-0EEF-0A7E-0251-00F6BB8330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62166-86EC-A203-95EB-006224AC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5290B-B79F-46E7-958D-8B7B3B21780B}" type="datetimeFigureOut">
              <a:rPr lang="en-US" smtClean="0"/>
              <a:t>11/30/23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CA2FA-C633-270F-8D1B-6AA664FF4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5F2E8-0B15-4089-BE96-0923301AA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B975-29A4-4EBD-9BF0-511B1936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01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916648-1CCD-81C5-05A1-7C32FD4C4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DD5FF5-D474-749A-616A-1E0CBB252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B901E-DBCC-5394-221C-67C89A6E6C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5290B-B79F-46E7-958D-8B7B3B21780B}" type="datetimeFigureOut">
              <a:rPr lang="en-US" smtClean="0"/>
              <a:t>11/30/23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8D689-96C7-E300-07E8-6819EE986C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A43DFE-D108-D3B1-3AA3-34B1CED7A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5B975-29A4-4EBD-9BF0-511B1936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weather.gov/ama/heatindex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www.weather.gov/ama/heatindex" TargetMode="Externa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miamidade.gov/global/economy/environment/heat.pag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E02EED2-D94E-FB5D-D4DF-C57BF5243E72}"/>
              </a:ext>
            </a:extLst>
          </p:cNvPr>
          <p:cNvSpPr/>
          <p:nvPr/>
        </p:nvSpPr>
        <p:spPr>
          <a:xfrm flipV="1">
            <a:off x="0" y="0"/>
            <a:ext cx="12191999" cy="1244068"/>
          </a:xfrm>
          <a:prstGeom prst="rect">
            <a:avLst/>
          </a:prstGeom>
          <a:solidFill>
            <a:srgbClr val="C7D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6063" y="646204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en-US" sz="3600" b="1" dirty="0">
                <a:solidFill>
                  <a:srgbClr val="006666"/>
                </a:solidFill>
              </a:rPr>
            </a:br>
            <a:br>
              <a:rPr lang="en-US" sz="3600" b="1" dirty="0">
                <a:solidFill>
                  <a:srgbClr val="006666"/>
                </a:solidFill>
              </a:rPr>
            </a:br>
            <a:r>
              <a:rPr lang="en-US" sz="3600" b="1" dirty="0">
                <a:solidFill>
                  <a:srgbClr val="006666"/>
                </a:solidFill>
              </a:rPr>
              <a:t>Heat Stress and Heat Illness Prevention CME Series Session 2</a:t>
            </a:r>
            <a:br>
              <a:rPr lang="en-US" sz="3600" b="1" dirty="0">
                <a:solidFill>
                  <a:srgbClr val="006666"/>
                </a:solidFill>
              </a:rPr>
            </a:br>
            <a:r>
              <a:rPr lang="en-US" sz="3600" b="1" dirty="0">
                <a:solidFill>
                  <a:srgbClr val="006666"/>
                </a:solidFill>
              </a:rPr>
              <a:t>Climate and Exertional Heat Illness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7981" y="3252931"/>
            <a:ext cx="9144000" cy="165576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6666"/>
                </a:solidFill>
              </a:rPr>
              <a:t>October 18</a:t>
            </a:r>
            <a:r>
              <a:rPr lang="en-US" sz="2800">
                <a:solidFill>
                  <a:srgbClr val="006666"/>
                </a:solidFill>
              </a:rPr>
              <a:t>, 2022</a:t>
            </a:r>
            <a:endParaRPr lang="en-US" sz="2800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063" y="4166170"/>
            <a:ext cx="2865478" cy="246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750" y="4527458"/>
            <a:ext cx="3217571" cy="146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2DA941-31C8-D418-7CCE-13E213ED4402}"/>
              </a:ext>
            </a:extLst>
          </p:cNvPr>
          <p:cNvSpPr txBox="1"/>
          <p:nvPr/>
        </p:nvSpPr>
        <p:spPr>
          <a:xfrm>
            <a:off x="7463481" y="38182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819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4620" y="-167044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6666"/>
                </a:solidFill>
              </a:rPr>
              <a:t>Adult ER Interventions/Treatment Options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1258" y="2552699"/>
            <a:ext cx="9457362" cy="2387600"/>
          </a:xfrm>
        </p:spPr>
        <p:txBody>
          <a:bodyPr>
            <a:normAutofit lnSpcReduction="10000"/>
          </a:bodyPr>
          <a:lstStyle/>
          <a:p>
            <a:r>
              <a:rPr lang="en-US" sz="2800" b="1" dirty="0">
                <a:solidFill>
                  <a:srgbClr val="006666"/>
                </a:solidFill>
              </a:rPr>
              <a:t>Eugene S Fu, MD</a:t>
            </a:r>
          </a:p>
          <a:p>
            <a:r>
              <a:rPr lang="en-US" sz="2800" b="1" dirty="0">
                <a:solidFill>
                  <a:srgbClr val="006666"/>
                </a:solidFill>
              </a:rPr>
              <a:t>Associate Professor of Clinical Anesthesiology</a:t>
            </a:r>
          </a:p>
          <a:p>
            <a:r>
              <a:rPr lang="en-US" sz="2800" b="1" dirty="0">
                <a:solidFill>
                  <a:srgbClr val="006666"/>
                </a:solidFill>
              </a:rPr>
              <a:t>Miller School of Medicine, University of Miami</a:t>
            </a:r>
          </a:p>
          <a:p>
            <a:r>
              <a:rPr lang="en-US" sz="2800" b="1" dirty="0">
                <a:solidFill>
                  <a:srgbClr val="006666"/>
                </a:solidFill>
              </a:rPr>
              <a:t>Miami, FL</a:t>
            </a:r>
          </a:p>
          <a:p>
            <a:r>
              <a:rPr lang="en-US" sz="2800" b="1" dirty="0">
                <a:solidFill>
                  <a:srgbClr val="006666"/>
                </a:solidFill>
              </a:rPr>
              <a:t>October 18, 2022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060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081444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6666"/>
                </a:solidFill>
              </a:rPr>
              <a:t>Disclosure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5645" y="1648574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rgbClr val="006666"/>
                </a:solidFill>
              </a:rPr>
              <a:t>I have no actual or potential conflict of interest in relation to this presentation.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582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FFDEC2-9643-59BB-8C5A-042DF567F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130" y="524656"/>
            <a:ext cx="5861956" cy="567040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D8596D-D2E5-2A93-1D86-A4F25571E322}"/>
              </a:ext>
            </a:extLst>
          </p:cNvPr>
          <p:cNvSpPr txBox="1"/>
          <p:nvPr/>
        </p:nvSpPr>
        <p:spPr>
          <a:xfrm>
            <a:off x="1104964" y="6325489"/>
            <a:ext cx="3856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Epstein et al, NEJM 2019;380:2449-59</a:t>
            </a:r>
          </a:p>
        </p:txBody>
      </p:sp>
    </p:spTree>
    <p:extLst>
      <p:ext uri="{BB962C8B-B14F-4D97-AF65-F5344CB8AC3E}">
        <p14:creationId xmlns:p14="http://schemas.microsoft.com/office/powerpoint/2010/main" val="3790531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6666"/>
                </a:solidFill>
              </a:rPr>
              <a:t>Heat Index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1657"/>
            <a:ext cx="10515600" cy="4776863"/>
          </a:xfrm>
        </p:spPr>
        <p:txBody>
          <a:bodyPr>
            <a:normAutofit/>
          </a:bodyPr>
          <a:lstStyle/>
          <a:p>
            <a:pPr algn="l"/>
            <a:r>
              <a:rPr lang="en-US" sz="1600" dirty="0">
                <a:solidFill>
                  <a:srgbClr val="006666"/>
                </a:solidFill>
                <a:hlinkClick r:id="rId2"/>
              </a:rPr>
              <a:t>https://www.weather.gov/ama/heatindex</a:t>
            </a:r>
            <a:endParaRPr lang="en-US" sz="1600" dirty="0">
              <a:solidFill>
                <a:srgbClr val="006666"/>
              </a:solidFill>
            </a:endParaRPr>
          </a:p>
          <a:p>
            <a:pPr marL="0" indent="0" algn="l">
              <a:buNone/>
            </a:pPr>
            <a:endParaRPr lang="en-US" sz="2800" dirty="0">
              <a:solidFill>
                <a:srgbClr val="006666"/>
              </a:solidFill>
            </a:endParaRPr>
          </a:p>
          <a:p>
            <a:pPr algn="l"/>
            <a:endParaRPr lang="en-US" sz="2800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6E7E3E-81E4-75E3-8036-AB99B55E38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1259" y="1804168"/>
            <a:ext cx="6174828" cy="421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086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F0A8190-9378-CD5B-EC4E-3C68EA669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Index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2EE40B86-C8AF-437D-0A24-5FC7199A3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20" y="4268710"/>
            <a:ext cx="9220200" cy="168909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47C82D9-1CFE-2A37-4B1C-D892E52EAB93}"/>
              </a:ext>
            </a:extLst>
          </p:cNvPr>
          <p:cNvSpPr txBox="1"/>
          <p:nvPr/>
        </p:nvSpPr>
        <p:spPr>
          <a:xfrm>
            <a:off x="1446835" y="6233156"/>
            <a:ext cx="55442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>
                <a:solidFill>
                  <a:srgbClr val="006666"/>
                </a:solidFill>
                <a:hlinkClick r:id="rId5"/>
              </a:rPr>
              <a:t>https://www.weather.gov/ama/heatindex</a:t>
            </a:r>
            <a:endParaRPr lang="en-US" sz="1200" dirty="0">
              <a:solidFill>
                <a:srgbClr val="006666"/>
              </a:solidFill>
            </a:endParaRPr>
          </a:p>
        </p:txBody>
      </p:sp>
      <p:pic>
        <p:nvPicPr>
          <p:cNvPr id="18" name="Content Placeholder 17" descr="Text&#10;&#10;Description automatically generated">
            <a:extLst>
              <a:ext uri="{FF2B5EF4-FFF2-40B4-BE49-F238E27FC236}">
                <a16:creationId xmlns:a16="http://schemas.microsoft.com/office/drawing/2014/main" id="{DDE14022-A0F1-B573-5DBC-0F24492491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20" y="1420586"/>
            <a:ext cx="9220200" cy="2661557"/>
          </a:xfrm>
        </p:spPr>
      </p:pic>
    </p:spTree>
    <p:extLst>
      <p:ext uri="{BB962C8B-B14F-4D97-AF65-F5344CB8AC3E}">
        <p14:creationId xmlns:p14="http://schemas.microsoft.com/office/powerpoint/2010/main" val="367750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F56C4A-F42E-D3DA-CEFD-A0F4DB6A47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546965"/>
            <a:ext cx="7772400" cy="54017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2B631E-A28F-6A4F-0B4D-B18B7AC8EC4A}"/>
              </a:ext>
            </a:extLst>
          </p:cNvPr>
          <p:cNvSpPr txBox="1"/>
          <p:nvPr/>
        </p:nvSpPr>
        <p:spPr>
          <a:xfrm>
            <a:off x="1215342" y="6285053"/>
            <a:ext cx="50581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storymaps.arcgis.com</a:t>
            </a:r>
            <a:r>
              <a:rPr lang="en-US" sz="1200" dirty="0"/>
              <a:t>/stories/6f1e91cf8a8e4d5d9bd67525575c042e</a:t>
            </a:r>
          </a:p>
        </p:txBody>
      </p:sp>
    </p:spTree>
    <p:extLst>
      <p:ext uri="{BB962C8B-B14F-4D97-AF65-F5344CB8AC3E}">
        <p14:creationId xmlns:p14="http://schemas.microsoft.com/office/powerpoint/2010/main" val="574680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081444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6666"/>
                </a:solidFill>
              </a:rPr>
              <a:t>Heat Exhaustion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74078"/>
            <a:ext cx="5640729" cy="2927127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en-US" sz="4000" dirty="0">
                <a:effectLst/>
              </a:rPr>
              <a:t>Mild-to-moderate illness due to water or salt</a:t>
            </a:r>
          </a:p>
          <a:p>
            <a:pPr algn="l"/>
            <a:r>
              <a:rPr lang="en-US" sz="4000" dirty="0">
                <a:effectLst/>
              </a:rPr>
              <a:t>depletion that results from exposure to high</a:t>
            </a:r>
          </a:p>
          <a:p>
            <a:pPr algn="l"/>
            <a:r>
              <a:rPr lang="en-US" sz="4000" dirty="0">
                <a:effectLst/>
              </a:rPr>
              <a:t>environmental heat or strenuous physical</a:t>
            </a:r>
          </a:p>
          <a:p>
            <a:pPr algn="l"/>
            <a:r>
              <a:rPr lang="en-US" sz="4000" dirty="0">
                <a:effectLst/>
              </a:rPr>
              <a:t>exercise; signs and symptoms include intense</a:t>
            </a:r>
          </a:p>
          <a:p>
            <a:pPr algn="l"/>
            <a:r>
              <a:rPr lang="en-US" sz="4000" dirty="0">
                <a:effectLst/>
              </a:rPr>
              <a:t>thirst, weakness, discomfort, anxiety, dizziness,</a:t>
            </a:r>
          </a:p>
          <a:p>
            <a:pPr algn="l"/>
            <a:r>
              <a:rPr lang="en-US" sz="4000" dirty="0">
                <a:effectLst/>
              </a:rPr>
              <a:t>fainting, and headache; core temperature</a:t>
            </a:r>
          </a:p>
          <a:p>
            <a:pPr algn="l"/>
            <a:r>
              <a:rPr lang="en-US" sz="4000" dirty="0">
                <a:effectLst/>
              </a:rPr>
              <a:t>may be normal, below normal, or</a:t>
            </a:r>
          </a:p>
          <a:p>
            <a:pPr algn="l"/>
            <a:r>
              <a:rPr lang="en-US" sz="4000" dirty="0">
                <a:effectLst/>
              </a:rPr>
              <a:t>slightly elevated (&gt;37°C but &lt;40°C)</a:t>
            </a:r>
          </a:p>
          <a:p>
            <a:endParaRPr lang="en-US" sz="2800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7325F5-AAC6-9131-8128-91582BC2FC26}"/>
              </a:ext>
            </a:extLst>
          </p:cNvPr>
          <p:cNvSpPr txBox="1"/>
          <p:nvPr/>
        </p:nvSpPr>
        <p:spPr>
          <a:xfrm>
            <a:off x="1365813" y="5948737"/>
            <a:ext cx="3981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Bouchama</a:t>
            </a:r>
            <a:r>
              <a:rPr lang="en-US" sz="1200" dirty="0"/>
              <a:t> et al, NEJM;2022:346:1978-1988</a:t>
            </a:r>
          </a:p>
        </p:txBody>
      </p:sp>
    </p:spTree>
    <p:extLst>
      <p:ext uri="{BB962C8B-B14F-4D97-AF65-F5344CB8AC3E}">
        <p14:creationId xmlns:p14="http://schemas.microsoft.com/office/powerpoint/2010/main" val="4177420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081444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6666"/>
                </a:solidFill>
              </a:rPr>
              <a:t>Heat Stroke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74078"/>
            <a:ext cx="9144000" cy="2506737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2800" dirty="0">
                <a:effectLst/>
              </a:rPr>
              <a:t>Severe illness characterized by a core temperature</a:t>
            </a:r>
          </a:p>
          <a:p>
            <a:pPr algn="l"/>
            <a:r>
              <a:rPr lang="en-US" sz="2800" dirty="0">
                <a:effectLst/>
              </a:rPr>
              <a:t>&gt;40°C and central nervous system</a:t>
            </a:r>
          </a:p>
          <a:p>
            <a:pPr algn="l"/>
            <a:r>
              <a:rPr lang="en-US" sz="2800" dirty="0">
                <a:effectLst/>
              </a:rPr>
              <a:t>abnormalities such as delirium, convulsions,</a:t>
            </a:r>
          </a:p>
          <a:p>
            <a:pPr algn="l"/>
            <a:r>
              <a:rPr lang="en-US" sz="2800" dirty="0">
                <a:effectLst/>
              </a:rPr>
              <a:t>or coma resulting from exposure to environmental</a:t>
            </a:r>
          </a:p>
          <a:p>
            <a:pPr algn="l"/>
            <a:r>
              <a:rPr lang="en-US" sz="2800" dirty="0">
                <a:effectLst/>
              </a:rPr>
              <a:t>heat (classic heat stroke) or strenuous</a:t>
            </a:r>
          </a:p>
          <a:p>
            <a:pPr algn="l"/>
            <a:r>
              <a:rPr lang="en-US" sz="2800" dirty="0">
                <a:effectLst/>
              </a:rPr>
              <a:t>physical exercise (exertional heat stroke)</a:t>
            </a:r>
          </a:p>
          <a:p>
            <a:pPr algn="l"/>
            <a:endParaRPr lang="en-US" sz="2800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7325F5-AAC6-9131-8128-91582BC2FC26}"/>
              </a:ext>
            </a:extLst>
          </p:cNvPr>
          <p:cNvSpPr txBox="1"/>
          <p:nvPr/>
        </p:nvSpPr>
        <p:spPr>
          <a:xfrm>
            <a:off x="1365813" y="5948737"/>
            <a:ext cx="3981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Bouchama</a:t>
            </a:r>
            <a:r>
              <a:rPr lang="en-US" sz="1200" dirty="0"/>
              <a:t> et al, NEJM;2022:346:1978-1988</a:t>
            </a:r>
          </a:p>
        </p:txBody>
      </p:sp>
    </p:spTree>
    <p:extLst>
      <p:ext uri="{BB962C8B-B14F-4D97-AF65-F5344CB8AC3E}">
        <p14:creationId xmlns:p14="http://schemas.microsoft.com/office/powerpoint/2010/main" val="2868489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CF7182-7750-3DE1-61E5-C1460A075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5679" y="1502229"/>
            <a:ext cx="6657935" cy="4114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D3739E-C8E7-3B50-FCBE-4BBE1EB6A563}"/>
              </a:ext>
            </a:extLst>
          </p:cNvPr>
          <p:cNvSpPr txBox="1"/>
          <p:nvPr/>
        </p:nvSpPr>
        <p:spPr>
          <a:xfrm>
            <a:off x="1681843" y="6253842"/>
            <a:ext cx="46046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www.weather.gov</a:t>
            </a:r>
            <a:r>
              <a:rPr lang="en-US" sz="1200" dirty="0"/>
              <a:t>/safety/heat-illness</a:t>
            </a:r>
          </a:p>
        </p:txBody>
      </p:sp>
    </p:spTree>
    <p:extLst>
      <p:ext uri="{BB962C8B-B14F-4D97-AF65-F5344CB8AC3E}">
        <p14:creationId xmlns:p14="http://schemas.microsoft.com/office/powerpoint/2010/main" val="558952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5645" y="1648574"/>
            <a:ext cx="8975675" cy="4535056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rgbClr val="006666"/>
                </a:solidFill>
                <a:hlinkClick r:id="rId2"/>
              </a:rPr>
              <a:t>https://www.miamidade.gov/global/economy/environment/heat.page</a:t>
            </a:r>
            <a:endParaRPr lang="en-US" sz="2800" dirty="0">
              <a:solidFill>
                <a:srgbClr val="006666"/>
              </a:solidFill>
            </a:endParaRPr>
          </a:p>
          <a:p>
            <a:pPr algn="l"/>
            <a:endParaRPr lang="en-US" sz="2800" dirty="0">
              <a:solidFill>
                <a:srgbClr val="006666"/>
              </a:solidFill>
            </a:endParaRPr>
          </a:p>
          <a:p>
            <a:pPr algn="l"/>
            <a:r>
              <a:rPr lang="en-US" sz="2800" dirty="0">
                <a:solidFill>
                  <a:srgbClr val="006666"/>
                </a:solidFill>
              </a:rPr>
              <a:t>Heat-Related Illness (HRI)</a:t>
            </a:r>
          </a:p>
          <a:p>
            <a:pPr marL="514350" indent="-514350" algn="l">
              <a:buAutoNum type="arabicPeriod"/>
            </a:pPr>
            <a:r>
              <a:rPr lang="en-US" sz="2800" dirty="0">
                <a:solidFill>
                  <a:srgbClr val="006666"/>
                </a:solidFill>
              </a:rPr>
              <a:t>Heat Exhaustion</a:t>
            </a:r>
          </a:p>
          <a:p>
            <a:pPr marL="514350" indent="-514350" algn="l">
              <a:buAutoNum type="arabicPeriod"/>
            </a:pPr>
            <a:r>
              <a:rPr lang="en-US" sz="2800" dirty="0">
                <a:solidFill>
                  <a:srgbClr val="006666"/>
                </a:solidFill>
              </a:rPr>
              <a:t>Heat Stroke</a:t>
            </a:r>
          </a:p>
          <a:p>
            <a:pPr algn="l"/>
            <a:endParaRPr lang="en-US" sz="2800" dirty="0">
              <a:solidFill>
                <a:srgbClr val="006666"/>
              </a:solidFill>
            </a:endParaRPr>
          </a:p>
          <a:p>
            <a:pPr algn="l"/>
            <a:endParaRPr lang="en-US" sz="2800" dirty="0">
              <a:solidFill>
                <a:srgbClr val="006666"/>
              </a:solidFill>
            </a:endParaRPr>
          </a:p>
          <a:p>
            <a:pPr algn="l"/>
            <a:endParaRPr lang="en-US" sz="2800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544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081444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6666"/>
                </a:solidFill>
              </a:rPr>
              <a:t>General HRI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5644" y="1648573"/>
            <a:ext cx="9627185" cy="4300163"/>
          </a:xfrm>
        </p:spPr>
        <p:txBody>
          <a:bodyPr>
            <a:normAutofit fontScale="25000" lnSpcReduction="20000"/>
          </a:bodyPr>
          <a:lstStyle/>
          <a:p>
            <a:pPr marR="0" lvl="1" algn="l">
              <a:spcBef>
                <a:spcPts val="0"/>
              </a:spcBef>
              <a:spcAft>
                <a:spcPts val="0"/>
              </a:spcAft>
              <a:buSzPts val="1100"/>
              <a:tabLst>
                <a:tab pos="774700" algn="l"/>
                <a:tab pos="775335" algn="l"/>
              </a:tabLst>
            </a:pPr>
            <a:r>
              <a:rPr lang="en-US" sz="8000" spc="0" dirty="0">
                <a:effectLst/>
                <a:ea typeface="Arial" panose="020B0604020202020204" pitchFamily="34" charset="0"/>
              </a:rPr>
              <a:t>Initial</a:t>
            </a:r>
            <a:r>
              <a:rPr lang="en-US" sz="80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Assessment/Care </a:t>
            </a:r>
          </a:p>
          <a:p>
            <a:pPr marL="0" marR="0" algn="l">
              <a:spcBef>
                <a:spcPts val="35"/>
              </a:spcBef>
              <a:spcAft>
                <a:spcPts val="0"/>
              </a:spcAft>
            </a:pPr>
            <a:r>
              <a:rPr lang="en-US" sz="8000" dirty="0">
                <a:effectLst/>
                <a:ea typeface="Arial" panose="020B0604020202020204" pitchFamily="34" charset="0"/>
              </a:rPr>
              <a:t> </a:t>
            </a:r>
          </a:p>
          <a:p>
            <a:pPr marR="0" lvl="2" algn="l">
              <a:spcBef>
                <a:spcPts val="0"/>
              </a:spcBef>
              <a:spcAft>
                <a:spcPts val="0"/>
              </a:spcAft>
              <a:buSzPts val="1100"/>
              <a:tabLst>
                <a:tab pos="1232535" algn="l"/>
              </a:tabLst>
            </a:pPr>
            <a:r>
              <a:rPr lang="en-US" sz="8000" spc="0" dirty="0">
                <a:effectLst/>
                <a:ea typeface="Arial" panose="020B0604020202020204" pitchFamily="34" charset="0"/>
              </a:rPr>
              <a:t>1.	Assess</a:t>
            </a:r>
            <a:r>
              <a:rPr lang="en-US" sz="8000" spc="-6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and</a:t>
            </a:r>
            <a:r>
              <a:rPr lang="en-US" sz="8000" spc="-4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monitor</a:t>
            </a:r>
            <a:r>
              <a:rPr lang="en-US" sz="8000" spc="-4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oral/axillary/infrared</a:t>
            </a:r>
            <a:r>
              <a:rPr lang="en-US" sz="8000" spc="-4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-10" dirty="0">
                <a:effectLst/>
                <a:ea typeface="Arial" panose="020B0604020202020204" pitchFamily="34" charset="0"/>
              </a:rPr>
              <a:t>temperature.</a:t>
            </a:r>
            <a:endParaRPr lang="en-US" sz="80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5"/>
              </a:spcBef>
              <a:spcAft>
                <a:spcPts val="0"/>
              </a:spcAft>
            </a:pPr>
            <a:r>
              <a:rPr lang="en-US" sz="8000" dirty="0">
                <a:effectLst/>
                <a:ea typeface="Arial" panose="020B0604020202020204" pitchFamily="34" charset="0"/>
              </a:rPr>
              <a:t> </a:t>
            </a:r>
          </a:p>
          <a:p>
            <a:pPr marR="0" lvl="1" algn="l">
              <a:spcBef>
                <a:spcPts val="0"/>
              </a:spcBef>
              <a:spcAft>
                <a:spcPts val="0"/>
              </a:spcAft>
              <a:buSzPts val="1100"/>
              <a:tabLst>
                <a:tab pos="774700" algn="l"/>
                <a:tab pos="775335" algn="l"/>
              </a:tabLst>
            </a:pPr>
            <a:r>
              <a:rPr lang="en-US" sz="8000" spc="0" dirty="0">
                <a:effectLst/>
                <a:ea typeface="Arial" panose="020B0604020202020204" pitchFamily="34" charset="0"/>
              </a:rPr>
              <a:t>				Remove</a:t>
            </a:r>
            <a:r>
              <a:rPr lang="en-US" sz="80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the</a:t>
            </a:r>
            <a:r>
              <a:rPr lang="en-US" sz="80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patient</a:t>
            </a:r>
            <a:r>
              <a:rPr lang="en-US" sz="80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from</a:t>
            </a:r>
            <a:r>
              <a:rPr lang="en-US" sz="8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the</a:t>
            </a:r>
            <a:r>
              <a:rPr lang="en-US" sz="80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hot</a:t>
            </a:r>
            <a:r>
              <a:rPr lang="en-US" sz="80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environment</a:t>
            </a:r>
            <a:r>
              <a:rPr lang="en-US" sz="80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to</a:t>
            </a:r>
            <a:r>
              <a:rPr lang="en-US" sz="80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a</a:t>
            </a:r>
            <a:r>
              <a:rPr lang="en-US" sz="80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cool</a:t>
            </a:r>
            <a:r>
              <a:rPr lang="en-US" sz="8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-10" dirty="0">
                <a:effectLst/>
                <a:ea typeface="Arial" panose="020B0604020202020204" pitchFamily="34" charset="0"/>
              </a:rPr>
              <a:t>environment.</a:t>
            </a:r>
            <a:endParaRPr lang="en-US" sz="80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5"/>
              </a:spcBef>
              <a:spcAft>
                <a:spcPts val="0"/>
              </a:spcAft>
            </a:pPr>
            <a:r>
              <a:rPr lang="en-US" sz="8000" dirty="0">
                <a:effectLst/>
                <a:ea typeface="Arial" panose="020B0604020202020204" pitchFamily="34" charset="0"/>
              </a:rPr>
              <a:t> </a:t>
            </a:r>
          </a:p>
          <a:p>
            <a:pPr marR="547370" lvl="2"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SzPts val="1100"/>
              <a:tabLst>
                <a:tab pos="1232535" algn="l"/>
              </a:tabLst>
            </a:pPr>
            <a:r>
              <a:rPr lang="en-US" sz="8000" spc="0" dirty="0">
                <a:effectLst/>
                <a:ea typeface="Arial" panose="020B0604020202020204" pitchFamily="34" charset="0"/>
              </a:rPr>
              <a:t>2.	Apply</a:t>
            </a:r>
            <a:r>
              <a:rPr lang="en-US" sz="8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passive/active cooling</a:t>
            </a:r>
            <a:r>
              <a:rPr lang="en-US" sz="80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techniques</a:t>
            </a:r>
            <a:r>
              <a:rPr lang="en-US" sz="8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as</a:t>
            </a:r>
            <a:r>
              <a:rPr lang="en-US" sz="8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necessary,</a:t>
            </a:r>
            <a:r>
              <a:rPr lang="en-US" sz="8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but</a:t>
            </a:r>
            <a:r>
              <a:rPr lang="en-US" sz="8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do not</a:t>
            </a:r>
            <a:r>
              <a:rPr lang="en-US" sz="8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allow</a:t>
            </a:r>
            <a:r>
              <a:rPr lang="en-US" sz="8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the</a:t>
            </a:r>
            <a:r>
              <a:rPr lang="en-US" sz="8000" spc="-15" dirty="0">
                <a:effectLst/>
                <a:ea typeface="Arial" panose="020B0604020202020204" pitchFamily="34" charset="0"/>
              </a:rPr>
              <a:t> 	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patient</a:t>
            </a:r>
            <a:r>
              <a:rPr lang="en-US" sz="8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to begin shivering.</a:t>
            </a:r>
          </a:p>
          <a:p>
            <a:pPr marL="0" marR="0" algn="l">
              <a:spcBef>
                <a:spcPts val="20"/>
              </a:spcBef>
              <a:spcAft>
                <a:spcPts val="0"/>
              </a:spcAft>
            </a:pPr>
            <a:r>
              <a:rPr lang="en-US" sz="8000" dirty="0">
                <a:effectLst/>
                <a:ea typeface="Arial" panose="020B0604020202020204" pitchFamily="34" charset="0"/>
              </a:rPr>
              <a:t> </a:t>
            </a:r>
          </a:p>
          <a:p>
            <a:pPr marR="0" lvl="3" algn="l">
              <a:lnSpc>
                <a:spcPts val="1255"/>
              </a:lnSpc>
              <a:spcBef>
                <a:spcPts val="5"/>
              </a:spcBef>
              <a:spcAft>
                <a:spcPts val="0"/>
              </a:spcAft>
              <a:buSzPts val="1100"/>
              <a:tabLst>
                <a:tab pos="1690370" algn="l"/>
              </a:tabLst>
            </a:pPr>
            <a:r>
              <a:rPr lang="en-US" sz="8000" spc="0" dirty="0">
                <a:effectLst/>
                <a:ea typeface="Arial" panose="020B0604020202020204" pitchFamily="34" charset="0"/>
              </a:rPr>
              <a:t>Passive</a:t>
            </a:r>
            <a:r>
              <a:rPr lang="en-US" sz="80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External</a:t>
            </a:r>
            <a:r>
              <a:rPr lang="en-US" sz="8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Cooling</a:t>
            </a:r>
            <a:r>
              <a:rPr lang="en-US" sz="80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-10" dirty="0">
                <a:effectLst/>
                <a:ea typeface="Arial" panose="020B0604020202020204" pitchFamily="34" charset="0"/>
              </a:rPr>
              <a:t>Techniques</a:t>
            </a:r>
          </a:p>
          <a:p>
            <a:pPr marR="0" lvl="3" algn="l">
              <a:lnSpc>
                <a:spcPts val="1255"/>
              </a:lnSpc>
              <a:spcBef>
                <a:spcPts val="5"/>
              </a:spcBef>
              <a:spcAft>
                <a:spcPts val="0"/>
              </a:spcAft>
              <a:buSzPts val="1100"/>
              <a:tabLst>
                <a:tab pos="1690370" algn="l"/>
              </a:tabLst>
            </a:pPr>
            <a:endParaRPr lang="en-US" sz="8000" spc="0" dirty="0">
              <a:effectLst/>
              <a:ea typeface="Arial" panose="020B0604020202020204" pitchFamily="34" charset="0"/>
            </a:endParaRPr>
          </a:p>
          <a:p>
            <a:pPr marR="0" lvl="4" algn="l">
              <a:lnSpc>
                <a:spcPts val="1255"/>
              </a:lnSpc>
              <a:spcBef>
                <a:spcPts val="0"/>
              </a:spcBef>
              <a:spcAft>
                <a:spcPts val="0"/>
              </a:spcAft>
              <a:buSzPts val="1100"/>
              <a:tabLst>
                <a:tab pos="2146935" algn="l"/>
                <a:tab pos="2147570" algn="l"/>
              </a:tabLst>
            </a:pPr>
            <a:r>
              <a:rPr lang="en-US" sz="8000" spc="0" dirty="0">
                <a:effectLst/>
                <a:ea typeface="Arial" panose="020B0604020202020204" pitchFamily="34" charset="0"/>
              </a:rPr>
              <a:t>Removal</a:t>
            </a:r>
            <a:r>
              <a:rPr lang="en-US" sz="8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from</a:t>
            </a:r>
            <a:r>
              <a:rPr lang="en-US" sz="8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environment</a:t>
            </a:r>
            <a:r>
              <a:rPr lang="en-US" sz="80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causing</a:t>
            </a:r>
            <a:r>
              <a:rPr lang="en-US" sz="80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-10" dirty="0">
                <a:effectLst/>
                <a:ea typeface="Arial" panose="020B0604020202020204" pitchFamily="34" charset="0"/>
              </a:rPr>
              <a:t>illness</a:t>
            </a:r>
            <a:endParaRPr lang="en-US" sz="8000" spc="0" dirty="0">
              <a:effectLst/>
              <a:ea typeface="Arial" panose="020B0604020202020204" pitchFamily="34" charset="0"/>
            </a:endParaRPr>
          </a:p>
          <a:p>
            <a:pPr marR="0" lvl="4" algn="l">
              <a:spcBef>
                <a:spcPts val="10"/>
              </a:spcBef>
              <a:spcAft>
                <a:spcPts val="0"/>
              </a:spcAft>
              <a:buSzPts val="1100"/>
              <a:tabLst>
                <a:tab pos="2146935" algn="l"/>
                <a:tab pos="2147570" algn="l"/>
              </a:tabLst>
            </a:pPr>
            <a:r>
              <a:rPr lang="en-US" sz="8000" spc="0" dirty="0">
                <a:effectLst/>
                <a:ea typeface="Arial" panose="020B0604020202020204" pitchFamily="34" charset="0"/>
              </a:rPr>
              <a:t>Remove</a:t>
            </a:r>
            <a:r>
              <a:rPr lang="en-US" sz="80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articles</a:t>
            </a:r>
            <a:r>
              <a:rPr lang="en-US" sz="8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of</a:t>
            </a:r>
            <a:r>
              <a:rPr lang="en-US" sz="80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-10" dirty="0">
                <a:effectLst/>
                <a:ea typeface="Arial" panose="020B0604020202020204" pitchFamily="34" charset="0"/>
              </a:rPr>
              <a:t>clothing</a:t>
            </a:r>
            <a:endParaRPr lang="en-US" sz="80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50"/>
              </a:spcBef>
              <a:spcAft>
                <a:spcPts val="0"/>
              </a:spcAft>
            </a:pPr>
            <a:r>
              <a:rPr lang="en-US" sz="8000" dirty="0">
                <a:effectLst/>
                <a:ea typeface="Arial" panose="020B0604020202020204" pitchFamily="34" charset="0"/>
              </a:rPr>
              <a:t> </a:t>
            </a:r>
          </a:p>
          <a:p>
            <a:pPr marR="0" lvl="3" algn="l">
              <a:spcBef>
                <a:spcPts val="0"/>
              </a:spcBef>
              <a:spcAft>
                <a:spcPts val="0"/>
              </a:spcAft>
              <a:buSzPts val="1100"/>
              <a:tabLst>
                <a:tab pos="1690370" algn="l"/>
              </a:tabLst>
            </a:pPr>
            <a:r>
              <a:rPr lang="en-US" sz="8000" spc="0" dirty="0">
                <a:effectLst/>
                <a:ea typeface="Arial" panose="020B0604020202020204" pitchFamily="34" charset="0"/>
              </a:rPr>
              <a:t>Active</a:t>
            </a:r>
            <a:r>
              <a:rPr lang="en-US" sz="80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Cooling</a:t>
            </a:r>
            <a:r>
              <a:rPr lang="en-US" sz="80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-10" dirty="0">
                <a:effectLst/>
                <a:ea typeface="Arial" panose="020B0604020202020204" pitchFamily="34" charset="0"/>
              </a:rPr>
              <a:t>Techniques</a:t>
            </a:r>
          </a:p>
          <a:p>
            <a:pPr marR="0" lvl="3" algn="l">
              <a:spcBef>
                <a:spcPts val="0"/>
              </a:spcBef>
              <a:spcAft>
                <a:spcPts val="0"/>
              </a:spcAft>
              <a:buSzPts val="1100"/>
              <a:tabLst>
                <a:tab pos="1690370" algn="l"/>
              </a:tabLst>
            </a:pPr>
            <a:endParaRPr lang="en-US" sz="8000" spc="0" dirty="0">
              <a:effectLst/>
              <a:ea typeface="Arial" panose="020B0604020202020204" pitchFamily="34" charset="0"/>
            </a:endParaRPr>
          </a:p>
          <a:p>
            <a:pPr marR="0" lvl="4" algn="l">
              <a:lnSpc>
                <a:spcPts val="1255"/>
              </a:lnSpc>
              <a:spcBef>
                <a:spcPts val="15"/>
              </a:spcBef>
              <a:spcAft>
                <a:spcPts val="0"/>
              </a:spcAft>
              <a:buSzPts val="1100"/>
              <a:tabLst>
                <a:tab pos="2146935" algn="l"/>
                <a:tab pos="2147570" algn="l"/>
              </a:tabLst>
            </a:pPr>
            <a:r>
              <a:rPr lang="en-US" sz="8000" spc="0" dirty="0">
                <a:effectLst/>
                <a:ea typeface="Arial" panose="020B0604020202020204" pitchFamily="34" charset="0"/>
              </a:rPr>
              <a:t>Provide</a:t>
            </a:r>
            <a:r>
              <a:rPr lang="en-US" sz="8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a cool</a:t>
            </a:r>
            <a:r>
              <a:rPr lang="en-US" sz="8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environment</a:t>
            </a:r>
            <a:r>
              <a:rPr lang="en-US" sz="8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with</a:t>
            </a:r>
            <a:r>
              <a:rPr lang="en-US" sz="80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fans,</a:t>
            </a:r>
            <a:r>
              <a:rPr lang="en-US" sz="8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misting</a:t>
            </a:r>
            <a:r>
              <a:rPr lang="en-US" sz="8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or</a:t>
            </a:r>
            <a:r>
              <a:rPr lang="en-US" sz="80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air</a:t>
            </a:r>
            <a:r>
              <a:rPr lang="en-US" sz="80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-10" dirty="0">
                <a:effectLst/>
                <a:ea typeface="Arial" panose="020B0604020202020204" pitchFamily="34" charset="0"/>
              </a:rPr>
              <a:t>conditioning</a:t>
            </a:r>
            <a:endParaRPr lang="en-US" sz="8000" spc="0" dirty="0">
              <a:effectLst/>
              <a:ea typeface="Arial" panose="020B0604020202020204" pitchFamily="34" charset="0"/>
            </a:endParaRPr>
          </a:p>
          <a:p>
            <a:pPr marR="0" lvl="4" algn="l">
              <a:lnSpc>
                <a:spcPts val="1255"/>
              </a:lnSpc>
              <a:spcBef>
                <a:spcPts val="0"/>
              </a:spcBef>
              <a:spcAft>
                <a:spcPts val="0"/>
              </a:spcAft>
              <a:buSzPts val="1100"/>
              <a:tabLst>
                <a:tab pos="2146935" algn="l"/>
                <a:tab pos="2147570" algn="l"/>
              </a:tabLst>
            </a:pPr>
            <a:r>
              <a:rPr lang="en-US" sz="8000" spc="0" dirty="0">
                <a:effectLst/>
                <a:ea typeface="Arial" panose="020B0604020202020204" pitchFamily="34" charset="0"/>
              </a:rPr>
              <a:t>Apply</a:t>
            </a:r>
            <a:r>
              <a:rPr lang="en-US" sz="8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cold</a:t>
            </a:r>
            <a:r>
              <a:rPr lang="en-US" sz="8000" spc="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packs</a:t>
            </a:r>
            <a:r>
              <a:rPr lang="en-US" sz="8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to</a:t>
            </a:r>
            <a:r>
              <a:rPr lang="en-US" sz="8000" spc="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back</a:t>
            </a:r>
            <a:r>
              <a:rPr lang="en-US" sz="8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of</a:t>
            </a:r>
            <a:r>
              <a:rPr lang="en-US" sz="8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neck,</a:t>
            </a:r>
            <a:r>
              <a:rPr lang="en-US" sz="8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axilla,</a:t>
            </a:r>
            <a:r>
              <a:rPr lang="en-US" sz="8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and</a:t>
            </a:r>
            <a:r>
              <a:rPr lang="en-US" sz="8000" spc="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-20" dirty="0">
                <a:effectLst/>
                <a:ea typeface="Arial" panose="020B0604020202020204" pitchFamily="34" charset="0"/>
              </a:rPr>
              <a:t>groin</a:t>
            </a:r>
            <a:endParaRPr lang="en-US" sz="8000" spc="0" dirty="0">
              <a:effectLst/>
              <a:ea typeface="Arial" panose="020B0604020202020204" pitchFamily="34" charset="0"/>
            </a:endParaRPr>
          </a:p>
          <a:p>
            <a:pPr marR="655320" lvl="4" algn="l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SzPts val="1100"/>
              <a:tabLst>
                <a:tab pos="2146935" algn="l"/>
                <a:tab pos="2147570" algn="l"/>
              </a:tabLst>
            </a:pPr>
            <a:r>
              <a:rPr lang="en-US" sz="8000" spc="0" dirty="0">
                <a:effectLst/>
                <a:ea typeface="Arial" panose="020B0604020202020204" pitchFamily="34" charset="0"/>
              </a:rPr>
              <a:t>Moisten</a:t>
            </a:r>
            <a:r>
              <a:rPr lang="en-US" sz="8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patient</a:t>
            </a:r>
            <a:r>
              <a:rPr lang="en-US" sz="80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with</a:t>
            </a:r>
            <a:r>
              <a:rPr lang="en-US" sz="8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cool</a:t>
            </a:r>
            <a:r>
              <a:rPr lang="en-US" sz="8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saline or</a:t>
            </a:r>
            <a:r>
              <a:rPr lang="en-US" sz="8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place</a:t>
            </a:r>
            <a:r>
              <a:rPr lang="en-US" sz="8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wet</a:t>
            </a:r>
            <a:r>
              <a:rPr lang="en-US" sz="80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towels</a:t>
            </a:r>
            <a:r>
              <a:rPr lang="en-US" sz="80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around</a:t>
            </a:r>
            <a:r>
              <a:rPr lang="en-US" sz="8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the</a:t>
            </a:r>
            <a:r>
              <a:rPr lang="en-US" sz="8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8000" spc="0" dirty="0">
                <a:effectLst/>
                <a:ea typeface="Arial" panose="020B0604020202020204" pitchFamily="34" charset="0"/>
              </a:rPr>
              <a:t>neck and head</a:t>
            </a:r>
          </a:p>
          <a:p>
            <a:pPr algn="l"/>
            <a:endParaRPr lang="en-US" sz="2800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0D060F-6951-84F1-8371-B702D12C2917}"/>
              </a:ext>
            </a:extLst>
          </p:cNvPr>
          <p:cNvSpPr txBox="1"/>
          <p:nvPr/>
        </p:nvSpPr>
        <p:spPr>
          <a:xfrm>
            <a:off x="2138781" y="6241132"/>
            <a:ext cx="6755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Miami-Dade Fire Rescue Medical Operations Manual</a:t>
            </a:r>
          </a:p>
        </p:txBody>
      </p:sp>
    </p:spTree>
    <p:extLst>
      <p:ext uri="{BB962C8B-B14F-4D97-AF65-F5344CB8AC3E}">
        <p14:creationId xmlns:p14="http://schemas.microsoft.com/office/powerpoint/2010/main" val="1193544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081444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6666"/>
                </a:solidFill>
              </a:rPr>
              <a:t>General (HRI) Care (cont.)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5645" y="1648574"/>
            <a:ext cx="9144000" cy="4580776"/>
          </a:xfrm>
        </p:spPr>
        <p:txBody>
          <a:bodyPr>
            <a:noAutofit/>
          </a:bodyPr>
          <a:lstStyle/>
          <a:p>
            <a:pPr marR="0" lvl="1" algn="l">
              <a:spcBef>
                <a:spcPts val="5"/>
              </a:spcBef>
              <a:spcAft>
                <a:spcPts val="0"/>
              </a:spcAft>
              <a:buSzPts val="1100"/>
              <a:tabLst>
                <a:tab pos="774700" algn="l"/>
                <a:tab pos="775335" algn="l"/>
              </a:tabLst>
            </a:pPr>
            <a:r>
              <a:rPr lang="en-US" sz="1800" dirty="0">
                <a:ea typeface="Arial" panose="020B0604020202020204" pitchFamily="34" charset="0"/>
              </a:rPr>
              <a:t>3.	</a:t>
            </a:r>
            <a:r>
              <a:rPr lang="en-US" sz="1800" spc="0" dirty="0">
                <a:effectLst/>
                <a:ea typeface="Arial" panose="020B0604020202020204" pitchFamily="34" charset="0"/>
              </a:rPr>
              <a:t>Care</a:t>
            </a:r>
            <a:r>
              <a:rPr lang="en-US" sz="18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0" dirty="0">
                <a:effectLst/>
                <a:ea typeface="Arial" panose="020B0604020202020204" pitchFamily="34" charset="0"/>
              </a:rPr>
              <a:t>should</a:t>
            </a:r>
            <a:r>
              <a:rPr lang="en-US" sz="18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0" dirty="0">
                <a:effectLst/>
                <a:ea typeface="Arial" panose="020B0604020202020204" pitchFamily="34" charset="0"/>
              </a:rPr>
              <a:t>be</a:t>
            </a:r>
            <a:r>
              <a:rPr lang="en-US" sz="18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0" dirty="0">
                <a:effectLst/>
                <a:ea typeface="Arial" panose="020B0604020202020204" pitchFamily="34" charset="0"/>
              </a:rPr>
              <a:t>directed</a:t>
            </a:r>
            <a:r>
              <a:rPr lang="en-US" sz="18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0" dirty="0">
                <a:effectLst/>
                <a:ea typeface="Arial" panose="020B0604020202020204" pitchFamily="34" charset="0"/>
              </a:rPr>
              <a:t>at</a:t>
            </a:r>
            <a:r>
              <a:rPr lang="en-US" sz="18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0" dirty="0">
                <a:effectLst/>
                <a:ea typeface="Arial" panose="020B0604020202020204" pitchFamily="34" charset="0"/>
              </a:rPr>
              <a:t>supporting</a:t>
            </a:r>
            <a:r>
              <a:rPr lang="en-US" sz="18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0" dirty="0">
                <a:effectLst/>
                <a:ea typeface="Arial" panose="020B0604020202020204" pitchFamily="34" charset="0"/>
              </a:rPr>
              <a:t>vital</a:t>
            </a:r>
            <a:r>
              <a:rPr lang="en-US" sz="18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0" dirty="0">
                <a:effectLst/>
                <a:ea typeface="Arial" panose="020B0604020202020204" pitchFamily="34" charset="0"/>
              </a:rPr>
              <a:t>signs.</a:t>
            </a:r>
            <a:r>
              <a:rPr lang="en-US" sz="18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0" dirty="0">
                <a:effectLst/>
                <a:ea typeface="Arial" panose="020B0604020202020204" pitchFamily="34" charset="0"/>
              </a:rPr>
              <a:t>Follow</a:t>
            </a:r>
            <a:r>
              <a:rPr lang="en-US" sz="18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0" dirty="0">
                <a:effectLst/>
                <a:ea typeface="Arial" panose="020B0604020202020204" pitchFamily="34" charset="0"/>
              </a:rPr>
              <a:t>the</a:t>
            </a:r>
            <a:r>
              <a:rPr lang="en-US" sz="18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0" dirty="0">
                <a:effectLst/>
                <a:ea typeface="Arial" panose="020B0604020202020204" pitchFamily="34" charset="0"/>
              </a:rPr>
              <a:t>appropriate</a:t>
            </a:r>
            <a:r>
              <a:rPr lang="en-US" sz="1800" spc="20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ea typeface="Arial" panose="020B0604020202020204" pitchFamily="34" charset="0"/>
              </a:rPr>
              <a:t>protocol.</a:t>
            </a:r>
            <a:endParaRPr lang="en-US" sz="18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ea typeface="Arial" panose="020B0604020202020204" pitchFamily="34" charset="0"/>
              </a:rPr>
              <a:t> </a:t>
            </a:r>
          </a:p>
          <a:p>
            <a:pPr marR="0" lvl="2" algn="l">
              <a:spcBef>
                <a:spcPts val="5"/>
              </a:spcBef>
              <a:spcAft>
                <a:spcPts val="0"/>
              </a:spcAft>
              <a:buSzPts val="1100"/>
              <a:tabLst>
                <a:tab pos="1232535" algn="l"/>
              </a:tabLst>
            </a:pPr>
            <a:r>
              <a:rPr lang="en-US" spc="0" dirty="0">
                <a:effectLst/>
                <a:ea typeface="Arial" panose="020B0604020202020204" pitchFamily="34" charset="0"/>
              </a:rPr>
              <a:t>Support</a:t>
            </a:r>
            <a:r>
              <a:rPr lang="en-US" spc="-60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life-threatening</a:t>
            </a:r>
            <a:r>
              <a:rPr lang="en-US" spc="-65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problems</a:t>
            </a:r>
            <a:r>
              <a:rPr lang="en-US" spc="-75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associated</a:t>
            </a:r>
            <a:r>
              <a:rPr lang="en-US" spc="-40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with</a:t>
            </a:r>
            <a:r>
              <a:rPr lang="en-US" spc="-65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airway,</a:t>
            </a:r>
            <a:r>
              <a:rPr lang="en-US" spc="-55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breathing,</a:t>
            </a:r>
            <a:r>
              <a:rPr lang="en-US" spc="-55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and</a:t>
            </a:r>
            <a:r>
              <a:rPr lang="en-US" spc="-40" dirty="0">
                <a:effectLst/>
                <a:ea typeface="Arial" panose="020B0604020202020204" pitchFamily="34" charset="0"/>
              </a:rPr>
              <a:t> </a:t>
            </a:r>
            <a:r>
              <a:rPr lang="en-US" spc="-10" dirty="0">
                <a:effectLst/>
                <a:ea typeface="Arial" panose="020B0604020202020204" pitchFamily="34" charset="0"/>
              </a:rPr>
              <a:t>circulation.</a:t>
            </a:r>
            <a:endParaRPr lang="en-US" sz="1800" dirty="0">
              <a:effectLst/>
              <a:ea typeface="Arial" panose="020B0604020202020204" pitchFamily="34" charset="0"/>
            </a:endParaRPr>
          </a:p>
          <a:p>
            <a:pPr marR="0" lvl="2" algn="l">
              <a:spcBef>
                <a:spcPts val="0"/>
              </a:spcBef>
              <a:spcAft>
                <a:spcPts val="0"/>
              </a:spcAft>
              <a:buSzPts val="1100"/>
              <a:tabLst>
                <a:tab pos="1232535" algn="l"/>
              </a:tabLst>
            </a:pPr>
            <a:endParaRPr lang="en-US" spc="0" dirty="0">
              <a:effectLst/>
              <a:ea typeface="Arial" panose="020B0604020202020204" pitchFamily="34" charset="0"/>
            </a:endParaRPr>
          </a:p>
          <a:p>
            <a:pPr marR="0" lvl="2" algn="l">
              <a:spcBef>
                <a:spcPts val="0"/>
              </a:spcBef>
              <a:spcAft>
                <a:spcPts val="0"/>
              </a:spcAft>
              <a:buSzPts val="1100"/>
              <a:tabLst>
                <a:tab pos="1232535" algn="l"/>
              </a:tabLst>
            </a:pPr>
            <a:r>
              <a:rPr lang="en-US" spc="0" dirty="0">
                <a:effectLst/>
                <a:ea typeface="Arial" panose="020B0604020202020204" pitchFamily="34" charset="0"/>
              </a:rPr>
              <a:t>Administer</a:t>
            </a:r>
            <a:r>
              <a:rPr lang="en-US" spc="-50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oxygen,</a:t>
            </a:r>
            <a:r>
              <a:rPr lang="en-US" spc="-60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to</a:t>
            </a:r>
            <a:r>
              <a:rPr lang="en-US" spc="-40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maintain</a:t>
            </a:r>
            <a:r>
              <a:rPr lang="en-US" spc="-40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SPO2</a:t>
            </a:r>
            <a:r>
              <a:rPr lang="en-US" spc="-45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≥</a:t>
            </a:r>
            <a:r>
              <a:rPr lang="en-US" spc="-25" dirty="0">
                <a:effectLst/>
                <a:ea typeface="Arial" panose="020B0604020202020204" pitchFamily="34" charset="0"/>
              </a:rPr>
              <a:t> </a:t>
            </a:r>
            <a:r>
              <a:rPr lang="en-US" spc="-20" dirty="0">
                <a:effectLst/>
                <a:ea typeface="Arial" panose="020B0604020202020204" pitchFamily="34" charset="0"/>
              </a:rPr>
              <a:t>94%.</a:t>
            </a:r>
            <a:endParaRPr lang="en-US" sz="1800" dirty="0">
              <a:effectLst/>
              <a:ea typeface="Arial" panose="020B0604020202020204" pitchFamily="34" charset="0"/>
            </a:endParaRPr>
          </a:p>
          <a:p>
            <a:pPr marR="559435" lvl="2" algn="l">
              <a:lnSpc>
                <a:spcPct val="100000"/>
              </a:lnSpc>
              <a:spcBef>
                <a:spcPts val="465"/>
              </a:spcBef>
              <a:spcAft>
                <a:spcPts val="0"/>
              </a:spcAft>
              <a:buSzPts val="1100"/>
              <a:tabLst>
                <a:tab pos="1232535" algn="l"/>
              </a:tabLst>
            </a:pPr>
            <a:r>
              <a:rPr lang="en-US" spc="0" dirty="0">
                <a:effectLst/>
                <a:ea typeface="Arial" panose="020B0604020202020204" pitchFamily="34" charset="0"/>
              </a:rPr>
              <a:t>Perform</a:t>
            </a:r>
            <a:r>
              <a:rPr lang="en-US" spc="-15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Airway</a:t>
            </a:r>
            <a:r>
              <a:rPr lang="en-US" spc="-25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Management</a:t>
            </a:r>
            <a:r>
              <a:rPr lang="en-US" b="1" spc="-10" dirty="0">
                <a:solidFill>
                  <a:srgbClr val="0000FF"/>
                </a:solidFill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and</a:t>
            </a:r>
            <a:r>
              <a:rPr lang="en-US" spc="-10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support</a:t>
            </a:r>
            <a:r>
              <a:rPr lang="en-US" spc="-30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respirations</a:t>
            </a:r>
            <a:r>
              <a:rPr lang="en-US" spc="-50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as</a:t>
            </a:r>
            <a:r>
              <a:rPr lang="en-US" spc="-25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necessary</a:t>
            </a:r>
            <a:r>
              <a:rPr lang="en-US" spc="-25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with a BVM or advanced airway.</a:t>
            </a:r>
          </a:p>
          <a:p>
            <a:pPr marR="0" lvl="1" algn="l">
              <a:spcBef>
                <a:spcPts val="440"/>
              </a:spcBef>
              <a:spcAft>
                <a:spcPts val="0"/>
              </a:spcAft>
              <a:buSzPts val="1100"/>
              <a:tabLst>
                <a:tab pos="774700" algn="l"/>
                <a:tab pos="775335" algn="l"/>
              </a:tabLst>
            </a:pPr>
            <a:endParaRPr lang="en-US" sz="1800" spc="0" dirty="0">
              <a:ea typeface="Arial" panose="020B0604020202020204" pitchFamily="34" charset="0"/>
            </a:endParaRPr>
          </a:p>
          <a:p>
            <a:pPr marR="0" lvl="1" algn="l">
              <a:spcBef>
                <a:spcPts val="440"/>
              </a:spcBef>
              <a:spcAft>
                <a:spcPts val="0"/>
              </a:spcAft>
              <a:buSzPts val="1100"/>
              <a:tabLst>
                <a:tab pos="774700" algn="l"/>
                <a:tab pos="775335" algn="l"/>
              </a:tabLst>
            </a:pPr>
            <a:r>
              <a:rPr lang="en-US" sz="1800" spc="0" dirty="0">
                <a:effectLst/>
                <a:ea typeface="Arial" panose="020B0604020202020204" pitchFamily="34" charset="0"/>
              </a:rPr>
              <a:t>4.	Assess</a:t>
            </a:r>
            <a:r>
              <a:rPr lang="en-US" sz="18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0" dirty="0">
                <a:effectLst/>
                <a:ea typeface="Arial" panose="020B0604020202020204" pitchFamily="34" charset="0"/>
              </a:rPr>
              <a:t>past</a:t>
            </a:r>
            <a:r>
              <a:rPr lang="en-US" sz="18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0" dirty="0">
                <a:effectLst/>
                <a:ea typeface="Arial" panose="020B0604020202020204" pitchFamily="34" charset="0"/>
              </a:rPr>
              <a:t>medical</a:t>
            </a:r>
            <a:r>
              <a:rPr lang="en-US" sz="18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0" dirty="0">
                <a:effectLst/>
                <a:ea typeface="Arial" panose="020B0604020202020204" pitchFamily="34" charset="0"/>
              </a:rPr>
              <a:t>history and</a:t>
            </a:r>
            <a:r>
              <a:rPr lang="en-US" sz="18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0" dirty="0">
                <a:effectLst/>
                <a:ea typeface="Arial" panose="020B0604020202020204" pitchFamily="34" charset="0"/>
              </a:rPr>
              <a:t>nature</a:t>
            </a:r>
            <a:r>
              <a:rPr lang="en-US" sz="1800" spc="5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0" dirty="0">
                <a:effectLst/>
                <a:ea typeface="Arial" panose="020B0604020202020204" pitchFamily="34" charset="0"/>
              </a:rPr>
              <a:t>of</a:t>
            </a:r>
            <a:r>
              <a:rPr lang="en-US" sz="18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0" dirty="0">
                <a:effectLst/>
                <a:ea typeface="Arial" panose="020B0604020202020204" pitchFamily="34" charset="0"/>
              </a:rPr>
              <a:t>illness</a:t>
            </a:r>
            <a:r>
              <a:rPr lang="en-US" sz="1800" spc="-10" dirty="0">
                <a:effectLst/>
                <a:ea typeface="Arial" panose="020B0604020202020204" pitchFamily="34" charset="0"/>
              </a:rPr>
              <a:t> (NOI):</a:t>
            </a:r>
          </a:p>
          <a:p>
            <a:pPr marR="0" lvl="1" algn="l">
              <a:spcBef>
                <a:spcPts val="440"/>
              </a:spcBef>
              <a:spcAft>
                <a:spcPts val="0"/>
              </a:spcAft>
              <a:buSzPts val="1100"/>
              <a:tabLst>
                <a:tab pos="774700" algn="l"/>
                <a:tab pos="775335" algn="l"/>
              </a:tabLst>
            </a:pPr>
            <a:endParaRPr lang="en-US" sz="1800" spc="-10" dirty="0">
              <a:ea typeface="Arial" panose="020B0604020202020204" pitchFamily="34" charset="0"/>
            </a:endParaRPr>
          </a:p>
          <a:p>
            <a:pPr marL="800100" lvl="1" indent="-342900" algn="l">
              <a:spcBef>
                <a:spcPts val="0"/>
              </a:spcBef>
              <a:buSzPts val="1100"/>
              <a:buFont typeface="Arial" panose="020B0604020202020204" pitchFamily="34" charset="0"/>
              <a:buChar char="•"/>
              <a:tabLst>
                <a:tab pos="889000" algn="l"/>
                <a:tab pos="889635" algn="l"/>
              </a:tabLst>
            </a:pPr>
            <a:r>
              <a:rPr lang="en-US" sz="1800" spc="-10" dirty="0">
                <a:effectLst/>
                <a:ea typeface="Arial" panose="020B0604020202020204" pitchFamily="34" charset="0"/>
              </a:rPr>
              <a:t>Medications</a:t>
            </a:r>
            <a:endParaRPr lang="en-US" sz="1800" dirty="0">
              <a:effectLst/>
              <a:ea typeface="Arial" panose="020B0604020202020204" pitchFamily="34" charset="0"/>
            </a:endParaRPr>
          </a:p>
          <a:p>
            <a:pPr marL="800100" lvl="1" indent="-342900" algn="l">
              <a:spcBef>
                <a:spcPts val="60"/>
              </a:spcBef>
              <a:buSzPts val="1100"/>
              <a:buFont typeface="Arial" panose="020B0604020202020204" pitchFamily="34" charset="0"/>
              <a:buChar char="•"/>
              <a:tabLst>
                <a:tab pos="889000" algn="l"/>
                <a:tab pos="889635" algn="l"/>
              </a:tabLst>
            </a:pPr>
            <a:r>
              <a:rPr lang="en-US" sz="1800" dirty="0">
                <a:effectLst/>
                <a:ea typeface="Arial" panose="020B0604020202020204" pitchFamily="34" charset="0"/>
              </a:rPr>
              <a:t>Exposure</a:t>
            </a:r>
            <a:r>
              <a:rPr lang="en-US" sz="18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1800" dirty="0">
                <a:effectLst/>
                <a:ea typeface="Arial" panose="020B0604020202020204" pitchFamily="34" charset="0"/>
              </a:rPr>
              <a:t>to</a:t>
            </a:r>
            <a:r>
              <a:rPr lang="en-US" sz="18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1800" dirty="0">
                <a:effectLst/>
                <a:ea typeface="Arial" panose="020B0604020202020204" pitchFamily="34" charset="0"/>
              </a:rPr>
              <a:t>increased</a:t>
            </a:r>
            <a:r>
              <a:rPr lang="en-US" sz="18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1800" dirty="0">
                <a:effectLst/>
                <a:ea typeface="Arial" panose="020B0604020202020204" pitchFamily="34" charset="0"/>
              </a:rPr>
              <a:t>temperatures,</a:t>
            </a:r>
            <a:r>
              <a:rPr lang="en-US" sz="1800" spc="-35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ea typeface="Arial" panose="020B0604020202020204" pitchFamily="34" charset="0"/>
              </a:rPr>
              <a:t>humidity</a:t>
            </a:r>
            <a:endParaRPr lang="en-US" sz="1800" dirty="0">
              <a:effectLst/>
              <a:ea typeface="Arial" panose="020B0604020202020204" pitchFamily="34" charset="0"/>
            </a:endParaRPr>
          </a:p>
          <a:p>
            <a:pPr marL="800100" lvl="1" indent="-342900" algn="l">
              <a:spcBef>
                <a:spcPts val="85"/>
              </a:spcBef>
              <a:buSzPts val="1100"/>
              <a:buFont typeface="Arial" panose="020B0604020202020204" pitchFamily="34" charset="0"/>
              <a:buChar char="•"/>
              <a:tabLst>
                <a:tab pos="889000" algn="l"/>
                <a:tab pos="889635" algn="l"/>
              </a:tabLst>
            </a:pPr>
            <a:r>
              <a:rPr lang="en-US" sz="1800" dirty="0">
                <a:effectLst/>
                <a:ea typeface="Arial" panose="020B0604020202020204" pitchFamily="34" charset="0"/>
              </a:rPr>
              <a:t>Extremes of</a:t>
            </a:r>
            <a:r>
              <a:rPr lang="en-US" sz="18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-25" dirty="0">
                <a:effectLst/>
                <a:ea typeface="Arial" panose="020B0604020202020204" pitchFamily="34" charset="0"/>
              </a:rPr>
              <a:t>age</a:t>
            </a:r>
            <a:endParaRPr lang="en-US" sz="1800" dirty="0">
              <a:effectLst/>
              <a:ea typeface="Arial" panose="020B0604020202020204" pitchFamily="34" charset="0"/>
            </a:endParaRPr>
          </a:p>
          <a:p>
            <a:pPr marL="800100" lvl="1" indent="-342900" algn="l">
              <a:spcBef>
                <a:spcPts val="90"/>
              </a:spcBef>
              <a:buSzPts val="1100"/>
              <a:buFont typeface="Arial" panose="020B0604020202020204" pitchFamily="34" charset="0"/>
              <a:buChar char="•"/>
              <a:tabLst>
                <a:tab pos="889000" algn="l"/>
                <a:tab pos="889635" algn="l"/>
              </a:tabLst>
            </a:pPr>
            <a:r>
              <a:rPr lang="en-US" sz="1800" dirty="0">
                <a:effectLst/>
                <a:ea typeface="Arial" panose="020B0604020202020204" pitchFamily="34" charset="0"/>
              </a:rPr>
              <a:t>Extreme</a:t>
            </a:r>
            <a:r>
              <a:rPr lang="en-US" sz="1800" spc="5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ea typeface="Arial" panose="020B0604020202020204" pitchFamily="34" charset="0"/>
              </a:rPr>
              <a:t>exertion</a:t>
            </a:r>
            <a:endParaRPr lang="en-US" sz="1800" dirty="0">
              <a:effectLst/>
              <a:ea typeface="Arial" panose="020B0604020202020204" pitchFamily="34" charset="0"/>
            </a:endParaRPr>
          </a:p>
          <a:p>
            <a:pPr marL="800100" lvl="1" indent="-342900" algn="l">
              <a:spcBef>
                <a:spcPts val="60"/>
              </a:spcBef>
              <a:buSzPts val="1100"/>
              <a:buFont typeface="Arial" panose="020B0604020202020204" pitchFamily="34" charset="0"/>
              <a:buChar char="•"/>
              <a:tabLst>
                <a:tab pos="889000" algn="l"/>
                <a:tab pos="889635" algn="l"/>
              </a:tabLst>
            </a:pPr>
            <a:r>
              <a:rPr lang="en-US" sz="1800" dirty="0">
                <a:effectLst/>
                <a:ea typeface="Arial" panose="020B0604020202020204" pitchFamily="34" charset="0"/>
              </a:rPr>
              <a:t>Time,</a:t>
            </a:r>
            <a:r>
              <a:rPr lang="en-US" sz="18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1800" dirty="0">
                <a:effectLst/>
                <a:ea typeface="Arial" panose="020B0604020202020204" pitchFamily="34" charset="0"/>
              </a:rPr>
              <a:t>length</a:t>
            </a:r>
            <a:r>
              <a:rPr lang="en-US" sz="1800" spc="5" dirty="0">
                <a:effectLst/>
                <a:ea typeface="Arial" panose="020B0604020202020204" pitchFamily="34" charset="0"/>
              </a:rPr>
              <a:t> </a:t>
            </a:r>
            <a:r>
              <a:rPr lang="en-US" sz="1800" dirty="0">
                <a:effectLst/>
                <a:ea typeface="Arial" panose="020B0604020202020204" pitchFamily="34" charset="0"/>
              </a:rPr>
              <a:t>of</a:t>
            </a:r>
            <a:r>
              <a:rPr lang="en-US" sz="1800" spc="-10" dirty="0">
                <a:effectLst/>
                <a:ea typeface="Arial" panose="020B0604020202020204" pitchFamily="34" charset="0"/>
              </a:rPr>
              <a:t> exposure</a:t>
            </a:r>
            <a:endParaRPr lang="en-US" sz="1800" dirty="0">
              <a:effectLst/>
              <a:ea typeface="Arial" panose="020B0604020202020204" pitchFamily="34" charset="0"/>
            </a:endParaRPr>
          </a:p>
          <a:p>
            <a:pPr marL="800100" lvl="1" indent="-342900" algn="l">
              <a:spcBef>
                <a:spcPts val="85"/>
              </a:spcBef>
              <a:buSzPts val="1100"/>
              <a:buFont typeface="Arial" panose="020B0604020202020204" pitchFamily="34" charset="0"/>
              <a:buChar char="•"/>
              <a:tabLst>
                <a:tab pos="889000" algn="l"/>
                <a:tab pos="889635" algn="l"/>
              </a:tabLst>
            </a:pPr>
            <a:r>
              <a:rPr lang="en-US" sz="1800" dirty="0">
                <a:effectLst/>
                <a:ea typeface="Arial" panose="020B0604020202020204" pitchFamily="34" charset="0"/>
              </a:rPr>
              <a:t>Poor</a:t>
            </a:r>
            <a:r>
              <a:rPr lang="en-US" sz="1800" spc="5" dirty="0">
                <a:effectLst/>
                <a:ea typeface="Arial" panose="020B0604020202020204" pitchFamily="34" charset="0"/>
              </a:rPr>
              <a:t> </a:t>
            </a:r>
            <a:r>
              <a:rPr lang="en-US" sz="1800" dirty="0">
                <a:effectLst/>
                <a:ea typeface="Arial" panose="020B0604020202020204" pitchFamily="34" charset="0"/>
              </a:rPr>
              <a:t>oral</a:t>
            </a:r>
            <a:r>
              <a:rPr lang="en-US" sz="1800" spc="10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ea typeface="Arial" panose="020B0604020202020204" pitchFamily="34" charset="0"/>
              </a:rPr>
              <a:t>intake</a:t>
            </a:r>
            <a:endParaRPr lang="en-US" sz="1800" dirty="0">
              <a:effectLst/>
              <a:ea typeface="Arial" panose="020B0604020202020204" pitchFamily="34" charset="0"/>
            </a:endParaRPr>
          </a:p>
          <a:p>
            <a:pPr marL="800100" lvl="1" indent="-342900" algn="l">
              <a:spcBef>
                <a:spcPts val="85"/>
              </a:spcBef>
              <a:buSzPts val="1100"/>
              <a:buFont typeface="Arial" panose="020B0604020202020204" pitchFamily="34" charset="0"/>
              <a:buChar char="•"/>
              <a:tabLst>
                <a:tab pos="889000" algn="l"/>
                <a:tab pos="889635" algn="l"/>
              </a:tabLst>
            </a:pPr>
            <a:r>
              <a:rPr lang="en-US" sz="1800" dirty="0">
                <a:effectLst/>
                <a:ea typeface="Arial" panose="020B0604020202020204" pitchFamily="34" charset="0"/>
              </a:rPr>
              <a:t>Fatigue,</a:t>
            </a:r>
            <a:r>
              <a:rPr lang="en-US" sz="18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1800" dirty="0">
                <a:effectLst/>
                <a:ea typeface="Arial" panose="020B0604020202020204" pitchFamily="34" charset="0"/>
              </a:rPr>
              <a:t>muscle</a:t>
            </a:r>
            <a:r>
              <a:rPr lang="en-US" sz="1800" spc="15" dirty="0">
                <a:effectLst/>
                <a:ea typeface="Arial" panose="020B0604020202020204" pitchFamily="34" charset="0"/>
              </a:rPr>
              <a:t> </a:t>
            </a:r>
            <a:r>
              <a:rPr lang="en-US" sz="1800" spc="-10" dirty="0">
                <a:effectLst/>
                <a:ea typeface="Arial" panose="020B0604020202020204" pitchFamily="34" charset="0"/>
              </a:rPr>
              <a:t>cramping</a:t>
            </a:r>
            <a:endParaRPr lang="en-US" sz="1800" dirty="0">
              <a:effectLst/>
              <a:ea typeface="Arial" panose="020B0604020202020204" pitchFamily="34" charset="0"/>
            </a:endParaRPr>
          </a:p>
          <a:p>
            <a:pPr marL="685800" marR="0" lvl="1" indent="-228600" algn="l">
              <a:spcBef>
                <a:spcPts val="440"/>
              </a:spcBef>
              <a:spcAft>
                <a:spcPts val="0"/>
              </a:spcAft>
              <a:buSzPts val="1100"/>
              <a:buAutoNum type="arabicPeriod" startAt="4"/>
              <a:tabLst>
                <a:tab pos="774700" algn="l"/>
                <a:tab pos="775335" algn="l"/>
              </a:tabLst>
            </a:pPr>
            <a:endParaRPr lang="en-US" spc="-10" dirty="0">
              <a:effectLst/>
              <a:ea typeface="Arial" panose="020B0604020202020204" pitchFamily="34" charset="0"/>
            </a:endParaRPr>
          </a:p>
          <a:p>
            <a:pPr marL="342900" marR="0" lvl="0" indent="-342900" algn="l">
              <a:spcBef>
                <a:spcPts val="6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  <a:tabLst>
                <a:tab pos="889000" algn="l"/>
                <a:tab pos="889635" algn="l"/>
              </a:tabLst>
            </a:pPr>
            <a:endParaRPr lang="en-US" sz="2000" spc="-10" dirty="0">
              <a:effectLst/>
              <a:ea typeface="Arial" panose="020B0604020202020204" pitchFamily="34" charset="0"/>
            </a:endParaRPr>
          </a:p>
          <a:p>
            <a:pPr marR="0" lvl="1" algn="l">
              <a:spcBef>
                <a:spcPts val="440"/>
              </a:spcBef>
              <a:spcAft>
                <a:spcPts val="0"/>
              </a:spcAft>
              <a:buSzPts val="1100"/>
              <a:tabLst>
                <a:tab pos="774700" algn="l"/>
                <a:tab pos="775335" algn="l"/>
              </a:tabLst>
            </a:pPr>
            <a:endParaRPr lang="en-US" dirty="0">
              <a:ea typeface="Arial" panose="020B0604020202020204" pitchFamily="34" charset="0"/>
            </a:endParaRPr>
          </a:p>
          <a:p>
            <a:pPr marL="342900" marR="0" lvl="0" indent="-342900" algn="l">
              <a:spcBef>
                <a:spcPts val="60"/>
              </a:spcBef>
              <a:spcAft>
                <a:spcPts val="0"/>
              </a:spcAft>
              <a:buSzPts val="1100"/>
              <a:buFont typeface="Arial" panose="020B0604020202020204" pitchFamily="34" charset="0"/>
              <a:buChar char="•"/>
              <a:tabLst>
                <a:tab pos="889000" algn="l"/>
                <a:tab pos="889635" algn="l"/>
              </a:tabLst>
            </a:pPr>
            <a:endParaRPr lang="en-US" sz="2000" dirty="0">
              <a:effectLst/>
              <a:ea typeface="Arial" panose="020B0604020202020204" pitchFamily="34" charset="0"/>
            </a:endParaRPr>
          </a:p>
          <a:p>
            <a:pPr algn="l"/>
            <a:endParaRPr lang="en-US" sz="2000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5C63E0-61EF-A4EC-BFDF-5D9E4D0BD033}"/>
              </a:ext>
            </a:extLst>
          </p:cNvPr>
          <p:cNvSpPr txBox="1"/>
          <p:nvPr/>
        </p:nvSpPr>
        <p:spPr>
          <a:xfrm>
            <a:off x="1623745" y="6325489"/>
            <a:ext cx="4594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Miami-Dade Fire Rescue Medical Operations Manual</a:t>
            </a:r>
          </a:p>
        </p:txBody>
      </p:sp>
    </p:spTree>
    <p:extLst>
      <p:ext uri="{BB962C8B-B14F-4D97-AF65-F5344CB8AC3E}">
        <p14:creationId xmlns:p14="http://schemas.microsoft.com/office/powerpoint/2010/main" val="3901814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081444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6666"/>
                </a:solidFill>
              </a:rPr>
              <a:t>General (HRI) Care (cont.)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5645" y="1648573"/>
            <a:ext cx="9144000" cy="4580777"/>
          </a:xfrm>
        </p:spPr>
        <p:txBody>
          <a:bodyPr>
            <a:noAutofit/>
          </a:bodyPr>
          <a:lstStyle/>
          <a:p>
            <a:pPr marR="0" lvl="1" algn="l">
              <a:spcBef>
                <a:spcPts val="465"/>
              </a:spcBef>
              <a:spcAft>
                <a:spcPts val="0"/>
              </a:spcAft>
              <a:buSzPts val="1100"/>
              <a:tabLst>
                <a:tab pos="774700" algn="l"/>
                <a:tab pos="775335" algn="l"/>
              </a:tabLst>
            </a:pPr>
            <a:r>
              <a:rPr lang="en-US" sz="2400" spc="0" dirty="0">
                <a:effectLst/>
                <a:ea typeface="Arial" panose="020B0604020202020204" pitchFamily="34" charset="0"/>
              </a:rPr>
              <a:t>	</a:t>
            </a:r>
            <a:r>
              <a:rPr lang="en-US" spc="0" dirty="0">
                <a:effectLst/>
                <a:ea typeface="Arial" panose="020B0604020202020204" pitchFamily="34" charset="0"/>
              </a:rPr>
              <a:t>5. Assess</a:t>
            </a:r>
            <a:r>
              <a:rPr lang="en-US" spc="-5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Signs</a:t>
            </a:r>
            <a:r>
              <a:rPr lang="en-US" spc="-10" dirty="0">
                <a:effectLst/>
                <a:ea typeface="Arial" panose="020B0604020202020204" pitchFamily="34" charset="0"/>
              </a:rPr>
              <a:t> </a:t>
            </a:r>
            <a:r>
              <a:rPr lang="en-US" spc="0" dirty="0">
                <a:effectLst/>
                <a:ea typeface="Arial" panose="020B0604020202020204" pitchFamily="34" charset="0"/>
              </a:rPr>
              <a:t>and</a:t>
            </a:r>
            <a:r>
              <a:rPr lang="en-US" spc="10" dirty="0">
                <a:effectLst/>
                <a:ea typeface="Arial" panose="020B0604020202020204" pitchFamily="34" charset="0"/>
              </a:rPr>
              <a:t> </a:t>
            </a:r>
            <a:r>
              <a:rPr lang="en-US" spc="-10" dirty="0">
                <a:effectLst/>
                <a:ea typeface="Arial" panose="020B0604020202020204" pitchFamily="34" charset="0"/>
              </a:rPr>
              <a:t>Symptoms:</a:t>
            </a:r>
            <a:endParaRPr lang="en-US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35"/>
              </a:spcBef>
              <a:spcAft>
                <a:spcPts val="0"/>
              </a:spcAft>
            </a:pPr>
            <a:r>
              <a:rPr lang="en-US" sz="2000" dirty="0">
                <a:effectLst/>
                <a:ea typeface="Arial" panose="020B0604020202020204" pitchFamily="34" charset="0"/>
              </a:rPr>
              <a:t> </a:t>
            </a:r>
          </a:p>
          <a:p>
            <a:pPr marL="1257300" lvl="2" indent="-342900" algn="l">
              <a:spcBef>
                <a:spcPts val="0"/>
              </a:spcBef>
              <a:buSzPts val="1100"/>
              <a:buFont typeface="Arial" panose="020B0604020202020204" pitchFamily="34" charset="0"/>
              <a:buChar char="•"/>
              <a:tabLst>
                <a:tab pos="889000" algn="l"/>
                <a:tab pos="889635" algn="l"/>
              </a:tabLst>
            </a:pPr>
            <a:r>
              <a:rPr lang="en-US" sz="2000" dirty="0">
                <a:effectLst/>
                <a:ea typeface="Arial" panose="020B0604020202020204" pitchFamily="34" charset="0"/>
              </a:rPr>
              <a:t>Altered</a:t>
            </a:r>
            <a:r>
              <a:rPr lang="en-US" sz="2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2000" dirty="0">
                <a:effectLst/>
                <a:ea typeface="Arial" panose="020B0604020202020204" pitchFamily="34" charset="0"/>
              </a:rPr>
              <a:t>mental</a:t>
            </a:r>
            <a:r>
              <a:rPr lang="en-US" sz="2000" spc="-10" dirty="0">
                <a:effectLst/>
                <a:ea typeface="Arial" panose="020B0604020202020204" pitchFamily="34" charset="0"/>
              </a:rPr>
              <a:t> status</a:t>
            </a:r>
            <a:endParaRPr lang="en-US" sz="2000" dirty="0">
              <a:effectLst/>
              <a:ea typeface="Arial" panose="020B0604020202020204" pitchFamily="34" charset="0"/>
            </a:endParaRPr>
          </a:p>
          <a:p>
            <a:pPr marL="1257300" lvl="2" indent="-342900" algn="l">
              <a:spcBef>
                <a:spcPts val="60"/>
              </a:spcBef>
              <a:buSzPts val="1100"/>
              <a:buFont typeface="Arial" panose="020B0604020202020204" pitchFamily="34" charset="0"/>
              <a:buChar char="•"/>
              <a:tabLst>
                <a:tab pos="889000" algn="l"/>
                <a:tab pos="889635" algn="l"/>
              </a:tabLst>
            </a:pPr>
            <a:r>
              <a:rPr lang="en-US" sz="2000" spc="-10" dirty="0">
                <a:effectLst/>
                <a:ea typeface="Arial" panose="020B0604020202020204" pitchFamily="34" charset="0"/>
              </a:rPr>
              <a:t>Unconsciousness</a:t>
            </a:r>
            <a:endParaRPr lang="en-US" sz="2000" dirty="0">
              <a:effectLst/>
              <a:ea typeface="Arial" panose="020B0604020202020204" pitchFamily="34" charset="0"/>
            </a:endParaRPr>
          </a:p>
          <a:p>
            <a:pPr marL="1257300" lvl="2" indent="-342900" algn="l">
              <a:spcBef>
                <a:spcPts val="85"/>
              </a:spcBef>
              <a:buSzPts val="1100"/>
              <a:buFont typeface="Arial" panose="020B0604020202020204" pitchFamily="34" charset="0"/>
              <a:buChar char="•"/>
              <a:tabLst>
                <a:tab pos="889000" algn="l"/>
                <a:tab pos="889635" algn="l"/>
              </a:tabLst>
            </a:pPr>
            <a:r>
              <a:rPr lang="en-US" sz="2000" dirty="0">
                <a:effectLst/>
                <a:ea typeface="Arial" panose="020B0604020202020204" pitchFamily="34" charset="0"/>
              </a:rPr>
              <a:t>Hot,</a:t>
            </a:r>
            <a:r>
              <a:rPr lang="en-US" sz="2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2000" dirty="0">
                <a:effectLst/>
                <a:ea typeface="Arial" panose="020B0604020202020204" pitchFamily="34" charset="0"/>
              </a:rPr>
              <a:t>dry,</a:t>
            </a:r>
            <a:r>
              <a:rPr lang="en-US" sz="2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2000" dirty="0">
                <a:effectLst/>
                <a:ea typeface="Arial" panose="020B0604020202020204" pitchFamily="34" charset="0"/>
              </a:rPr>
              <a:t>or</a:t>
            </a:r>
            <a:r>
              <a:rPr lang="en-US" sz="2000" spc="5" dirty="0">
                <a:effectLst/>
                <a:ea typeface="Arial" panose="020B0604020202020204" pitchFamily="34" charset="0"/>
              </a:rPr>
              <a:t> </a:t>
            </a:r>
            <a:r>
              <a:rPr lang="en-US" sz="2000" dirty="0">
                <a:effectLst/>
                <a:ea typeface="Arial" panose="020B0604020202020204" pitchFamily="34" charset="0"/>
              </a:rPr>
              <a:t>sweaty</a:t>
            </a:r>
            <a:r>
              <a:rPr lang="en-US" sz="2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2000" spc="-20" dirty="0">
                <a:effectLst/>
                <a:ea typeface="Arial" panose="020B0604020202020204" pitchFamily="34" charset="0"/>
              </a:rPr>
              <a:t>skin</a:t>
            </a:r>
            <a:endParaRPr lang="en-US" sz="2000" dirty="0">
              <a:effectLst/>
              <a:ea typeface="Arial" panose="020B0604020202020204" pitchFamily="34" charset="0"/>
            </a:endParaRPr>
          </a:p>
          <a:p>
            <a:pPr marL="1257300" lvl="2" indent="-342900" algn="l">
              <a:spcBef>
                <a:spcPts val="65"/>
              </a:spcBef>
              <a:buSzPts val="1100"/>
              <a:buFont typeface="Arial" panose="020B0604020202020204" pitchFamily="34" charset="0"/>
              <a:buChar char="•"/>
              <a:tabLst>
                <a:tab pos="889000" algn="l"/>
                <a:tab pos="889635" algn="l"/>
              </a:tabLst>
            </a:pPr>
            <a:r>
              <a:rPr lang="en-US" sz="2000" dirty="0">
                <a:effectLst/>
                <a:ea typeface="Arial" panose="020B0604020202020204" pitchFamily="34" charset="0"/>
              </a:rPr>
              <a:t>Pale,</a:t>
            </a:r>
            <a:r>
              <a:rPr lang="en-US" sz="2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2000" dirty="0">
                <a:effectLst/>
                <a:ea typeface="Arial" panose="020B0604020202020204" pitchFamily="34" charset="0"/>
              </a:rPr>
              <a:t>clammy</a:t>
            </a:r>
            <a:r>
              <a:rPr lang="en-US" sz="20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2000" spc="-20" dirty="0">
                <a:effectLst/>
                <a:ea typeface="Arial" panose="020B0604020202020204" pitchFamily="34" charset="0"/>
              </a:rPr>
              <a:t>skin</a:t>
            </a:r>
            <a:endParaRPr lang="en-US" sz="2000" dirty="0">
              <a:effectLst/>
              <a:ea typeface="Arial" panose="020B0604020202020204" pitchFamily="34" charset="0"/>
            </a:endParaRPr>
          </a:p>
          <a:p>
            <a:pPr marL="1257300" lvl="2" indent="-342900" algn="l">
              <a:spcBef>
                <a:spcPts val="85"/>
              </a:spcBef>
              <a:buSzPts val="1100"/>
              <a:buFont typeface="Arial" panose="020B0604020202020204" pitchFamily="34" charset="0"/>
              <a:buChar char="•"/>
              <a:tabLst>
                <a:tab pos="889000" algn="l"/>
                <a:tab pos="889635" algn="l"/>
              </a:tabLst>
            </a:pPr>
            <a:r>
              <a:rPr lang="en-US" sz="2000" dirty="0">
                <a:effectLst/>
                <a:ea typeface="Arial" panose="020B0604020202020204" pitchFamily="34" charset="0"/>
              </a:rPr>
              <a:t>Hypotension,</a:t>
            </a:r>
            <a:r>
              <a:rPr lang="en-US" sz="2000" spc="-20" dirty="0">
                <a:effectLst/>
                <a:ea typeface="Arial" panose="020B0604020202020204" pitchFamily="34" charset="0"/>
              </a:rPr>
              <a:t> shock</a:t>
            </a:r>
            <a:r>
              <a:rPr lang="en-US" sz="2000" dirty="0">
                <a:effectLst/>
                <a:ea typeface="Arial" panose="020B0604020202020204" pitchFamily="34" charset="0"/>
              </a:rPr>
              <a:t> </a:t>
            </a:r>
          </a:p>
          <a:p>
            <a:pPr marL="1257300" lvl="2" indent="-342900" algn="l">
              <a:spcBef>
                <a:spcPts val="0"/>
              </a:spcBef>
              <a:buSzPts val="1100"/>
              <a:buFont typeface="Arial" panose="020B0604020202020204" pitchFamily="34" charset="0"/>
              <a:buChar char="•"/>
              <a:tabLst>
                <a:tab pos="657225" algn="l"/>
                <a:tab pos="657860" algn="l"/>
              </a:tabLst>
            </a:pPr>
            <a:r>
              <a:rPr lang="en-US" sz="2000" spc="-10" dirty="0">
                <a:effectLst/>
                <a:ea typeface="Arial" panose="020B0604020202020204" pitchFamily="34" charset="0"/>
              </a:rPr>
              <a:t>Seizures</a:t>
            </a:r>
            <a:endParaRPr lang="en-US" sz="2000" dirty="0">
              <a:effectLst/>
              <a:ea typeface="Arial" panose="020B0604020202020204" pitchFamily="34" charset="0"/>
            </a:endParaRPr>
          </a:p>
          <a:p>
            <a:pPr marL="1257300" lvl="2" indent="-342900" algn="l">
              <a:spcBef>
                <a:spcPts val="60"/>
              </a:spcBef>
              <a:buSzPts val="1100"/>
              <a:buFont typeface="Arial" panose="020B0604020202020204" pitchFamily="34" charset="0"/>
              <a:buChar char="•"/>
              <a:tabLst>
                <a:tab pos="657225" algn="l"/>
                <a:tab pos="657860" algn="l"/>
              </a:tabLst>
            </a:pPr>
            <a:r>
              <a:rPr lang="en-US" sz="2000" spc="-10" dirty="0">
                <a:effectLst/>
                <a:ea typeface="Arial" panose="020B0604020202020204" pitchFamily="34" charset="0"/>
              </a:rPr>
              <a:t>Nausea</a:t>
            </a:r>
            <a:endParaRPr lang="en-US" sz="2000" dirty="0">
              <a:effectLst/>
              <a:ea typeface="Arial" panose="020B0604020202020204" pitchFamily="34" charset="0"/>
            </a:endParaRPr>
          </a:p>
          <a:p>
            <a:pPr marL="1257300" lvl="2" indent="-342900" algn="l">
              <a:spcBef>
                <a:spcPts val="85"/>
              </a:spcBef>
              <a:buSzPts val="1100"/>
              <a:buFont typeface="Arial" panose="020B0604020202020204" pitchFamily="34" charset="0"/>
              <a:buChar char="•"/>
              <a:tabLst>
                <a:tab pos="657225" algn="l"/>
                <a:tab pos="657860" algn="l"/>
              </a:tabLst>
            </a:pPr>
            <a:r>
              <a:rPr lang="en-US" sz="2000" dirty="0">
                <a:effectLst/>
                <a:ea typeface="Arial" panose="020B0604020202020204" pitchFamily="34" charset="0"/>
              </a:rPr>
              <a:t>Weakness,</a:t>
            </a:r>
            <a:r>
              <a:rPr lang="en-US" sz="2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2000" dirty="0">
                <a:effectLst/>
                <a:ea typeface="Arial" panose="020B0604020202020204" pitchFamily="34" charset="0"/>
              </a:rPr>
              <a:t>dizziness,</a:t>
            </a:r>
            <a:r>
              <a:rPr lang="en-US" sz="2000" spc="-10" dirty="0">
                <a:effectLst/>
                <a:ea typeface="Arial" panose="020B0604020202020204" pitchFamily="34" charset="0"/>
              </a:rPr>
              <a:t> syncope</a:t>
            </a:r>
            <a:endParaRPr lang="en-US" sz="2000" dirty="0">
              <a:effectLst/>
              <a:ea typeface="Arial" panose="020B0604020202020204" pitchFamily="34" charset="0"/>
            </a:endParaRPr>
          </a:p>
          <a:p>
            <a:pPr marL="1257300" lvl="2" indent="-342900" algn="l">
              <a:spcBef>
                <a:spcPts val="65"/>
              </a:spcBef>
              <a:buSzPts val="1100"/>
              <a:buFont typeface="Arial" panose="020B0604020202020204" pitchFamily="34" charset="0"/>
              <a:buChar char="•"/>
              <a:tabLst>
                <a:tab pos="657225" algn="l"/>
                <a:tab pos="657860" algn="l"/>
              </a:tabLst>
            </a:pPr>
            <a:r>
              <a:rPr lang="en-US" sz="2000" dirty="0">
                <a:effectLst/>
                <a:ea typeface="Arial" panose="020B0604020202020204" pitchFamily="34" charset="0"/>
              </a:rPr>
              <a:t>Rapid,</a:t>
            </a:r>
            <a:r>
              <a:rPr lang="en-US" sz="20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2000" dirty="0">
                <a:effectLst/>
                <a:ea typeface="Arial" panose="020B0604020202020204" pitchFamily="34" charset="0"/>
              </a:rPr>
              <a:t>shallow</a:t>
            </a:r>
            <a:r>
              <a:rPr lang="en-US" sz="2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2000" spc="-10" dirty="0">
                <a:effectLst/>
                <a:ea typeface="Arial" panose="020B0604020202020204" pitchFamily="34" charset="0"/>
              </a:rPr>
              <a:t>respirations</a:t>
            </a:r>
          </a:p>
          <a:p>
            <a:pPr marL="800100" lvl="1" indent="-342900" algn="l">
              <a:spcBef>
                <a:spcPts val="65"/>
              </a:spcBef>
              <a:buSzPts val="1100"/>
              <a:buFont typeface="Arial" panose="020B0604020202020204" pitchFamily="34" charset="0"/>
              <a:buChar char="•"/>
              <a:tabLst>
                <a:tab pos="657225" algn="l"/>
                <a:tab pos="657860" algn="l"/>
              </a:tabLst>
            </a:pPr>
            <a:endParaRPr lang="en-US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Arial" panose="020B0604020202020204" pitchFamily="34" charset="0"/>
              </a:rPr>
              <a:t>	</a:t>
            </a:r>
            <a:r>
              <a:rPr lang="en-US" sz="2000" spc="0" dirty="0">
                <a:effectLst/>
                <a:ea typeface="Arial" panose="020B0604020202020204" pitchFamily="34" charset="0"/>
              </a:rPr>
              <a:t>6. Follow</a:t>
            </a:r>
            <a:r>
              <a:rPr lang="en-US" sz="2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2000" spc="0" dirty="0">
                <a:effectLst/>
                <a:ea typeface="Arial" panose="020B0604020202020204" pitchFamily="34" charset="0"/>
              </a:rPr>
              <a:t>most</a:t>
            </a:r>
            <a:r>
              <a:rPr lang="en-US" sz="2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2000" spc="0" dirty="0">
                <a:effectLst/>
                <a:ea typeface="Arial" panose="020B0604020202020204" pitchFamily="34" charset="0"/>
              </a:rPr>
              <a:t>appropriate</a:t>
            </a:r>
            <a:r>
              <a:rPr lang="en-US" sz="2000" spc="-35" dirty="0">
                <a:effectLst/>
                <a:ea typeface="Arial" panose="020B0604020202020204" pitchFamily="34" charset="0"/>
              </a:rPr>
              <a:t> </a:t>
            </a:r>
            <a:r>
              <a:rPr lang="en-US" sz="2000" spc="0" dirty="0">
                <a:effectLst/>
                <a:ea typeface="Arial" panose="020B0604020202020204" pitchFamily="34" charset="0"/>
              </a:rPr>
              <a:t>heat</a:t>
            </a:r>
            <a:r>
              <a:rPr lang="en-US" sz="20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2000" spc="0" dirty="0">
                <a:effectLst/>
                <a:ea typeface="Arial" panose="020B0604020202020204" pitchFamily="34" charset="0"/>
              </a:rPr>
              <a:t>illness</a:t>
            </a:r>
            <a:r>
              <a:rPr lang="en-US" sz="20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2000" spc="0" dirty="0">
                <a:effectLst/>
                <a:ea typeface="Arial" panose="020B0604020202020204" pitchFamily="34" charset="0"/>
              </a:rPr>
              <a:t>protocol</a:t>
            </a:r>
            <a:r>
              <a:rPr lang="en-US" sz="2000" spc="-40" dirty="0">
                <a:effectLst/>
                <a:ea typeface="Arial" panose="020B0604020202020204" pitchFamily="34" charset="0"/>
              </a:rPr>
              <a:t> </a:t>
            </a:r>
            <a:r>
              <a:rPr lang="en-US" sz="2000" spc="0" dirty="0">
                <a:effectLst/>
                <a:ea typeface="Arial" panose="020B0604020202020204" pitchFamily="34" charset="0"/>
              </a:rPr>
              <a:t>according</a:t>
            </a:r>
            <a:r>
              <a:rPr lang="en-US" sz="2000" spc="-35" dirty="0">
                <a:effectLst/>
                <a:ea typeface="Arial" panose="020B0604020202020204" pitchFamily="34" charset="0"/>
              </a:rPr>
              <a:t> </a:t>
            </a:r>
            <a:r>
              <a:rPr lang="en-US" sz="2000" spc="0" dirty="0">
                <a:effectLst/>
                <a:ea typeface="Arial" panose="020B0604020202020204" pitchFamily="34" charset="0"/>
              </a:rPr>
              <a:t>to</a:t>
            </a:r>
            <a:r>
              <a:rPr lang="en-US" sz="2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2000" spc="0" dirty="0">
                <a:effectLst/>
                <a:ea typeface="Arial" panose="020B0604020202020204" pitchFamily="34" charset="0"/>
              </a:rPr>
              <a:t>presentation</a:t>
            </a:r>
            <a:r>
              <a:rPr lang="en-US" sz="2000" spc="-10" dirty="0">
                <a:effectLst/>
                <a:ea typeface="Arial" panose="020B0604020202020204" pitchFamily="34" charset="0"/>
              </a:rPr>
              <a:t> 	</a:t>
            </a:r>
            <a:r>
              <a:rPr lang="en-US" sz="2000" spc="0" dirty="0">
                <a:effectLst/>
                <a:ea typeface="Arial" panose="020B0604020202020204" pitchFamily="34" charset="0"/>
              </a:rPr>
              <a:t>upon</a:t>
            </a:r>
            <a:r>
              <a:rPr lang="en-US" sz="2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2000" spc="0" dirty="0">
                <a:effectLst/>
                <a:ea typeface="Arial" panose="020B0604020202020204" pitchFamily="34" charset="0"/>
              </a:rPr>
              <a:t>initial </a:t>
            </a:r>
            <a:r>
              <a:rPr lang="en-US" sz="2000" spc="-10" dirty="0">
                <a:effectLst/>
                <a:ea typeface="Arial" panose="020B0604020202020204" pitchFamily="34" charset="0"/>
              </a:rPr>
              <a:t>assessment.</a:t>
            </a:r>
            <a:endParaRPr lang="en-US" sz="2000" spc="0" dirty="0">
              <a:effectLst/>
              <a:ea typeface="Arial" panose="020B0604020202020204" pitchFamily="34" charset="0"/>
            </a:endParaRPr>
          </a:p>
          <a:p>
            <a:pPr algn="l"/>
            <a:endParaRPr lang="en-US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8B627B-AD91-ACE3-35A5-51B38634F6A2}"/>
              </a:ext>
            </a:extLst>
          </p:cNvPr>
          <p:cNvSpPr txBox="1"/>
          <p:nvPr/>
        </p:nvSpPr>
        <p:spPr>
          <a:xfrm>
            <a:off x="2354580" y="6005200"/>
            <a:ext cx="5977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Miami-Dade Fire Rescue Medical Operations Manual</a:t>
            </a:r>
          </a:p>
        </p:txBody>
      </p:sp>
    </p:spTree>
    <p:extLst>
      <p:ext uri="{BB962C8B-B14F-4D97-AF65-F5344CB8AC3E}">
        <p14:creationId xmlns:p14="http://schemas.microsoft.com/office/powerpoint/2010/main" val="1388932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193800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6666"/>
                </a:solidFill>
              </a:rPr>
              <a:t>Heat Exhaustion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20331"/>
            <a:ext cx="9144000" cy="4966658"/>
          </a:xfrm>
        </p:spPr>
        <p:txBody>
          <a:bodyPr>
            <a:normAutofit fontScale="32500" lnSpcReduction="20000"/>
          </a:bodyPr>
          <a:lstStyle/>
          <a:p>
            <a:pPr marL="88900" marR="526415" algn="l">
              <a:lnSpc>
                <a:spcPct val="100000"/>
              </a:lnSpc>
              <a:spcBef>
                <a:spcPts val="925"/>
              </a:spcBef>
              <a:spcAft>
                <a:spcPts val="0"/>
              </a:spcAft>
            </a:pPr>
            <a:r>
              <a:rPr lang="en-US" sz="8600" b="1" dirty="0">
                <a:effectLst/>
                <a:ea typeface="Arial" panose="020B0604020202020204" pitchFamily="34" charset="0"/>
              </a:rPr>
              <a:t>Signs and symptoms include pallor, profuse sweating, hypotension, tachycardia, headache, weakness, fatigue and thirst.</a:t>
            </a:r>
          </a:p>
          <a:p>
            <a:pPr marL="0" marR="0" algn="l">
              <a:spcBef>
                <a:spcPts val="45"/>
              </a:spcBef>
              <a:spcAft>
                <a:spcPts val="0"/>
              </a:spcAft>
            </a:pPr>
            <a:r>
              <a:rPr lang="en-US" sz="8600" dirty="0">
                <a:effectLst/>
                <a:ea typeface="Arial" panose="020B0604020202020204" pitchFamily="34" charset="0"/>
              </a:rPr>
              <a:t> </a:t>
            </a:r>
            <a:r>
              <a:rPr lang="en-US" sz="8600" i="1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	</a:t>
            </a:r>
            <a:endParaRPr lang="en-US" sz="860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10"/>
              </a:spcBef>
              <a:spcAft>
                <a:spcPts val="0"/>
              </a:spcAft>
            </a:pPr>
            <a:r>
              <a:rPr lang="en-US" sz="8600" i="1" dirty="0">
                <a:effectLst/>
                <a:ea typeface="Arial" panose="020B0604020202020204" pitchFamily="34" charset="0"/>
              </a:rPr>
              <a:t> 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Follow</a:t>
            </a:r>
            <a:r>
              <a:rPr lang="en-US" sz="86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general</a:t>
            </a:r>
            <a:r>
              <a:rPr lang="en-US" sz="86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protocols</a:t>
            </a:r>
            <a:r>
              <a:rPr lang="en-US" sz="8600" spc="-3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for</a:t>
            </a:r>
            <a:r>
              <a:rPr lang="en-US" sz="86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Heat-Related</a:t>
            </a:r>
            <a:r>
              <a:rPr lang="en-US" sz="86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Illness/Hyperthermia:</a:t>
            </a:r>
          </a:p>
          <a:p>
            <a:pPr marL="0" marR="0" algn="l">
              <a:spcBef>
                <a:spcPts val="10"/>
              </a:spcBef>
              <a:spcAft>
                <a:spcPts val="0"/>
              </a:spcAft>
            </a:pPr>
            <a:endParaRPr lang="en-US" sz="86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45"/>
              </a:spcBef>
              <a:spcAft>
                <a:spcPts val="0"/>
              </a:spcAft>
            </a:pPr>
            <a:r>
              <a:rPr lang="en-US" sz="8600" dirty="0">
                <a:effectLst/>
                <a:ea typeface="Arial" panose="020B0604020202020204" pitchFamily="34" charset="0"/>
              </a:rPr>
              <a:t> </a:t>
            </a:r>
            <a:r>
              <a:rPr lang="en-US" sz="8600" dirty="0">
                <a:ea typeface="Arial" panose="020B0604020202020204" pitchFamily="34" charset="0"/>
              </a:rPr>
              <a:t>1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.  If</a:t>
            </a:r>
            <a:r>
              <a:rPr lang="en-US" sz="86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patient</a:t>
            </a:r>
            <a:r>
              <a:rPr lang="en-US" sz="8600" spc="-40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does</a:t>
            </a:r>
            <a:r>
              <a:rPr lang="en-US" sz="86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not</a:t>
            </a:r>
            <a:r>
              <a:rPr lang="en-US" sz="86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present</a:t>
            </a:r>
            <a:r>
              <a:rPr lang="en-US" sz="86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with nausea/vomiting</a:t>
            </a:r>
            <a:r>
              <a:rPr lang="en-US" sz="86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and</a:t>
            </a:r>
            <a:r>
              <a:rPr lang="en-US" sz="86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maintains</a:t>
            </a:r>
            <a:r>
              <a:rPr lang="en-US" sz="8600" spc="-3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a patent</a:t>
            </a:r>
            <a:r>
              <a:rPr lang="en-US" sz="8600" spc="-40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airway, provide oral hydration of fluids when available. </a:t>
            </a:r>
          </a:p>
          <a:p>
            <a:pPr marL="0" marR="0" algn="l">
              <a:spcBef>
                <a:spcPts val="45"/>
              </a:spcBef>
              <a:spcAft>
                <a:spcPts val="0"/>
              </a:spcAft>
            </a:pPr>
            <a:endParaRPr lang="en-US" sz="8600" dirty="0">
              <a:ea typeface="Arial" panose="020B0604020202020204" pitchFamily="34" charset="0"/>
            </a:endParaRPr>
          </a:p>
          <a:p>
            <a:pPr marL="0" marR="0" algn="l">
              <a:spcBef>
                <a:spcPts val="45"/>
              </a:spcBef>
              <a:spcAft>
                <a:spcPts val="0"/>
              </a:spcAft>
            </a:pPr>
            <a:r>
              <a:rPr lang="en-US" sz="8600" spc="0" dirty="0">
                <a:effectLst/>
                <a:ea typeface="Arial" panose="020B0604020202020204" pitchFamily="34" charset="0"/>
              </a:rPr>
              <a:t>	Preferably</a:t>
            </a:r>
            <a:r>
              <a:rPr lang="en-US" sz="8600" spc="-5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fluids</a:t>
            </a:r>
            <a:r>
              <a:rPr lang="en-US" sz="8600" spc="-5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of</a:t>
            </a:r>
            <a:r>
              <a:rPr lang="en-US" sz="8600" spc="-5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a</a:t>
            </a:r>
            <a:r>
              <a:rPr lang="en-US" sz="8600" spc="-40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balanced</a:t>
            </a:r>
            <a:r>
              <a:rPr lang="en-US" sz="8600" spc="-40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oral</a:t>
            </a:r>
            <a:r>
              <a:rPr lang="en-US" sz="8600" spc="-70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electrolyte</a:t>
            </a:r>
            <a:r>
              <a:rPr lang="en-US" sz="8600" spc="-40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-10" dirty="0">
                <a:effectLst/>
                <a:ea typeface="Arial" panose="020B0604020202020204" pitchFamily="34" charset="0"/>
              </a:rPr>
              <a:t>solution.</a:t>
            </a:r>
            <a:endParaRPr lang="en-US" sz="86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50"/>
              </a:spcBef>
              <a:spcAft>
                <a:spcPts val="0"/>
              </a:spcAft>
            </a:pPr>
            <a:r>
              <a:rPr lang="en-US" sz="8600" dirty="0">
                <a:effectLst/>
                <a:ea typeface="Arial" panose="020B0604020202020204" pitchFamily="34" charset="0"/>
              </a:rPr>
              <a:t> </a:t>
            </a:r>
          </a:p>
          <a:p>
            <a:pPr marL="0" marR="0" algn="l">
              <a:spcBef>
                <a:spcPts val="50"/>
              </a:spcBef>
              <a:spcAft>
                <a:spcPts val="0"/>
              </a:spcAft>
            </a:pPr>
            <a:r>
              <a:rPr lang="en-US" sz="8600" dirty="0">
                <a:ea typeface="Arial" panose="020B0604020202020204" pitchFamily="34" charset="0"/>
              </a:rPr>
              <a:t>2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.  Do</a:t>
            </a:r>
            <a:r>
              <a:rPr lang="en-US" sz="86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not</a:t>
            </a:r>
            <a:r>
              <a:rPr lang="en-US" sz="86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perform</a:t>
            </a:r>
            <a:r>
              <a:rPr lang="en-US" sz="86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massage</a:t>
            </a:r>
            <a:r>
              <a:rPr lang="en-US" sz="86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of</a:t>
            </a:r>
            <a:r>
              <a:rPr lang="en-US" sz="86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the</a:t>
            </a:r>
            <a:r>
              <a:rPr lang="en-US" sz="86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muscle</a:t>
            </a:r>
            <a:r>
              <a:rPr lang="en-US" sz="86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cramps</a:t>
            </a:r>
            <a:r>
              <a:rPr lang="en-US" sz="8600" spc="-4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as</a:t>
            </a:r>
            <a:r>
              <a:rPr lang="en-US" sz="86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it</a:t>
            </a:r>
            <a:r>
              <a:rPr lang="en-US" sz="86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may</a:t>
            </a:r>
            <a:r>
              <a:rPr lang="en-US" sz="86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aggravate</a:t>
            </a:r>
            <a:r>
              <a:rPr lang="en-US" sz="86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the</a:t>
            </a:r>
            <a:r>
              <a:rPr lang="en-US" sz="86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area</a:t>
            </a:r>
            <a:r>
              <a:rPr lang="en-US" sz="86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and</a:t>
            </a:r>
            <a:r>
              <a:rPr lang="en-US" sz="86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8600" spc="0" dirty="0">
                <a:effectLst/>
                <a:ea typeface="Arial" panose="020B0604020202020204" pitchFamily="34" charset="0"/>
              </a:rPr>
              <a:t>increase </a:t>
            </a:r>
            <a:r>
              <a:rPr lang="en-US" sz="8600" spc="-10" dirty="0">
                <a:effectLst/>
                <a:ea typeface="Arial" panose="020B0604020202020204" pitchFamily="34" charset="0"/>
              </a:rPr>
              <a:t>pain.</a:t>
            </a:r>
            <a:endParaRPr lang="en-US" sz="86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45"/>
              </a:spcBef>
              <a:spcAft>
                <a:spcPts val="0"/>
              </a:spcAft>
            </a:pPr>
            <a:endParaRPr lang="en-US" sz="7200" dirty="0">
              <a:ea typeface="Arial" panose="020B0604020202020204" pitchFamily="34" charset="0"/>
            </a:endParaRPr>
          </a:p>
          <a:p>
            <a:pPr algn="l"/>
            <a:endParaRPr lang="en-US" sz="2800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15B116-D7BA-46F3-C7B8-2B685F7A4C2F}"/>
              </a:ext>
            </a:extLst>
          </p:cNvPr>
          <p:cNvSpPr txBox="1"/>
          <p:nvPr/>
        </p:nvSpPr>
        <p:spPr>
          <a:xfrm>
            <a:off x="1524000" y="6186989"/>
            <a:ext cx="457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Miami-Dade Fire Rescue Medical Operations Manual</a:t>
            </a:r>
          </a:p>
        </p:txBody>
      </p:sp>
    </p:spTree>
    <p:extLst>
      <p:ext uri="{BB962C8B-B14F-4D97-AF65-F5344CB8AC3E}">
        <p14:creationId xmlns:p14="http://schemas.microsoft.com/office/powerpoint/2010/main" val="1175165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193800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6666"/>
                </a:solidFill>
              </a:rPr>
              <a:t>Heat Exhaustion (cont.)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20331"/>
            <a:ext cx="9144000" cy="4569157"/>
          </a:xfrm>
        </p:spPr>
        <p:txBody>
          <a:bodyPr>
            <a:normAutofit fontScale="25000" lnSpcReduction="20000"/>
          </a:bodyPr>
          <a:lstStyle/>
          <a:p>
            <a:pPr marL="0" marR="0" algn="l">
              <a:spcBef>
                <a:spcPts val="45"/>
              </a:spcBef>
              <a:spcAft>
                <a:spcPts val="0"/>
              </a:spcAft>
            </a:pPr>
            <a:r>
              <a:rPr lang="en-US" sz="11200" dirty="0">
                <a:ea typeface="Arial" panose="020B0604020202020204" pitchFamily="34" charset="0"/>
              </a:rPr>
              <a:t>3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. Consider</a:t>
            </a:r>
            <a:r>
              <a:rPr lang="en-US" sz="112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application</a:t>
            </a:r>
            <a:r>
              <a:rPr lang="en-US" sz="112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of</a:t>
            </a:r>
            <a:r>
              <a:rPr lang="en-US" sz="112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active cooling</a:t>
            </a:r>
            <a:r>
              <a:rPr lang="en-US" sz="112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techniques</a:t>
            </a:r>
            <a:r>
              <a:rPr lang="en-US" sz="112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gently</a:t>
            </a:r>
            <a:r>
              <a:rPr lang="en-US" sz="112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until</a:t>
            </a:r>
            <a:r>
              <a:rPr lang="en-US" sz="11200" spc="-10" dirty="0">
                <a:effectLst/>
                <a:ea typeface="Arial" panose="020B0604020202020204" pitchFamily="34" charset="0"/>
              </a:rPr>
              <a:t> comfortable.</a:t>
            </a:r>
            <a:endParaRPr lang="en-US" sz="112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25"/>
              </a:spcBef>
              <a:spcAft>
                <a:spcPts val="0"/>
              </a:spcAft>
            </a:pPr>
            <a:endParaRPr lang="en-US" sz="11200" dirty="0">
              <a:ea typeface="Arial" panose="020B0604020202020204" pitchFamily="34" charset="0"/>
            </a:endParaRPr>
          </a:p>
          <a:p>
            <a:pPr marL="0" marR="0" algn="l">
              <a:spcBef>
                <a:spcPts val="25"/>
              </a:spcBef>
              <a:spcAft>
                <a:spcPts val="0"/>
              </a:spcAft>
            </a:pPr>
            <a:r>
              <a:rPr lang="en-US" sz="11200" dirty="0">
                <a:ea typeface="Arial" panose="020B0604020202020204" pitchFamily="34" charset="0"/>
              </a:rPr>
              <a:t>4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. Establish</a:t>
            </a:r>
            <a:r>
              <a:rPr lang="en-US" sz="11200" spc="1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vascular</a:t>
            </a:r>
            <a:r>
              <a:rPr lang="en-US" sz="112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access</a:t>
            </a:r>
            <a:r>
              <a:rPr lang="en-US" sz="112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via IV/IO</a:t>
            </a:r>
            <a:r>
              <a:rPr lang="en-US" sz="112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of</a:t>
            </a:r>
            <a:r>
              <a:rPr lang="en-US" sz="112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Normal</a:t>
            </a:r>
            <a:r>
              <a:rPr lang="en-US" sz="11200" spc="-10" dirty="0">
                <a:effectLst/>
                <a:ea typeface="Arial" panose="020B0604020202020204" pitchFamily="34" charset="0"/>
              </a:rPr>
              <a:t> Saline.</a:t>
            </a:r>
            <a:endParaRPr lang="en-US" sz="112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50"/>
              </a:spcBef>
              <a:spcAft>
                <a:spcPts val="0"/>
              </a:spcAft>
            </a:pPr>
            <a:endParaRPr lang="en-US" sz="11200" dirty="0">
              <a:ea typeface="Arial" panose="020B0604020202020204" pitchFamily="34" charset="0"/>
            </a:endParaRPr>
          </a:p>
          <a:p>
            <a:pPr marL="0" marR="0" algn="l">
              <a:spcBef>
                <a:spcPts val="50"/>
              </a:spcBef>
              <a:spcAft>
                <a:spcPts val="0"/>
              </a:spcAft>
            </a:pPr>
            <a:r>
              <a:rPr lang="en-US" sz="11200" dirty="0">
                <a:ea typeface="Arial" panose="020B0604020202020204" pitchFamily="34" charset="0"/>
              </a:rPr>
              <a:t>5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. If</a:t>
            </a:r>
            <a:r>
              <a:rPr lang="en-US" sz="112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patient’s</a:t>
            </a:r>
            <a:r>
              <a:rPr lang="en-US" sz="112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systolic</a:t>
            </a:r>
            <a:r>
              <a:rPr lang="en-US" sz="112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B/P</a:t>
            </a:r>
            <a:r>
              <a:rPr lang="en-US" sz="112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&lt; 90</a:t>
            </a:r>
            <a:r>
              <a:rPr lang="en-US" sz="112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mmHg</a:t>
            </a:r>
            <a:r>
              <a:rPr lang="en-US" sz="112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administer</a:t>
            </a:r>
            <a:r>
              <a:rPr lang="en-US" sz="112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a </a:t>
            </a:r>
            <a:r>
              <a:rPr lang="en-US" sz="11200" b="1" spc="0" dirty="0">
                <a:effectLst/>
                <a:ea typeface="Arial" panose="020B0604020202020204" pitchFamily="34" charset="0"/>
              </a:rPr>
              <a:t>fluid</a:t>
            </a:r>
            <a:r>
              <a:rPr lang="en-US" sz="11200" b="1" spc="-10" dirty="0">
                <a:effectLst/>
                <a:ea typeface="Arial" panose="020B0604020202020204" pitchFamily="34" charset="0"/>
              </a:rPr>
              <a:t> </a:t>
            </a:r>
            <a:r>
              <a:rPr lang="en-US" sz="11200" b="1" spc="0" dirty="0">
                <a:effectLst/>
                <a:ea typeface="Arial" panose="020B0604020202020204" pitchFamily="34" charset="0"/>
              </a:rPr>
              <a:t>bolus</a:t>
            </a:r>
            <a:r>
              <a:rPr lang="en-US" sz="11200" b="1" spc="-5" dirty="0">
                <a:effectLst/>
                <a:ea typeface="Arial" panose="020B0604020202020204" pitchFamily="34" charset="0"/>
              </a:rPr>
              <a:t> </a:t>
            </a:r>
            <a:r>
              <a:rPr lang="en-US" sz="11200" b="1" spc="0" dirty="0">
                <a:effectLst/>
                <a:ea typeface="Arial" panose="020B0604020202020204" pitchFamily="34" charset="0"/>
              </a:rPr>
              <a:t>up</a:t>
            </a:r>
            <a:r>
              <a:rPr lang="en-US" sz="11200" b="1" spc="-15" dirty="0">
                <a:effectLst/>
                <a:ea typeface="Arial" panose="020B0604020202020204" pitchFamily="34" charset="0"/>
              </a:rPr>
              <a:t> </a:t>
            </a:r>
            <a:r>
              <a:rPr lang="en-US" sz="11200" b="1" spc="0" dirty="0">
                <a:effectLst/>
                <a:ea typeface="Arial" panose="020B0604020202020204" pitchFamily="34" charset="0"/>
              </a:rPr>
              <a:t>to</a:t>
            </a:r>
            <a:r>
              <a:rPr lang="en-US" sz="11200" b="1" spc="-10" dirty="0">
                <a:effectLst/>
                <a:ea typeface="Arial" panose="020B0604020202020204" pitchFamily="34" charset="0"/>
              </a:rPr>
              <a:t> </a:t>
            </a:r>
            <a:r>
              <a:rPr lang="en-US" sz="11200" b="1" spc="0" dirty="0">
                <a:effectLst/>
                <a:ea typeface="Arial" panose="020B0604020202020204" pitchFamily="34" charset="0"/>
              </a:rPr>
              <a:t>1000 mL</a:t>
            </a:r>
            <a:r>
              <a:rPr lang="en-US" sz="11200" b="1" spc="-20" dirty="0">
                <a:effectLst/>
                <a:ea typeface="Arial" panose="020B0604020202020204" pitchFamily="34" charset="0"/>
              </a:rPr>
              <a:t> </a:t>
            </a:r>
            <a:r>
              <a:rPr lang="en-US" sz="11200" b="1" spc="0" dirty="0">
                <a:effectLst/>
                <a:ea typeface="Arial" panose="020B0604020202020204" pitchFamily="34" charset="0"/>
              </a:rPr>
              <a:t>of</a:t>
            </a:r>
            <a:r>
              <a:rPr lang="en-US" sz="11200" b="1" spc="-5" dirty="0">
                <a:effectLst/>
                <a:ea typeface="Arial" panose="020B0604020202020204" pitchFamily="34" charset="0"/>
              </a:rPr>
              <a:t> </a:t>
            </a:r>
            <a:r>
              <a:rPr lang="en-US" sz="11200" b="1" spc="0" dirty="0">
                <a:effectLst/>
                <a:ea typeface="Arial" panose="020B0604020202020204" pitchFamily="34" charset="0"/>
              </a:rPr>
              <a:t>NS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.</a:t>
            </a:r>
            <a:r>
              <a:rPr lang="en-US" sz="112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Monitor B/P and lung sounds often.</a:t>
            </a:r>
          </a:p>
          <a:p>
            <a:pPr marL="0" marR="0" algn="l">
              <a:spcBef>
                <a:spcPts val="40"/>
              </a:spcBef>
              <a:spcAft>
                <a:spcPts val="0"/>
              </a:spcAft>
            </a:pPr>
            <a:r>
              <a:rPr lang="en-US" sz="11200" dirty="0">
                <a:effectLst/>
                <a:ea typeface="Arial" panose="020B0604020202020204" pitchFamily="34" charset="0"/>
              </a:rPr>
              <a:t> </a:t>
            </a:r>
          </a:p>
          <a:p>
            <a:pPr marR="530860" lvl="2" algn="l">
              <a:spcBef>
                <a:spcPts val="5"/>
              </a:spcBef>
              <a:spcAft>
                <a:spcPts val="0"/>
              </a:spcAft>
              <a:buSzPts val="1100"/>
              <a:tabLst>
                <a:tab pos="1232535" algn="l"/>
              </a:tabLst>
            </a:pPr>
            <a:r>
              <a:rPr lang="en-US" sz="11200" spc="0" dirty="0">
                <a:effectLst/>
                <a:ea typeface="Arial" panose="020B0604020202020204" pitchFamily="34" charset="0"/>
              </a:rPr>
              <a:t>If the patient develops signs and symptoms of fluid overload respiratory distress (dyspnea,</a:t>
            </a:r>
            <a:r>
              <a:rPr lang="en-US" sz="112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crackles,</a:t>
            </a:r>
            <a:r>
              <a:rPr lang="en-US" sz="112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rhonchi,</a:t>
            </a:r>
            <a:r>
              <a:rPr lang="en-US" sz="112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decreasing</a:t>
            </a:r>
            <a:r>
              <a:rPr lang="en-US" sz="11200" spc="-35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SpO2),</a:t>
            </a:r>
            <a:r>
              <a:rPr lang="en-US" sz="112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slow</a:t>
            </a:r>
            <a:r>
              <a:rPr lang="en-US" sz="112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the administration</a:t>
            </a:r>
            <a:r>
              <a:rPr lang="en-US" sz="112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rate</a:t>
            </a:r>
            <a:r>
              <a:rPr lang="en-US" sz="112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of</a:t>
            </a:r>
            <a:r>
              <a:rPr lang="en-US" sz="112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the IV to KVO.</a:t>
            </a:r>
          </a:p>
          <a:p>
            <a:pPr marR="530860" lvl="2" algn="l">
              <a:spcBef>
                <a:spcPts val="5"/>
              </a:spcBef>
              <a:spcAft>
                <a:spcPts val="0"/>
              </a:spcAft>
              <a:buSzPts val="1100"/>
              <a:tabLst>
                <a:tab pos="1232535" algn="l"/>
              </a:tabLst>
            </a:pPr>
            <a:endParaRPr lang="en-US" sz="112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25"/>
              </a:spcBef>
              <a:spcAft>
                <a:spcPts val="0"/>
              </a:spcAft>
            </a:pPr>
            <a:r>
              <a:rPr lang="en-US" sz="11200" dirty="0">
                <a:effectLst/>
                <a:ea typeface="Arial" panose="020B0604020202020204" pitchFamily="34" charset="0"/>
              </a:rPr>
              <a:t> 6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. Monitor</a:t>
            </a:r>
            <a:r>
              <a:rPr lang="en-US" sz="112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cardiac</a:t>
            </a:r>
            <a:r>
              <a:rPr lang="en-US" sz="112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rhythm</a:t>
            </a:r>
            <a:r>
              <a:rPr lang="en-US" sz="112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continuously</a:t>
            </a:r>
            <a:r>
              <a:rPr lang="en-US" sz="112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and</a:t>
            </a:r>
            <a:r>
              <a:rPr lang="en-US" sz="112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perform</a:t>
            </a:r>
            <a:r>
              <a:rPr lang="en-US" sz="11200" spc="-4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a</a:t>
            </a:r>
            <a:r>
              <a:rPr lang="en-US" sz="112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0" dirty="0">
                <a:effectLst/>
                <a:ea typeface="Arial" panose="020B0604020202020204" pitchFamily="34" charset="0"/>
              </a:rPr>
              <a:t>12-Lead</a:t>
            </a:r>
            <a:r>
              <a:rPr lang="en-US" sz="112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11200" spc="-20" dirty="0">
                <a:effectLst/>
                <a:ea typeface="Arial" panose="020B0604020202020204" pitchFamily="34" charset="0"/>
              </a:rPr>
              <a:t>ECG.</a:t>
            </a:r>
            <a:endParaRPr lang="en-US" sz="11200" spc="0" dirty="0">
              <a:effectLst/>
              <a:ea typeface="Arial" panose="020B0604020202020204" pitchFamily="34" charset="0"/>
            </a:endParaRPr>
          </a:p>
          <a:p>
            <a:pPr algn="l"/>
            <a:endParaRPr lang="en-US" sz="2800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15B116-D7BA-46F3-C7B8-2B685F7A4C2F}"/>
              </a:ext>
            </a:extLst>
          </p:cNvPr>
          <p:cNvSpPr txBox="1"/>
          <p:nvPr/>
        </p:nvSpPr>
        <p:spPr>
          <a:xfrm>
            <a:off x="1524000" y="6186989"/>
            <a:ext cx="457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Miami-Dade Fire Rescue Medical Operations Manual</a:t>
            </a:r>
          </a:p>
        </p:txBody>
      </p:sp>
    </p:spTree>
    <p:extLst>
      <p:ext uri="{BB962C8B-B14F-4D97-AF65-F5344CB8AC3E}">
        <p14:creationId xmlns:p14="http://schemas.microsoft.com/office/powerpoint/2010/main" val="1684108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081444"/>
            <a:ext cx="9144000" cy="2041564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6666"/>
                </a:solidFill>
              </a:rPr>
              <a:t>Heat Stroke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3380" y="1046144"/>
            <a:ext cx="10408928" cy="5229468"/>
          </a:xfrm>
        </p:spPr>
        <p:txBody>
          <a:bodyPr>
            <a:normAutofit fontScale="40000" lnSpcReduction="20000"/>
          </a:bodyPr>
          <a:lstStyle/>
          <a:p>
            <a:pPr marL="88900" marR="5264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500" dirty="0">
                <a:effectLst/>
                <a:ea typeface="Arial" panose="020B0604020202020204" pitchFamily="34" charset="0"/>
              </a:rPr>
              <a:t>Signs and symptoms include altered mental status,</a:t>
            </a:r>
            <a:r>
              <a:rPr lang="en-US" sz="65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6500" dirty="0">
                <a:effectLst/>
                <a:ea typeface="Arial" panose="020B0604020202020204" pitchFamily="34" charset="0"/>
              </a:rPr>
              <a:t>hallucinations</a:t>
            </a:r>
            <a:r>
              <a:rPr lang="en-US" sz="6500" i="1" dirty="0">
                <a:effectLst/>
                <a:ea typeface="Arial" panose="020B0604020202020204" pitchFamily="34" charset="0"/>
              </a:rPr>
              <a:t>, </a:t>
            </a:r>
            <a:r>
              <a:rPr lang="en-US" sz="6500" dirty="0">
                <a:effectLst/>
                <a:ea typeface="Arial" panose="020B0604020202020204" pitchFamily="34" charset="0"/>
              </a:rPr>
              <a:t>or confusion, increased body temperature,</a:t>
            </a:r>
            <a:r>
              <a:rPr lang="en-US" sz="65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6500" dirty="0">
                <a:effectLst/>
                <a:ea typeface="Arial" panose="020B0604020202020204" pitchFamily="34" charset="0"/>
              </a:rPr>
              <a:t>minimal</a:t>
            </a:r>
            <a:r>
              <a:rPr lang="en-US" sz="65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6500" dirty="0">
                <a:effectLst/>
                <a:ea typeface="Arial" panose="020B0604020202020204" pitchFamily="34" charset="0"/>
              </a:rPr>
              <a:t>or</a:t>
            </a:r>
            <a:r>
              <a:rPr lang="en-US" sz="6500" spc="-35" dirty="0">
                <a:effectLst/>
                <a:ea typeface="Arial" panose="020B0604020202020204" pitchFamily="34" charset="0"/>
              </a:rPr>
              <a:t> </a:t>
            </a:r>
            <a:r>
              <a:rPr lang="en-US" sz="6500" dirty="0">
                <a:effectLst/>
                <a:ea typeface="Arial" panose="020B0604020202020204" pitchFamily="34" charset="0"/>
              </a:rPr>
              <a:t>no</a:t>
            </a:r>
            <a:r>
              <a:rPr lang="en-US" sz="65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6500" dirty="0">
                <a:effectLst/>
                <a:ea typeface="Arial" panose="020B0604020202020204" pitchFamily="34" charset="0"/>
              </a:rPr>
              <a:t>sweating,</a:t>
            </a:r>
            <a:r>
              <a:rPr lang="en-US" sz="65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6500" dirty="0">
                <a:effectLst/>
                <a:ea typeface="Arial" panose="020B0604020202020204" pitchFamily="34" charset="0"/>
              </a:rPr>
              <a:t>collapse,</a:t>
            </a:r>
            <a:r>
              <a:rPr lang="en-US" sz="65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6500" dirty="0">
                <a:effectLst/>
                <a:ea typeface="Arial" panose="020B0604020202020204" pitchFamily="34" charset="0"/>
              </a:rPr>
              <a:t>shortness</a:t>
            </a:r>
            <a:r>
              <a:rPr lang="en-US" sz="65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6500" dirty="0">
                <a:effectLst/>
                <a:ea typeface="Arial" panose="020B0604020202020204" pitchFamily="34" charset="0"/>
              </a:rPr>
              <a:t>of</a:t>
            </a:r>
            <a:r>
              <a:rPr lang="en-US" sz="65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6500" dirty="0">
                <a:effectLst/>
                <a:ea typeface="Arial" panose="020B0604020202020204" pitchFamily="34" charset="0"/>
              </a:rPr>
              <a:t>breath,</a:t>
            </a:r>
            <a:r>
              <a:rPr lang="en-US" sz="65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6500" dirty="0">
                <a:effectLst/>
                <a:ea typeface="Arial" panose="020B0604020202020204" pitchFamily="34" charset="0"/>
              </a:rPr>
              <a:t>shock,</a:t>
            </a:r>
            <a:r>
              <a:rPr lang="en-US" sz="65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6500" dirty="0">
                <a:effectLst/>
                <a:ea typeface="Arial" panose="020B0604020202020204" pitchFamily="34" charset="0"/>
              </a:rPr>
              <a:t>nausea</a:t>
            </a:r>
            <a:r>
              <a:rPr lang="en-US" sz="65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6500" dirty="0">
                <a:effectLst/>
                <a:ea typeface="Arial" panose="020B0604020202020204" pitchFamily="34" charset="0"/>
              </a:rPr>
              <a:t>and</a:t>
            </a:r>
            <a:r>
              <a:rPr lang="en-US" sz="65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6500" dirty="0">
                <a:effectLst/>
                <a:ea typeface="Arial" panose="020B0604020202020204" pitchFamily="34" charset="0"/>
              </a:rPr>
              <a:t>vomiting.</a:t>
            </a:r>
          </a:p>
          <a:p>
            <a:pPr marL="0" marR="0" algn="l">
              <a:spcBef>
                <a:spcPts val="50"/>
              </a:spcBef>
              <a:spcAft>
                <a:spcPts val="0"/>
              </a:spcAft>
            </a:pPr>
            <a:r>
              <a:rPr lang="en-US" sz="6500" dirty="0">
                <a:effectLst/>
                <a:ea typeface="Arial" panose="020B0604020202020204" pitchFamily="34" charset="0"/>
              </a:rPr>
              <a:t> </a:t>
            </a:r>
            <a:r>
              <a:rPr lang="en-US" sz="6500" b="1" i="1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	</a:t>
            </a:r>
            <a:endParaRPr lang="en-US" sz="6500" b="1" i="1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5"/>
              </a:spcBef>
              <a:spcAft>
                <a:spcPts val="0"/>
              </a:spcAft>
            </a:pPr>
            <a:r>
              <a:rPr lang="en-US" sz="6500" i="1" dirty="0">
                <a:effectLst/>
                <a:ea typeface="Arial" panose="020B0604020202020204" pitchFamily="34" charset="0"/>
              </a:rPr>
              <a:t> 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Follow</a:t>
            </a:r>
            <a:r>
              <a:rPr lang="en-US" sz="65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general</a:t>
            </a:r>
            <a:r>
              <a:rPr lang="en-US" sz="65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protocols</a:t>
            </a:r>
            <a:r>
              <a:rPr lang="en-US" sz="6500" spc="-35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for</a:t>
            </a:r>
            <a:r>
              <a:rPr lang="en-US" sz="65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Heat-Related</a:t>
            </a:r>
            <a:r>
              <a:rPr lang="en-US" sz="65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Illness/Hyperthermia:</a:t>
            </a:r>
          </a:p>
          <a:p>
            <a:pPr marL="0" marR="0" algn="l">
              <a:spcBef>
                <a:spcPts val="5"/>
              </a:spcBef>
              <a:spcAft>
                <a:spcPts val="0"/>
              </a:spcAft>
            </a:pPr>
            <a:endParaRPr lang="en-US" sz="65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30"/>
              </a:spcBef>
              <a:spcAft>
                <a:spcPts val="0"/>
              </a:spcAft>
            </a:pPr>
            <a:r>
              <a:rPr lang="en-US" sz="6500" dirty="0">
                <a:effectLst/>
                <a:ea typeface="Arial" panose="020B0604020202020204" pitchFamily="34" charset="0"/>
              </a:rPr>
              <a:t> 1.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Application</a:t>
            </a:r>
            <a:r>
              <a:rPr lang="en-US" sz="65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of</a:t>
            </a:r>
            <a:r>
              <a:rPr lang="en-US" sz="65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active</a:t>
            </a:r>
            <a:r>
              <a:rPr lang="en-US" sz="65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cooling</a:t>
            </a:r>
            <a:r>
              <a:rPr lang="en-US" sz="6500" spc="-35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techniques</a:t>
            </a:r>
            <a:r>
              <a:rPr lang="en-US" sz="65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-10" dirty="0">
                <a:effectLst/>
                <a:ea typeface="Arial" panose="020B0604020202020204" pitchFamily="34" charset="0"/>
              </a:rPr>
              <a:t>rapidly.</a:t>
            </a:r>
          </a:p>
          <a:p>
            <a:pPr marL="0" marR="0" algn="l">
              <a:spcBef>
                <a:spcPts val="30"/>
              </a:spcBef>
              <a:spcAft>
                <a:spcPts val="0"/>
              </a:spcAft>
            </a:pPr>
            <a:endParaRPr lang="en-US" sz="6500" spc="-10" dirty="0">
              <a:ea typeface="Arial" panose="020B0604020202020204" pitchFamily="34" charset="0"/>
            </a:endParaRPr>
          </a:p>
          <a:p>
            <a:pPr marL="0" marR="0" algn="l">
              <a:spcBef>
                <a:spcPts val="30"/>
              </a:spcBef>
              <a:spcAft>
                <a:spcPts val="0"/>
              </a:spcAft>
            </a:pPr>
            <a:r>
              <a:rPr lang="en-US" sz="6500" spc="0" dirty="0">
                <a:effectLst/>
                <a:ea typeface="Arial" panose="020B0604020202020204" pitchFamily="34" charset="0"/>
              </a:rPr>
              <a:t>	Moisten or wet patient by dripping a NS solution bag until cooling 	efforts reaches 102℉ or apply wet towels around neck and head.</a:t>
            </a:r>
          </a:p>
          <a:p>
            <a:pPr marL="0" marR="0" algn="l">
              <a:spcBef>
                <a:spcPts val="55"/>
              </a:spcBef>
              <a:spcAft>
                <a:spcPts val="0"/>
              </a:spcAft>
            </a:pPr>
            <a:r>
              <a:rPr lang="en-US" sz="6500" dirty="0">
                <a:effectLst/>
                <a:ea typeface="Arial" panose="020B0604020202020204" pitchFamily="34" charset="0"/>
              </a:rPr>
              <a:t>  </a:t>
            </a:r>
          </a:p>
          <a:p>
            <a:pPr marR="0" lvl="2" algn="l">
              <a:spcBef>
                <a:spcPts val="0"/>
              </a:spcBef>
              <a:spcAft>
                <a:spcPts val="0"/>
              </a:spcAft>
              <a:buSzPts val="1100"/>
              <a:tabLst>
                <a:tab pos="1232535" algn="l"/>
              </a:tabLst>
            </a:pPr>
            <a:r>
              <a:rPr lang="en-US" sz="6500" spc="0" dirty="0">
                <a:effectLst/>
                <a:ea typeface="Arial" panose="020B0604020202020204" pitchFamily="34" charset="0"/>
              </a:rPr>
              <a:t>Continue</a:t>
            </a:r>
            <a:r>
              <a:rPr lang="en-US" sz="65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moistening</a:t>
            </a:r>
            <a:r>
              <a:rPr lang="en-US" sz="65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and</a:t>
            </a:r>
            <a:r>
              <a:rPr lang="en-US" sz="65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provide</a:t>
            </a:r>
            <a:r>
              <a:rPr lang="en-US" sz="6500" spc="5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fanning</a:t>
            </a:r>
            <a:r>
              <a:rPr lang="en-US" sz="65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during</a:t>
            </a:r>
            <a:r>
              <a:rPr lang="en-US" sz="65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-10" dirty="0">
                <a:effectLst/>
                <a:ea typeface="Arial" panose="020B0604020202020204" pitchFamily="34" charset="0"/>
              </a:rPr>
              <a:t>transport.</a:t>
            </a:r>
            <a:endParaRPr lang="en-US" sz="65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50"/>
              </a:spcBef>
              <a:spcAft>
                <a:spcPts val="0"/>
              </a:spcAft>
            </a:pPr>
            <a:r>
              <a:rPr lang="en-US" sz="6500" dirty="0">
                <a:effectLst/>
                <a:ea typeface="Arial" panose="020B0604020202020204" pitchFamily="34" charset="0"/>
              </a:rPr>
              <a:t> </a:t>
            </a:r>
          </a:p>
          <a:p>
            <a:pPr marR="0" lvl="2" algn="l">
              <a:spcBef>
                <a:spcPts val="5"/>
              </a:spcBef>
              <a:spcAft>
                <a:spcPts val="0"/>
              </a:spcAft>
              <a:buSzPts val="1100"/>
              <a:tabLst>
                <a:tab pos="1232535" algn="l"/>
              </a:tabLst>
            </a:pPr>
            <a:r>
              <a:rPr lang="en-US" sz="6500" spc="0" dirty="0">
                <a:effectLst/>
                <a:ea typeface="Arial" panose="020B0604020202020204" pitchFamily="34" charset="0"/>
              </a:rPr>
              <a:t>Wrap</a:t>
            </a:r>
            <a:r>
              <a:rPr lang="en-US" sz="65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the</a:t>
            </a:r>
            <a:r>
              <a:rPr lang="en-US" sz="65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patient</a:t>
            </a:r>
            <a:r>
              <a:rPr lang="en-US" sz="65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with wet</a:t>
            </a:r>
            <a:r>
              <a:rPr lang="en-US" sz="65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sheets</a:t>
            </a:r>
            <a:r>
              <a:rPr lang="en-US" sz="65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if</a:t>
            </a:r>
            <a:r>
              <a:rPr lang="en-US" sz="65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there is</a:t>
            </a:r>
            <a:r>
              <a:rPr lang="en-US" sz="65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good</a:t>
            </a:r>
            <a:r>
              <a:rPr lang="en-US" sz="65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ambient</a:t>
            </a:r>
            <a:r>
              <a:rPr lang="en-US" sz="65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0" dirty="0">
                <a:effectLst/>
                <a:ea typeface="Arial" panose="020B0604020202020204" pitchFamily="34" charset="0"/>
              </a:rPr>
              <a:t>airflow</a:t>
            </a:r>
            <a:r>
              <a:rPr lang="en-US" sz="65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6500" spc="-10" dirty="0">
                <a:effectLst/>
                <a:ea typeface="Arial" panose="020B0604020202020204" pitchFamily="34" charset="0"/>
              </a:rPr>
              <a:t>present.</a:t>
            </a:r>
            <a:endParaRPr lang="en-US" sz="65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35"/>
              </a:spcBef>
              <a:spcAft>
                <a:spcPts val="0"/>
              </a:spcAft>
            </a:pPr>
            <a:r>
              <a:rPr lang="en-US" sz="6500" dirty="0">
                <a:effectLst/>
                <a:ea typeface="Arial" panose="020B0604020202020204" pitchFamily="34" charset="0"/>
              </a:rPr>
              <a:t> </a:t>
            </a:r>
          </a:p>
          <a:p>
            <a:pPr algn="l"/>
            <a:endParaRPr lang="en-US" sz="2800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FE6135-0AF4-5186-DDB2-43DA1BF29596}"/>
              </a:ext>
            </a:extLst>
          </p:cNvPr>
          <p:cNvSpPr txBox="1"/>
          <p:nvPr/>
        </p:nvSpPr>
        <p:spPr>
          <a:xfrm>
            <a:off x="1524000" y="6275612"/>
            <a:ext cx="3722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Miami-Dade Fire Rescue Medical Operations Manual</a:t>
            </a:r>
          </a:p>
        </p:txBody>
      </p:sp>
    </p:spTree>
    <p:extLst>
      <p:ext uri="{BB962C8B-B14F-4D97-AF65-F5344CB8AC3E}">
        <p14:creationId xmlns:p14="http://schemas.microsoft.com/office/powerpoint/2010/main" val="3138442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081444"/>
            <a:ext cx="9144000" cy="2041564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6666"/>
                </a:solidFill>
              </a:rPr>
              <a:t>Heat Stroke (cont.)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6408" y="1062545"/>
            <a:ext cx="10019184" cy="5315492"/>
          </a:xfrm>
        </p:spPr>
        <p:txBody>
          <a:bodyPr>
            <a:normAutofit fontScale="40000" lnSpcReduction="20000"/>
          </a:bodyPr>
          <a:lstStyle/>
          <a:p>
            <a:pPr marL="0" marR="0" algn="l">
              <a:spcBef>
                <a:spcPts val="35"/>
              </a:spcBef>
              <a:spcAft>
                <a:spcPts val="0"/>
              </a:spcAft>
            </a:pPr>
            <a:r>
              <a:rPr lang="en-US" sz="7000" spc="0" dirty="0">
                <a:effectLst/>
                <a:ea typeface="Arial" panose="020B0604020202020204" pitchFamily="34" charset="0"/>
              </a:rPr>
              <a:t>2. Do</a:t>
            </a:r>
            <a:r>
              <a:rPr lang="en-US" sz="70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NOT</a:t>
            </a:r>
            <a:r>
              <a:rPr lang="en-US" sz="7000" spc="-5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administer</a:t>
            </a:r>
            <a:r>
              <a:rPr lang="en-US" sz="70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anything</a:t>
            </a:r>
            <a:r>
              <a:rPr lang="en-US" sz="70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by</a:t>
            </a:r>
            <a:r>
              <a:rPr lang="en-US" sz="7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-10" dirty="0">
                <a:effectLst/>
                <a:ea typeface="Arial" panose="020B0604020202020204" pitchFamily="34" charset="0"/>
              </a:rPr>
              <a:t>mouth.</a:t>
            </a:r>
            <a:endParaRPr lang="en-US" sz="70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15"/>
              </a:spcBef>
              <a:spcAft>
                <a:spcPts val="0"/>
              </a:spcAft>
            </a:pPr>
            <a:r>
              <a:rPr lang="en-US" sz="7000" dirty="0">
                <a:effectLst/>
                <a:ea typeface="Arial" panose="020B0604020202020204" pitchFamily="34" charset="0"/>
              </a:rPr>
              <a:t> </a:t>
            </a:r>
            <a:endParaRPr lang="en-US" sz="7000" dirty="0">
              <a:ea typeface="Arial" panose="020B0604020202020204" pitchFamily="34" charset="0"/>
            </a:endParaRPr>
          </a:p>
          <a:p>
            <a:pPr marL="0" marR="0" algn="l">
              <a:spcBef>
                <a:spcPts val="15"/>
              </a:spcBef>
              <a:spcAft>
                <a:spcPts val="0"/>
              </a:spcAft>
            </a:pPr>
            <a:r>
              <a:rPr lang="en-US" sz="7000" spc="0" dirty="0">
                <a:effectLst/>
                <a:ea typeface="Arial" panose="020B0604020202020204" pitchFamily="34" charset="0"/>
              </a:rPr>
              <a:t>3. Establish</a:t>
            </a:r>
            <a:r>
              <a:rPr lang="en-US" sz="7000" spc="1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vascular</a:t>
            </a:r>
            <a:r>
              <a:rPr lang="en-US" sz="70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access</a:t>
            </a:r>
            <a:r>
              <a:rPr lang="en-US" sz="7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via IV/IO</a:t>
            </a:r>
            <a:r>
              <a:rPr lang="en-US" sz="7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of</a:t>
            </a:r>
            <a:r>
              <a:rPr lang="en-US" sz="7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Normal</a:t>
            </a:r>
            <a:r>
              <a:rPr lang="en-US" sz="7000" spc="-10" dirty="0">
                <a:effectLst/>
                <a:ea typeface="Arial" panose="020B0604020202020204" pitchFamily="34" charset="0"/>
              </a:rPr>
              <a:t> Saline.</a:t>
            </a:r>
            <a:endParaRPr lang="en-US" sz="70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55"/>
              </a:spcBef>
              <a:spcAft>
                <a:spcPts val="0"/>
              </a:spcAft>
            </a:pPr>
            <a:endParaRPr lang="en-US" sz="7000" spc="0" dirty="0">
              <a:ea typeface="Arial" panose="020B0604020202020204" pitchFamily="34" charset="0"/>
            </a:endParaRPr>
          </a:p>
          <a:p>
            <a:pPr marL="0" marR="0" algn="l">
              <a:spcBef>
                <a:spcPts val="55"/>
              </a:spcBef>
              <a:spcAft>
                <a:spcPts val="0"/>
              </a:spcAft>
            </a:pPr>
            <a:r>
              <a:rPr lang="en-US" sz="7000" spc="0" dirty="0">
                <a:effectLst/>
                <a:ea typeface="Arial" panose="020B0604020202020204" pitchFamily="34" charset="0"/>
              </a:rPr>
              <a:t>4. Administer</a:t>
            </a:r>
            <a:r>
              <a:rPr lang="en-US" sz="7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a</a:t>
            </a:r>
            <a:r>
              <a:rPr lang="en-US" sz="7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7000" b="1" spc="0" dirty="0">
                <a:effectLst/>
                <a:ea typeface="Arial" panose="020B0604020202020204" pitchFamily="34" charset="0"/>
              </a:rPr>
              <a:t>fluid</a:t>
            </a:r>
            <a:r>
              <a:rPr lang="en-US" sz="7000" b="1" spc="-15" dirty="0">
                <a:effectLst/>
                <a:ea typeface="Arial" panose="020B0604020202020204" pitchFamily="34" charset="0"/>
              </a:rPr>
              <a:t> </a:t>
            </a:r>
            <a:r>
              <a:rPr lang="en-US" sz="7000" b="1" spc="0" dirty="0">
                <a:effectLst/>
                <a:ea typeface="Arial" panose="020B0604020202020204" pitchFamily="34" charset="0"/>
              </a:rPr>
              <a:t>bolus</a:t>
            </a:r>
            <a:r>
              <a:rPr lang="en-US" sz="7000" b="1" spc="5" dirty="0">
                <a:effectLst/>
                <a:ea typeface="Arial" panose="020B0604020202020204" pitchFamily="34" charset="0"/>
              </a:rPr>
              <a:t> </a:t>
            </a:r>
            <a:r>
              <a:rPr lang="en-US" sz="7000" b="1" spc="0" dirty="0">
                <a:effectLst/>
                <a:ea typeface="Arial" panose="020B0604020202020204" pitchFamily="34" charset="0"/>
              </a:rPr>
              <a:t>up</a:t>
            </a:r>
            <a:r>
              <a:rPr lang="en-US" sz="7000" b="1" spc="-10" dirty="0">
                <a:effectLst/>
                <a:ea typeface="Arial" panose="020B0604020202020204" pitchFamily="34" charset="0"/>
              </a:rPr>
              <a:t> </a:t>
            </a:r>
            <a:r>
              <a:rPr lang="en-US" sz="7000" b="1" spc="0" dirty="0">
                <a:effectLst/>
                <a:ea typeface="Arial" panose="020B0604020202020204" pitchFamily="34" charset="0"/>
              </a:rPr>
              <a:t>to</a:t>
            </a:r>
            <a:r>
              <a:rPr lang="en-US" sz="7000" b="1" spc="-10" dirty="0">
                <a:effectLst/>
                <a:ea typeface="Arial" panose="020B0604020202020204" pitchFamily="34" charset="0"/>
              </a:rPr>
              <a:t> </a:t>
            </a:r>
            <a:r>
              <a:rPr lang="en-US" sz="7000" b="1" spc="0" dirty="0">
                <a:effectLst/>
                <a:ea typeface="Arial" panose="020B0604020202020204" pitchFamily="34" charset="0"/>
              </a:rPr>
              <a:t>1000</a:t>
            </a:r>
            <a:r>
              <a:rPr lang="en-US" sz="7000" b="1" spc="10" dirty="0">
                <a:effectLst/>
                <a:ea typeface="Arial" panose="020B0604020202020204" pitchFamily="34" charset="0"/>
              </a:rPr>
              <a:t> </a:t>
            </a:r>
            <a:r>
              <a:rPr lang="en-US" sz="7000" b="1" spc="0" dirty="0">
                <a:effectLst/>
                <a:ea typeface="Arial" panose="020B0604020202020204" pitchFamily="34" charset="0"/>
              </a:rPr>
              <a:t>mL</a:t>
            </a:r>
            <a:r>
              <a:rPr lang="en-US" sz="7000" b="1" spc="-20" dirty="0">
                <a:effectLst/>
                <a:ea typeface="Arial" panose="020B0604020202020204" pitchFamily="34" charset="0"/>
              </a:rPr>
              <a:t> </a:t>
            </a:r>
            <a:r>
              <a:rPr lang="en-US" sz="7000" b="1" spc="0" dirty="0">
                <a:effectLst/>
                <a:ea typeface="Arial" panose="020B0604020202020204" pitchFamily="34" charset="0"/>
              </a:rPr>
              <a:t>of NS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.</a:t>
            </a:r>
            <a:r>
              <a:rPr lang="en-US" sz="7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Monitor</a:t>
            </a:r>
            <a:r>
              <a:rPr lang="en-US" sz="7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B/P</a:t>
            </a:r>
            <a:r>
              <a:rPr lang="en-US" sz="7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and lung</a:t>
            </a:r>
            <a:r>
              <a:rPr lang="en-US" sz="70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sounds</a:t>
            </a:r>
            <a:r>
              <a:rPr lang="en-US" sz="7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-10" dirty="0">
                <a:effectLst/>
                <a:ea typeface="Arial" panose="020B0604020202020204" pitchFamily="34" charset="0"/>
              </a:rPr>
              <a:t>often.</a:t>
            </a:r>
            <a:endParaRPr lang="en-US" sz="70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55"/>
              </a:spcBef>
              <a:spcAft>
                <a:spcPts val="0"/>
              </a:spcAft>
            </a:pPr>
            <a:r>
              <a:rPr lang="en-US" sz="7000" dirty="0">
                <a:effectLst/>
                <a:ea typeface="Arial" panose="020B0604020202020204" pitchFamily="34" charset="0"/>
              </a:rPr>
              <a:t> </a:t>
            </a:r>
          </a:p>
          <a:p>
            <a:pPr marR="613410" lvl="2" algn="l">
              <a:spcBef>
                <a:spcPts val="0"/>
              </a:spcBef>
              <a:spcAft>
                <a:spcPts val="0"/>
              </a:spcAft>
              <a:buSzPts val="1100"/>
              <a:tabLst>
                <a:tab pos="1232535" algn="l"/>
              </a:tabLst>
            </a:pPr>
            <a:r>
              <a:rPr lang="en-US" sz="7000" spc="0" dirty="0">
                <a:effectLst/>
                <a:ea typeface="Arial" panose="020B0604020202020204" pitchFamily="34" charset="0"/>
              </a:rPr>
              <a:t>If the patient develops signs and symptoms of fluid overload respiratory distress (dyspnea,</a:t>
            </a:r>
            <a:r>
              <a:rPr lang="en-US" sz="70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crackles,</a:t>
            </a:r>
            <a:r>
              <a:rPr lang="en-US" sz="70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rhonchi,</a:t>
            </a:r>
            <a:r>
              <a:rPr lang="en-US" sz="70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decreasing</a:t>
            </a:r>
            <a:r>
              <a:rPr lang="en-US" sz="7000" spc="-35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SpO2),</a:t>
            </a:r>
            <a:r>
              <a:rPr lang="en-US" sz="70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slow the</a:t>
            </a:r>
            <a:r>
              <a:rPr lang="en-US" sz="7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administration</a:t>
            </a:r>
            <a:r>
              <a:rPr lang="en-US" sz="7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rate</a:t>
            </a:r>
            <a:r>
              <a:rPr lang="en-US" sz="7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of</a:t>
            </a:r>
            <a:r>
              <a:rPr lang="en-US" sz="7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IV</a:t>
            </a:r>
            <a:r>
              <a:rPr lang="en-US" sz="7000" spc="-3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to </a:t>
            </a:r>
            <a:r>
              <a:rPr lang="en-US" sz="7000" spc="-20" dirty="0">
                <a:effectLst/>
                <a:ea typeface="Arial" panose="020B0604020202020204" pitchFamily="34" charset="0"/>
              </a:rPr>
              <a:t>KVO.</a:t>
            </a:r>
            <a:endParaRPr lang="en-US" sz="70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15"/>
              </a:spcBef>
              <a:spcAft>
                <a:spcPts val="0"/>
              </a:spcAft>
            </a:pPr>
            <a:r>
              <a:rPr lang="en-US" sz="7000" dirty="0">
                <a:effectLst/>
                <a:ea typeface="Arial" panose="020B0604020202020204" pitchFamily="34" charset="0"/>
              </a:rPr>
              <a:t> </a:t>
            </a:r>
          </a:p>
          <a:p>
            <a:pPr marL="0" marR="0" algn="l">
              <a:spcBef>
                <a:spcPts val="15"/>
              </a:spcBef>
              <a:spcAft>
                <a:spcPts val="0"/>
              </a:spcAft>
            </a:pPr>
            <a:r>
              <a:rPr lang="en-US" sz="7000" spc="0" dirty="0">
                <a:effectLst/>
                <a:ea typeface="Arial" panose="020B0604020202020204" pitchFamily="34" charset="0"/>
              </a:rPr>
              <a:t>5. Monitor</a:t>
            </a:r>
            <a:r>
              <a:rPr lang="en-US" sz="7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cardiac</a:t>
            </a:r>
            <a:r>
              <a:rPr lang="en-US" sz="7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rhythm</a:t>
            </a:r>
            <a:r>
              <a:rPr lang="en-US" sz="7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continuously</a:t>
            </a:r>
            <a:r>
              <a:rPr lang="en-US" sz="7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and</a:t>
            </a:r>
            <a:r>
              <a:rPr lang="en-US" sz="7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perform</a:t>
            </a:r>
            <a:r>
              <a:rPr lang="en-US" sz="7000" spc="-4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a</a:t>
            </a:r>
            <a:r>
              <a:rPr lang="en-US" sz="7000" spc="-15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12-Lead</a:t>
            </a:r>
            <a:r>
              <a:rPr lang="en-US" sz="7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-20" dirty="0">
                <a:effectLst/>
                <a:ea typeface="Arial" panose="020B0604020202020204" pitchFamily="34" charset="0"/>
              </a:rPr>
              <a:t>ECG.</a:t>
            </a:r>
            <a:endParaRPr lang="en-US" sz="7000" dirty="0">
              <a:ea typeface="Arial" panose="020B0604020202020204" pitchFamily="34" charset="0"/>
            </a:endParaRPr>
          </a:p>
          <a:p>
            <a:pPr marL="0" marR="0" algn="l">
              <a:spcBef>
                <a:spcPts val="15"/>
              </a:spcBef>
              <a:spcAft>
                <a:spcPts val="0"/>
              </a:spcAft>
            </a:pPr>
            <a:endParaRPr lang="en-US" sz="7000" spc="0" dirty="0">
              <a:effectLst/>
              <a:ea typeface="Arial" panose="020B0604020202020204" pitchFamily="34" charset="0"/>
            </a:endParaRPr>
          </a:p>
          <a:p>
            <a:pPr marL="0" marR="0" algn="l">
              <a:spcBef>
                <a:spcPts val="15"/>
              </a:spcBef>
              <a:spcAft>
                <a:spcPts val="0"/>
              </a:spcAft>
            </a:pPr>
            <a:r>
              <a:rPr lang="en-US" sz="7000" spc="0" dirty="0">
                <a:effectLst/>
                <a:ea typeface="Arial" panose="020B0604020202020204" pitchFamily="34" charset="0"/>
              </a:rPr>
              <a:t>6. If</a:t>
            </a:r>
            <a:r>
              <a:rPr lang="en-US" sz="70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seizures</a:t>
            </a:r>
            <a:r>
              <a:rPr lang="en-US" sz="7000" spc="-45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develop,</a:t>
            </a:r>
            <a:r>
              <a:rPr lang="en-US" sz="7000" spc="-25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administer </a:t>
            </a:r>
            <a:r>
              <a:rPr lang="en-US" sz="7000" b="1" spc="0" dirty="0">
                <a:effectLst/>
                <a:ea typeface="Arial" panose="020B0604020202020204" pitchFamily="34" charset="0"/>
              </a:rPr>
              <a:t>Midazolam</a:t>
            </a:r>
            <a:r>
              <a:rPr lang="en-US" sz="7000" b="1" spc="-20" dirty="0">
                <a:effectLst/>
                <a:ea typeface="Arial" panose="020B0604020202020204" pitchFamily="34" charset="0"/>
              </a:rPr>
              <a:t> </a:t>
            </a:r>
            <a:r>
              <a:rPr lang="en-US" sz="7000" b="1" spc="0" dirty="0">
                <a:effectLst/>
                <a:ea typeface="Arial" panose="020B0604020202020204" pitchFamily="34" charset="0"/>
              </a:rPr>
              <a:t>(Versed)</a:t>
            </a:r>
            <a:r>
              <a:rPr lang="en-US" sz="7000" b="1" spc="-30" dirty="0">
                <a:effectLst/>
                <a:ea typeface="Arial" panose="020B0604020202020204" pitchFamily="34" charset="0"/>
              </a:rPr>
              <a:t> </a:t>
            </a:r>
            <a:r>
              <a:rPr lang="en-US" sz="7000" b="1" spc="0" dirty="0">
                <a:effectLst/>
                <a:ea typeface="Arial" panose="020B0604020202020204" pitchFamily="34" charset="0"/>
              </a:rPr>
              <a:t>5</a:t>
            </a:r>
            <a:r>
              <a:rPr lang="en-US" sz="7000" b="1" spc="-5" dirty="0">
                <a:effectLst/>
                <a:ea typeface="Arial" panose="020B0604020202020204" pitchFamily="34" charset="0"/>
              </a:rPr>
              <a:t> </a:t>
            </a:r>
            <a:r>
              <a:rPr lang="en-US" sz="7000" b="1" spc="0" dirty="0">
                <a:effectLst/>
                <a:ea typeface="Arial" panose="020B0604020202020204" pitchFamily="34" charset="0"/>
              </a:rPr>
              <a:t>mg</a:t>
            </a:r>
            <a:r>
              <a:rPr lang="en-US" sz="7000" b="1" spc="-5" dirty="0">
                <a:effectLst/>
                <a:ea typeface="Arial" panose="020B0604020202020204" pitchFamily="34" charset="0"/>
              </a:rPr>
              <a:t> </a:t>
            </a:r>
            <a:r>
              <a:rPr lang="en-US" sz="7000" u="sng" spc="0" dirty="0">
                <a:effectLst/>
                <a:ea typeface="Arial" panose="020B0604020202020204" pitchFamily="34" charset="0"/>
              </a:rPr>
              <a:t>slow</a:t>
            </a:r>
            <a:r>
              <a:rPr lang="en-US" sz="7000" spc="-1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IV/IO/IN.</a:t>
            </a:r>
            <a:r>
              <a:rPr lang="en-US" sz="7000" spc="20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This</a:t>
            </a:r>
            <a:r>
              <a:rPr lang="en-US" sz="7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may</a:t>
            </a:r>
            <a:r>
              <a:rPr lang="en-US" sz="7000" spc="-20" dirty="0">
                <a:effectLst/>
                <a:ea typeface="Arial" panose="020B0604020202020204" pitchFamily="34" charset="0"/>
              </a:rPr>
              <a:t> </a:t>
            </a:r>
            <a:r>
              <a:rPr lang="en-US" sz="7000" spc="0" dirty="0">
                <a:effectLst/>
                <a:ea typeface="Arial" panose="020B0604020202020204" pitchFamily="34" charset="0"/>
              </a:rPr>
              <a:t>be repeated once to a total dose of 10 mg.</a:t>
            </a:r>
          </a:p>
          <a:p>
            <a:pPr algn="l"/>
            <a:endParaRPr lang="en-US" sz="2800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FE6135-0AF4-5186-DDB2-43DA1BF29596}"/>
              </a:ext>
            </a:extLst>
          </p:cNvPr>
          <p:cNvSpPr txBox="1"/>
          <p:nvPr/>
        </p:nvSpPr>
        <p:spPr>
          <a:xfrm>
            <a:off x="1524000" y="6275612"/>
            <a:ext cx="3722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Miami-Dade Fire Rescue Medical Operations Manual</a:t>
            </a:r>
          </a:p>
        </p:txBody>
      </p:sp>
    </p:spTree>
    <p:extLst>
      <p:ext uri="{BB962C8B-B14F-4D97-AF65-F5344CB8AC3E}">
        <p14:creationId xmlns:p14="http://schemas.microsoft.com/office/powerpoint/2010/main" val="2892065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739026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6666"/>
                </a:solidFill>
              </a:rPr>
              <a:t>Heat Stroke-Emergency Department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5645" y="1648574"/>
            <a:ext cx="9144000" cy="3852816"/>
          </a:xfrm>
        </p:spPr>
        <p:txBody>
          <a:bodyPr>
            <a:normAutofit lnSpcReduction="10000"/>
          </a:bodyPr>
          <a:lstStyle/>
          <a:p>
            <a:pPr marL="514350" indent="-514350" algn="l">
              <a:buAutoNum type="arabicPeriod"/>
            </a:pPr>
            <a:r>
              <a:rPr lang="en-US" sz="2800" dirty="0"/>
              <a:t>In the management of exertional heat stroke, transport to the emergency department after cooling to core body temperature to &lt; 39.0℃.</a:t>
            </a:r>
          </a:p>
          <a:p>
            <a:pPr marL="514350" indent="-514350" algn="l">
              <a:buAutoNum type="arabicPeriod"/>
            </a:pPr>
            <a:r>
              <a:rPr lang="en-US" sz="2800" dirty="0"/>
              <a:t>Monitor rectal/bladder temperature and cool to core temperature &lt;38.0℃.</a:t>
            </a:r>
          </a:p>
          <a:p>
            <a:pPr marL="514350" indent="-514350" algn="l">
              <a:buAutoNum type="arabicPeriod"/>
            </a:pPr>
            <a:r>
              <a:rPr lang="en-US" sz="2800" dirty="0"/>
              <a:t>Continue anticonvulsants as needed.</a:t>
            </a:r>
          </a:p>
          <a:p>
            <a:pPr marL="514350" indent="-514350" algn="l">
              <a:buAutoNum type="arabicPeriod"/>
            </a:pPr>
            <a:r>
              <a:rPr lang="en-US" sz="2800" dirty="0"/>
              <a:t>Airway management-mechanical ventilation. Maintain MAP &gt; 65 mm Hg or &gt;75 mm Hg in elderly patients or patients with hypertension or cardiac history.</a:t>
            </a:r>
          </a:p>
          <a:p>
            <a:pPr marL="514350" indent="-514350" algn="l">
              <a:buAutoNum type="arabicPeriod"/>
            </a:pPr>
            <a:endParaRPr lang="en-US" sz="2800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3407F6-1F6D-5948-199D-9443C81F22E3}"/>
              </a:ext>
            </a:extLst>
          </p:cNvPr>
          <p:cNvSpPr txBox="1"/>
          <p:nvPr/>
        </p:nvSpPr>
        <p:spPr>
          <a:xfrm>
            <a:off x="1524000" y="5948737"/>
            <a:ext cx="34977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Epstein et al, NEJM 2019;380:2449-59</a:t>
            </a:r>
          </a:p>
        </p:txBody>
      </p:sp>
    </p:spTree>
    <p:extLst>
      <p:ext uri="{BB962C8B-B14F-4D97-AF65-F5344CB8AC3E}">
        <p14:creationId xmlns:p14="http://schemas.microsoft.com/office/powerpoint/2010/main" val="1053522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081444"/>
            <a:ext cx="9144000" cy="2025824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6666"/>
                </a:solidFill>
              </a:rPr>
              <a:t>Heat Stroke- ICU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7867" y="944380"/>
            <a:ext cx="9416265" cy="5109633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/>
              <a:t>1. Monitor rectal, bladder, or blood temperature to maintain core temperature to &lt;38℃. </a:t>
            </a:r>
          </a:p>
          <a:p>
            <a:pPr algn="l"/>
            <a:r>
              <a:rPr lang="en-US" dirty="0"/>
              <a:t>2. Respiratory-ARDS management, mechanical ventilation.</a:t>
            </a:r>
          </a:p>
          <a:p>
            <a:pPr algn="l"/>
            <a:r>
              <a:rPr lang="en-US" dirty="0"/>
              <a:t>3. Cardiac- Invasive hemodynamic and TEE monitoring, inotropic or vasopressor support, arrythmia management.</a:t>
            </a:r>
          </a:p>
          <a:p>
            <a:pPr algn="l"/>
            <a:r>
              <a:rPr lang="en-US" dirty="0"/>
              <a:t>4. Neurologic-Seizures, encephalopathy, brain edema. Mannitol, hypertonic saline, ICP monitoring.</a:t>
            </a:r>
          </a:p>
          <a:p>
            <a:pPr algn="l"/>
            <a:r>
              <a:rPr lang="en-US" dirty="0"/>
              <a:t>5. Renal-AKI, rhabdomyolysis. Maintain urine output &gt; 50 ml/</a:t>
            </a:r>
            <a:r>
              <a:rPr lang="en-US" dirty="0" err="1"/>
              <a:t>hr</a:t>
            </a:r>
            <a:r>
              <a:rPr lang="en-US" dirty="0"/>
              <a:t>, diuretics, dialysis.</a:t>
            </a:r>
          </a:p>
          <a:p>
            <a:pPr algn="l"/>
            <a:r>
              <a:rPr lang="en-US" dirty="0"/>
              <a:t>6. Hepatic-Liver function and encephalopathy. N-acetylcysteine and lactulose.</a:t>
            </a:r>
          </a:p>
          <a:p>
            <a:pPr algn="l"/>
            <a:r>
              <a:rPr lang="en-US" dirty="0"/>
              <a:t>7. Coagulopathy-DIC, bleeding and thrombosis, FFP, cryoprecipitate, factor VII, PCC to achieve target INR of 1.5. AT-III, TM, ?Heparin, ?</a:t>
            </a:r>
            <a:r>
              <a:rPr lang="en-US" dirty="0" err="1"/>
              <a:t>Argatroban</a:t>
            </a:r>
            <a:r>
              <a:rPr lang="en-US" dirty="0"/>
              <a:t>, </a:t>
            </a:r>
          </a:p>
          <a:p>
            <a:pPr algn="l"/>
            <a:endParaRPr lang="en-US" sz="2800" dirty="0">
              <a:solidFill>
                <a:srgbClr val="006666"/>
              </a:solidFill>
            </a:endParaRPr>
          </a:p>
          <a:p>
            <a:pPr algn="l"/>
            <a:endParaRPr lang="en-US" sz="2800" dirty="0">
              <a:solidFill>
                <a:srgbClr val="006666"/>
              </a:solidFill>
            </a:endParaRPr>
          </a:p>
          <a:p>
            <a:pPr algn="l"/>
            <a:endParaRPr lang="en-US" sz="2800" dirty="0">
              <a:solidFill>
                <a:srgbClr val="006666"/>
              </a:solidFill>
            </a:endParaRPr>
          </a:p>
          <a:p>
            <a:pPr algn="l"/>
            <a:endParaRPr lang="en-US" sz="2800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F39846-3E09-B672-D290-3764FA7B762E}"/>
              </a:ext>
            </a:extLst>
          </p:cNvPr>
          <p:cNvSpPr txBox="1"/>
          <p:nvPr/>
        </p:nvSpPr>
        <p:spPr>
          <a:xfrm>
            <a:off x="1468826" y="6054013"/>
            <a:ext cx="39486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Epstein et al, NEJM 2019;380:2449-59.</a:t>
            </a:r>
          </a:p>
        </p:txBody>
      </p:sp>
    </p:spTree>
    <p:extLst>
      <p:ext uri="{BB962C8B-B14F-4D97-AF65-F5344CB8AC3E}">
        <p14:creationId xmlns:p14="http://schemas.microsoft.com/office/powerpoint/2010/main" val="259409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FFDEC2-9643-59BB-8C5A-042DF567F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130" y="524656"/>
            <a:ext cx="5861956" cy="567040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D8596D-D2E5-2A93-1D86-A4F25571E322}"/>
              </a:ext>
            </a:extLst>
          </p:cNvPr>
          <p:cNvSpPr txBox="1"/>
          <p:nvPr/>
        </p:nvSpPr>
        <p:spPr>
          <a:xfrm>
            <a:off x="1104964" y="6325489"/>
            <a:ext cx="3856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Epstein et al, NEJM 2019;380:2449-59</a:t>
            </a:r>
          </a:p>
        </p:txBody>
      </p:sp>
    </p:spTree>
    <p:extLst>
      <p:ext uri="{BB962C8B-B14F-4D97-AF65-F5344CB8AC3E}">
        <p14:creationId xmlns:p14="http://schemas.microsoft.com/office/powerpoint/2010/main" val="2986487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944563"/>
            <a:ext cx="9417050" cy="5110162"/>
          </a:xfrm>
        </p:spPr>
        <p:txBody>
          <a:bodyPr>
            <a:normAutofit/>
          </a:bodyPr>
          <a:lstStyle/>
          <a:p>
            <a:pPr algn="l"/>
            <a:endParaRPr lang="en-US" sz="2800" dirty="0">
              <a:solidFill>
                <a:srgbClr val="006666"/>
              </a:solidFill>
            </a:endParaRPr>
          </a:p>
          <a:p>
            <a:pPr algn="l"/>
            <a:endParaRPr lang="en-US" sz="2800" dirty="0">
              <a:solidFill>
                <a:srgbClr val="006666"/>
              </a:solidFill>
            </a:endParaRPr>
          </a:p>
          <a:p>
            <a:pPr algn="l"/>
            <a:endParaRPr lang="en-US" sz="2800" dirty="0">
              <a:solidFill>
                <a:srgbClr val="006666"/>
              </a:solidFill>
            </a:endParaRPr>
          </a:p>
          <a:p>
            <a:pPr algn="l"/>
            <a:endParaRPr lang="en-US" sz="2800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F39846-3E09-B672-D290-3764FA7B762E}"/>
              </a:ext>
            </a:extLst>
          </p:cNvPr>
          <p:cNvSpPr txBox="1"/>
          <p:nvPr/>
        </p:nvSpPr>
        <p:spPr>
          <a:xfrm>
            <a:off x="1468826" y="5789489"/>
            <a:ext cx="41101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Liu et al, Military Medical Research 2020;7:1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667F0E-0471-F525-D8D3-12CE49157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066" y="932800"/>
            <a:ext cx="8560684" cy="432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500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2FBAA0-FD8A-A4AC-A21E-9FEE97DEA040}"/>
              </a:ext>
            </a:extLst>
          </p:cNvPr>
          <p:cNvSpPr txBox="1"/>
          <p:nvPr/>
        </p:nvSpPr>
        <p:spPr>
          <a:xfrm>
            <a:off x="2041070" y="6282199"/>
            <a:ext cx="3363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Bouchama</a:t>
            </a:r>
            <a:r>
              <a:rPr lang="en-US" sz="1200" dirty="0"/>
              <a:t> et al, Nat Rev Dis Primers;2022:8:8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9D85BC-12D5-0F34-D73A-09DEFD3BCA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300" y="702129"/>
            <a:ext cx="6106886" cy="558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525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2FBAA0-FD8A-A4AC-A21E-9FEE97DEA040}"/>
              </a:ext>
            </a:extLst>
          </p:cNvPr>
          <p:cNvSpPr txBox="1"/>
          <p:nvPr/>
        </p:nvSpPr>
        <p:spPr>
          <a:xfrm>
            <a:off x="2041070" y="6282199"/>
            <a:ext cx="3363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Bouchama</a:t>
            </a:r>
            <a:r>
              <a:rPr lang="en-US" sz="1200" dirty="0"/>
              <a:t> et al, Nat Rev Dis Primers;2022:8:8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285E3E-2CCC-91D6-1860-11BE2424B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415" y="767443"/>
            <a:ext cx="6580414" cy="518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4948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081444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6666"/>
                </a:solidFill>
              </a:rPr>
              <a:t>Conclusion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5645" y="1648574"/>
            <a:ext cx="9144000" cy="4140914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AutoNum type="arabicPeriod"/>
            </a:pPr>
            <a:r>
              <a:rPr lang="en-US" sz="2800" dirty="0"/>
              <a:t>Exertional Heatstroke can occur in young healthier patients and mortality approaches 25% when ICU care is needed,</a:t>
            </a:r>
          </a:p>
          <a:p>
            <a:pPr marL="514350" indent="-514350" algn="l">
              <a:buAutoNum type="arabicPeriod"/>
            </a:pPr>
            <a:r>
              <a:rPr lang="en-US" sz="2800" dirty="0"/>
              <a:t>Projections indicate that future temperatures will exceed thresholds that threaten life sustainability. </a:t>
            </a:r>
          </a:p>
          <a:p>
            <a:pPr marL="514350" indent="-514350" algn="l">
              <a:buAutoNum type="arabicPeriod"/>
            </a:pPr>
            <a:r>
              <a:rPr lang="en-US" sz="2800" dirty="0"/>
              <a:t>Experts are sounding the alarm for the need to develop public health approaches to develop breakthroughs in understanding gene-environmental interactions.</a:t>
            </a:r>
          </a:p>
          <a:p>
            <a:pPr marL="514350" indent="-514350" algn="l">
              <a:buAutoNum type="arabicPeriod"/>
            </a:pPr>
            <a:r>
              <a:rPr lang="en-US" sz="2800" dirty="0"/>
              <a:t>A precision based public health approach in combination with biomarker discovery would be beneficial for targeted prevention and better protection of the population during heatwaves. </a:t>
            </a:r>
          </a:p>
          <a:p>
            <a:pPr marL="514350" indent="-514350" algn="l">
              <a:buAutoNum type="arabicPeriod"/>
            </a:pPr>
            <a:endParaRPr lang="en-US" sz="2800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176213-3D2B-EF37-83C3-4A5DB782CDEC}"/>
              </a:ext>
            </a:extLst>
          </p:cNvPr>
          <p:cNvSpPr txBox="1"/>
          <p:nvPr/>
        </p:nvSpPr>
        <p:spPr>
          <a:xfrm>
            <a:off x="1524000" y="5912867"/>
            <a:ext cx="53831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Bouchama</a:t>
            </a:r>
            <a:r>
              <a:rPr lang="en-US" sz="1200" dirty="0"/>
              <a:t> et al, Nat Rev Dis Primers;2022:8:8</a:t>
            </a:r>
          </a:p>
        </p:txBody>
      </p:sp>
    </p:spTree>
    <p:extLst>
      <p:ext uri="{BB962C8B-B14F-4D97-AF65-F5344CB8AC3E}">
        <p14:creationId xmlns:p14="http://schemas.microsoft.com/office/powerpoint/2010/main" val="24590042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FC7C6-223A-D9DC-2A62-9B28DFC87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1081444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6666"/>
                </a:solidFill>
              </a:rPr>
              <a:t>Acknowledgements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6CAC92-D6B4-048E-DD5B-7D67C566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34620" y="1987629"/>
            <a:ext cx="9144000" cy="2604303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rgbClr val="006666"/>
                </a:solidFill>
              </a:rPr>
              <a:t>Florida Clinicians for Climate Action (FCCA)</a:t>
            </a:r>
          </a:p>
          <a:p>
            <a:pPr algn="l"/>
            <a:endParaRPr lang="en-US" sz="2800" dirty="0">
              <a:solidFill>
                <a:srgbClr val="006666"/>
              </a:solidFill>
            </a:endParaRPr>
          </a:p>
          <a:p>
            <a:pPr algn="l"/>
            <a:r>
              <a:rPr lang="en-US" sz="2800" dirty="0">
                <a:solidFill>
                  <a:srgbClr val="006666"/>
                </a:solidFill>
              </a:rPr>
              <a:t>Urban Heat Research Group (UHRG)</a:t>
            </a:r>
          </a:p>
          <a:p>
            <a:pPr algn="l"/>
            <a:endParaRPr lang="en-US" sz="2800" dirty="0">
              <a:solidFill>
                <a:srgbClr val="006666"/>
              </a:solidFill>
            </a:endParaRPr>
          </a:p>
          <a:p>
            <a:pPr algn="l"/>
            <a:r>
              <a:rPr lang="en-US" sz="2800" dirty="0">
                <a:solidFill>
                  <a:srgbClr val="006666"/>
                </a:solidFill>
              </a:rPr>
              <a:t>Miami Dade County-Chief Heat Officer</a:t>
            </a:r>
          </a:p>
          <a:p>
            <a:pPr algn="l"/>
            <a:endParaRPr lang="en-US" sz="2800" dirty="0">
              <a:solidFill>
                <a:srgbClr val="00666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6E787D-4472-6EA8-3169-8C0C8457A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9145" y="5789488"/>
            <a:ext cx="1147540" cy="98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ami-Dade County logo">
            <a:extLst>
              <a:ext uri="{FF2B5EF4-FFF2-40B4-BE49-F238E27FC236}">
                <a16:creationId xmlns:a16="http://schemas.microsoft.com/office/drawing/2014/main" id="{1E094F91-52C6-7E17-2F96-7C6A008B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048" y="5948737"/>
            <a:ext cx="1431572" cy="65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524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2355</TotalTime>
  <Words>1390</Words>
  <Application>Microsoft Macintosh PowerPoint</Application>
  <PresentationFormat>Widescreen</PresentationFormat>
  <Paragraphs>181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  Heat Stress and Heat Illness Prevention CME Series Session 2 Climate and Exertional Heat Illness</vt:lpstr>
      <vt:lpstr>Adult ER Interventions/Treatment Options</vt:lpstr>
      <vt:lpstr>Disclosure</vt:lpstr>
      <vt:lpstr>PowerPoint Presentation</vt:lpstr>
      <vt:lpstr>Heat Index</vt:lpstr>
      <vt:lpstr>Heat Index</vt:lpstr>
      <vt:lpstr>PowerPoint Presentation</vt:lpstr>
      <vt:lpstr>Heat Exhaustion</vt:lpstr>
      <vt:lpstr>Heat Stroke</vt:lpstr>
      <vt:lpstr>PowerPoint Presentation</vt:lpstr>
      <vt:lpstr>PowerPoint Presentation</vt:lpstr>
      <vt:lpstr>General HRI Care</vt:lpstr>
      <vt:lpstr>General (HRI) Care (cont.)</vt:lpstr>
      <vt:lpstr>General (HRI) Care (cont.)</vt:lpstr>
      <vt:lpstr>Heat Exhaustion</vt:lpstr>
      <vt:lpstr>Heat Exhaustion (cont.)</vt:lpstr>
      <vt:lpstr>Heat Stroke</vt:lpstr>
      <vt:lpstr>Heat Stroke (cont.)</vt:lpstr>
      <vt:lpstr>Heat Stroke-Emergency Department</vt:lpstr>
      <vt:lpstr>Heat Stroke- ICU</vt:lpstr>
      <vt:lpstr>PowerPoint Presentation</vt:lpstr>
      <vt:lpstr>PowerPoint Presentation</vt:lpstr>
      <vt:lpstr>PowerPoint Presentation</vt:lpstr>
      <vt:lpstr>PowerPoint Presentation</vt:lpstr>
      <vt:lpstr>Conclusion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Heat Stress and Heat Illness Prevention CME Series Session 1 Climate, Heat, and Health</dc:title>
  <dc:creator>Patrise Tyson</dc:creator>
  <cp:lastModifiedBy>Cheryl Holder</cp:lastModifiedBy>
  <cp:revision>30</cp:revision>
  <dcterms:created xsi:type="dcterms:W3CDTF">2022-08-19T21:29:34Z</dcterms:created>
  <dcterms:modified xsi:type="dcterms:W3CDTF">2023-11-30T16:20:30Z</dcterms:modified>
</cp:coreProperties>
</file>