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259" r:id="rId6"/>
    <p:sldId id="262" r:id="rId7"/>
    <p:sldId id="263" r:id="rId8"/>
    <p:sldId id="257" r:id="rId9"/>
    <p:sldId id="270" r:id="rId10"/>
    <p:sldId id="276" r:id="rId11"/>
    <p:sldId id="272" r:id="rId12"/>
    <p:sldId id="261" r:id="rId13"/>
    <p:sldId id="267" r:id="rId14"/>
    <p:sldId id="274" r:id="rId15"/>
    <p:sldId id="275" r:id="rId16"/>
    <p:sldId id="26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DBD3"/>
    <a:srgbClr val="B3D1C8"/>
    <a:srgbClr val="C1DDD5"/>
    <a:srgbClr val="DAE6E0"/>
    <a:srgbClr val="91C1C0"/>
    <a:srgbClr val="DFE7D9"/>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78B18F-24F2-4ACE-9B61-BE785759B6DC}" v="11" dt="2022-09-02T21:11:46.6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00" autoAdjust="0"/>
    <p:restoredTop sz="95091"/>
  </p:normalViewPr>
  <p:slideViewPr>
    <p:cSldViewPr snapToGrid="0">
      <p:cViewPr varScale="1">
        <p:scale>
          <a:sx n="94" d="100"/>
          <a:sy n="94" d="100"/>
        </p:scale>
        <p:origin x="60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37977D-502C-4534-88EE-4F0C15FBE5C9}" type="datetimeFigureOut">
              <a:rPr lang="en-US" smtClean="0"/>
              <a:t>2/6/24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67CFA-6C23-4E9B-BBFA-E00A92273221}" type="slidenum">
              <a:rPr lang="en-US" smtClean="0"/>
              <a:t>‹#›</a:t>
            </a:fld>
            <a:endParaRPr lang="en-US"/>
          </a:p>
        </p:txBody>
      </p:sp>
    </p:spTree>
    <p:extLst>
      <p:ext uri="{BB962C8B-B14F-4D97-AF65-F5344CB8AC3E}">
        <p14:creationId xmlns:p14="http://schemas.microsoft.com/office/powerpoint/2010/main" val="4067353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tatesatrisk.org/florida/all"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137b1e3b62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 name="Google Shape;101;g137b1e3b62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24000"/>
              </a:lnSpc>
              <a:spcBef>
                <a:spcPts val="0"/>
              </a:spcBef>
              <a:spcAft>
                <a:spcPts val="0"/>
              </a:spcAft>
              <a:buSzPts val="1400"/>
              <a:buNone/>
            </a:pPr>
            <a:r>
              <a:rPr lang="en-US" sz="1000">
                <a:solidFill>
                  <a:srgbClr val="222222"/>
                </a:solidFill>
                <a:latin typeface="Arial"/>
                <a:ea typeface="Arial"/>
                <a:cs typeface="Arial"/>
                <a:sym typeface="Arial"/>
              </a:rPr>
              <a:t>A large portion of public health impacts stem from individuals failing to recognizing the danger associated with extreme heat events or making poor decisions during these events. According to the CDC, most deaths from these events are preventable.   </a:t>
            </a:r>
            <a:endParaRPr sz="1000">
              <a:solidFill>
                <a:srgbClr val="222222"/>
              </a:solidFill>
              <a:latin typeface="Arial"/>
              <a:ea typeface="Arial"/>
              <a:cs typeface="Arial"/>
              <a:sym typeface="Arial"/>
            </a:endParaRPr>
          </a:p>
          <a:p>
            <a:pPr marL="0" lvl="0" indent="0" algn="l" rtl="0">
              <a:lnSpc>
                <a:spcPct val="124000"/>
              </a:lnSpc>
              <a:spcBef>
                <a:spcPts val="0"/>
              </a:spcBef>
              <a:spcAft>
                <a:spcPts val="0"/>
              </a:spcAft>
              <a:buSzPts val="1400"/>
              <a:buNone/>
            </a:pPr>
            <a:endParaRPr sz="1000">
              <a:solidFill>
                <a:srgbClr val="222222"/>
              </a:solidFill>
              <a:latin typeface="Arial"/>
              <a:ea typeface="Arial"/>
              <a:cs typeface="Arial"/>
              <a:sym typeface="Arial"/>
            </a:endParaRPr>
          </a:p>
          <a:p>
            <a:pPr marL="0" lvl="0" indent="0" algn="l" rtl="0">
              <a:lnSpc>
                <a:spcPct val="124000"/>
              </a:lnSpc>
              <a:spcBef>
                <a:spcPts val="0"/>
              </a:spcBef>
              <a:spcAft>
                <a:spcPts val="0"/>
              </a:spcAft>
              <a:buSzPts val="1400"/>
              <a:buNone/>
            </a:pPr>
            <a:r>
              <a:rPr lang="en-US" sz="1000">
                <a:solidFill>
                  <a:srgbClr val="222222"/>
                </a:solidFill>
                <a:latin typeface="Arial"/>
                <a:ea typeface="Arial"/>
                <a:cs typeface="Arial"/>
                <a:sym typeface="Arial"/>
              </a:rPr>
              <a:t>Image credits: CDC, Office of Public Health Preparedness and Response</a:t>
            </a:r>
            <a:endParaRPr sz="1000">
              <a:solidFill>
                <a:srgbClr val="222222"/>
              </a:solidFill>
              <a:latin typeface="Arial"/>
              <a:ea typeface="Arial"/>
              <a:cs typeface="Arial"/>
              <a:sym typeface="Arial"/>
            </a:endParaRPr>
          </a:p>
          <a:p>
            <a:pPr marL="0" lvl="0" indent="0" algn="l" rtl="0">
              <a:lnSpc>
                <a:spcPct val="124000"/>
              </a:lnSpc>
              <a:spcBef>
                <a:spcPts val="0"/>
              </a:spcBef>
              <a:spcAft>
                <a:spcPts val="0"/>
              </a:spcAft>
              <a:buSzPts val="1400"/>
              <a:buNone/>
            </a:pPr>
            <a:endParaRPr sz="1000">
              <a:solidFill>
                <a:srgbClr val="222222"/>
              </a:solidFill>
              <a:latin typeface="Arial"/>
              <a:ea typeface="Arial"/>
              <a:cs typeface="Arial"/>
              <a:sym typeface="Arial"/>
            </a:endParaRPr>
          </a:p>
          <a:p>
            <a:pPr marL="0" lvl="0" indent="0" algn="l" rtl="0">
              <a:lnSpc>
                <a:spcPct val="124000"/>
              </a:lnSpc>
              <a:spcBef>
                <a:spcPts val="0"/>
              </a:spcBef>
              <a:spcAft>
                <a:spcPts val="0"/>
              </a:spcAft>
              <a:buSzPts val="1400"/>
              <a:buNone/>
            </a:pPr>
            <a:r>
              <a:rPr lang="en-US" sz="1000">
                <a:solidFill>
                  <a:srgbClr val="222222"/>
                </a:solidFill>
                <a:latin typeface="Arial"/>
                <a:ea typeface="Arial"/>
                <a:cs typeface="Arial"/>
                <a:sym typeface="Arial"/>
              </a:rPr>
              <a:t>Vaidyanathan, A., Saha, S., Vicedo-Cabrera, A. M., Gasparrini, A., Abdurehman, N., Jordan, R., ... &amp; Elixhauser, A. (2019). Assessment of extreme heat and hospitalizations to inform early warning systems. </a:t>
            </a:r>
            <a:r>
              <a:rPr lang="en-US" sz="1000" i="1">
                <a:solidFill>
                  <a:srgbClr val="222222"/>
                </a:solidFill>
                <a:latin typeface="Arial"/>
                <a:ea typeface="Arial"/>
                <a:cs typeface="Arial"/>
                <a:sym typeface="Arial"/>
              </a:rPr>
              <a:t>Proceedings of the National Academy of Sciences</a:t>
            </a:r>
            <a:r>
              <a:rPr lang="en-US" sz="1000">
                <a:solidFill>
                  <a:srgbClr val="222222"/>
                </a:solidFill>
                <a:latin typeface="Arial"/>
                <a:ea typeface="Arial"/>
                <a:cs typeface="Arial"/>
                <a:sym typeface="Arial"/>
              </a:rPr>
              <a:t>, </a:t>
            </a:r>
            <a:r>
              <a:rPr lang="en-US" sz="1000" i="1">
                <a:solidFill>
                  <a:srgbClr val="222222"/>
                </a:solidFill>
                <a:latin typeface="Arial"/>
                <a:ea typeface="Arial"/>
                <a:cs typeface="Arial"/>
                <a:sym typeface="Arial"/>
              </a:rPr>
              <a:t>116</a:t>
            </a:r>
            <a:r>
              <a:rPr lang="en-US" sz="1000">
                <a:solidFill>
                  <a:srgbClr val="222222"/>
                </a:solidFill>
                <a:latin typeface="Arial"/>
                <a:ea typeface="Arial"/>
                <a:cs typeface="Arial"/>
                <a:sym typeface="Arial"/>
              </a:rPr>
              <a:t>(12), 5420-5427.</a:t>
            </a:r>
            <a:endParaRPr sz="1000">
              <a:solidFill>
                <a:srgbClr val="222222"/>
              </a:solidFill>
              <a:latin typeface="Arial"/>
              <a:ea typeface="Arial"/>
              <a:cs typeface="Arial"/>
              <a:sym typeface="Arial"/>
            </a:endParaRPr>
          </a:p>
          <a:p>
            <a:pPr marL="0" lvl="0" indent="0" algn="r" rtl="0">
              <a:lnSpc>
                <a:spcPct val="115000"/>
              </a:lnSpc>
              <a:spcBef>
                <a:spcPts val="0"/>
              </a:spcBef>
              <a:spcAft>
                <a:spcPts val="0"/>
              </a:spcAft>
              <a:buSzPts val="1400"/>
              <a:buNone/>
            </a:pPr>
            <a:r>
              <a:rPr lang="en-US" sz="1000">
                <a:solidFill>
                  <a:srgbClr val="777777"/>
                </a:solidFill>
                <a:latin typeface="Arial"/>
                <a:ea typeface="Arial"/>
                <a:cs typeface="Arial"/>
                <a:sym typeface="Arial"/>
              </a:rPr>
              <a:t>]</a:t>
            </a:r>
            <a:endParaRPr sz="1000">
              <a:solidFill>
                <a:srgbClr val="777777"/>
              </a:solidFill>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102" name="Google Shape;102;g137b1e3b62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5" name="Google Shape;565;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a:t>Southeast Florida is known for its tropical climate and warmer temperatures. </a:t>
            </a:r>
            <a:r>
              <a:rPr lang="en" sz="1100">
                <a:highlight>
                  <a:srgbClr val="FFFFFF"/>
                </a:highlight>
                <a:latin typeface="Roboto"/>
                <a:ea typeface="Roboto"/>
                <a:cs typeface="Roboto"/>
                <a:sym typeface="Roboto"/>
              </a:rPr>
              <a:t>Since 1970, Miami-Dade County has had an average increase of days above 90°F from 84 to now 133 days per year. Since 1985 our average minimum </a:t>
            </a:r>
            <a:r>
              <a:rPr lang="en"/>
              <a:t>temperatures have risen a little over 2 degrees farhenheit since 1985.</a:t>
            </a:r>
            <a:endParaRPr sz="1100">
              <a:highlight>
                <a:srgbClr val="FFFFFF"/>
              </a:highlight>
              <a:latin typeface="Roboto"/>
              <a:ea typeface="Roboto"/>
              <a:cs typeface="Roboto"/>
              <a:sym typeface="Roboto"/>
            </a:endParaRPr>
          </a:p>
        </p:txBody>
      </p:sp>
      <p:sp>
        <p:nvSpPr>
          <p:cNvPr id="566" name="Google Shape;566;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 sz="1800" b="0" i="0" u="none" strike="noStrike" cap="none">
                <a:solidFill>
                  <a:schemeClr val="dk1"/>
                </a:solidFill>
                <a:latin typeface="Arial"/>
                <a:ea typeface="Arial"/>
                <a:cs typeface="Arial"/>
                <a:sym typeface="Arial"/>
              </a:rPr>
              <a:t>6</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37b1e3b62b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g137b1e3b62b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And of course in South Florida we have very high average humidity, which makes it more difficult for our bodies to regulate the heat and therefore elevates the heat health related risks.  Currently our humidity in the summer averages around  65-70% and so far we're seeing a slight avg increase in humidity over time.  So This means that while historically Miami Dade County has experienced an average of 7 days or a week of days with a heat index at or above 105 degrees fahrenheit, by mid century that will likely increase to 88 days or essentially 3 months of days that reach a heat index of 105 or above.</a:t>
            </a:r>
            <a:endParaRPr/>
          </a:p>
        </p:txBody>
      </p:sp>
      <p:sp>
        <p:nvSpPr>
          <p:cNvPr id="133" name="Google Shape;133;g137b1e3b62b_0_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highlight>
                  <a:srgbClr val="FFFFFF"/>
                </a:highlight>
                <a:latin typeface="Arial"/>
                <a:ea typeface="Arial"/>
                <a:cs typeface="Arial"/>
                <a:sym typeface="Arial"/>
              </a:rPr>
              <a:t>The prevalence of concrete, asphalt, and other heat- absorbing surfaces throughout the region compounds the impacts of heat through the Urban Heat Island Effect. In the summer, land surface temperatures can be up to 17 degrees hotter in the city than rural areas. </a:t>
            </a:r>
            <a:endParaRPr>
              <a:highlight>
                <a:srgbClr val="FFFFFF"/>
              </a:highlight>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
                <a:highlight>
                  <a:srgbClr val="FFFFFF"/>
                </a:highlight>
                <a:latin typeface="Arial"/>
                <a:ea typeface="Arial"/>
                <a:cs typeface="Arial"/>
                <a:sym typeface="Arial"/>
              </a:rPr>
              <a:t>There are also temperature inequities throughout the city due to the historic practice of redlining. Redlining, was the discriminatory practice of denying services, amenities, funding, and housing on the basis of race or ethnicity. Typically, neighborhoods that were redlined, still today do not have many heat mitigation features like trees, parks, or well-maintained housing and an excess of impervious surfaces. </a:t>
            </a:r>
            <a:endParaRPr>
              <a:highlight>
                <a:srgbClr val="FFFFFF"/>
              </a:highlight>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endParaRPr>
              <a:highlight>
                <a:srgbClr val="FFFFFF"/>
              </a:highlight>
              <a:latin typeface="Arial"/>
              <a:ea typeface="Arial"/>
              <a:cs typeface="Arial"/>
              <a:sym typeface="Arial"/>
            </a:endParaRPr>
          </a:p>
          <a:p>
            <a:pPr marL="0" lvl="0" indent="0" algn="l" rtl="0">
              <a:lnSpc>
                <a:spcPct val="100000"/>
              </a:lnSpc>
              <a:spcBef>
                <a:spcPts val="1200"/>
              </a:spcBef>
              <a:spcAft>
                <a:spcPts val="0"/>
              </a:spcAft>
              <a:buClr>
                <a:schemeClr val="dk1"/>
              </a:buClr>
              <a:buSzPts val="1400"/>
              <a:buFont typeface="Calibri"/>
              <a:buNone/>
            </a:pPr>
            <a:endParaRPr sz="1100">
              <a:highlight>
                <a:srgbClr val="FFFFFF"/>
              </a:highlight>
              <a:latin typeface="Roboto"/>
              <a:ea typeface="Roboto"/>
              <a:cs typeface="Roboto"/>
              <a:sym typeface="Roboto"/>
            </a:endParaRPr>
          </a:p>
          <a:p>
            <a:pPr marL="0" lvl="0" indent="0" algn="l" rtl="0">
              <a:lnSpc>
                <a:spcPct val="100000"/>
              </a:lnSpc>
              <a:spcBef>
                <a:spcPts val="0"/>
              </a:spcBef>
              <a:spcAft>
                <a:spcPts val="0"/>
              </a:spcAft>
              <a:buClr>
                <a:schemeClr val="dk1"/>
              </a:buClr>
              <a:buSzPts val="1400"/>
              <a:buFont typeface="Calibri"/>
              <a:buNone/>
            </a:pPr>
            <a:endParaRPr sz="1100">
              <a:highlight>
                <a:srgbClr val="FFFFFF"/>
              </a:highlight>
              <a:latin typeface="Roboto"/>
              <a:ea typeface="Roboto"/>
              <a:cs typeface="Roboto"/>
              <a:sym typeface="Roboto"/>
            </a:endParaRPr>
          </a:p>
          <a:p>
            <a:pPr marL="0" lvl="0" indent="0" algn="l" rtl="0">
              <a:lnSpc>
                <a:spcPct val="100000"/>
              </a:lnSpc>
              <a:spcBef>
                <a:spcPts val="0"/>
              </a:spcBef>
              <a:spcAft>
                <a:spcPts val="0"/>
              </a:spcAft>
              <a:buClr>
                <a:schemeClr val="dk1"/>
              </a:buClr>
              <a:buSzPts val="1400"/>
              <a:buFont typeface="Roboto"/>
              <a:buNone/>
            </a:pPr>
            <a:r>
              <a:rPr lang="en" sz="1100">
                <a:highlight>
                  <a:srgbClr val="FFFFFF"/>
                </a:highlight>
                <a:latin typeface="Roboto"/>
                <a:ea typeface="Roboto"/>
                <a:cs typeface="Roboto"/>
                <a:sym typeface="Roboto"/>
              </a:rPr>
              <a:t>Courtesy of Heat Tool Kit, </a:t>
            </a:r>
            <a:r>
              <a:rPr lang="en" sz="1100" u="sng">
                <a:solidFill>
                  <a:schemeClr val="hlink"/>
                </a:solidFill>
                <a:highlight>
                  <a:srgbClr val="FFFFFF"/>
                </a:highlight>
                <a:latin typeface="Roboto"/>
                <a:ea typeface="Roboto"/>
                <a:cs typeface="Roboto"/>
                <a:sym typeface="Roboto"/>
                <a:hlinkClick r:id="rId3"/>
              </a:rPr>
              <a:t>https://statesatrisk.org/florida/all</a:t>
            </a:r>
            <a:endParaRPr sz="1100">
              <a:highlight>
                <a:srgbClr val="FFFFFF"/>
              </a:highlight>
              <a:latin typeface="Roboto"/>
              <a:ea typeface="Roboto"/>
              <a:cs typeface="Roboto"/>
              <a:sym typeface="Roboto"/>
            </a:endParaRPr>
          </a:p>
          <a:p>
            <a:pPr marL="0" lvl="0" indent="0" algn="l" rtl="0">
              <a:lnSpc>
                <a:spcPct val="100000"/>
              </a:lnSpc>
              <a:spcBef>
                <a:spcPts val="0"/>
              </a:spcBef>
              <a:spcAft>
                <a:spcPts val="0"/>
              </a:spcAft>
              <a:buClr>
                <a:schemeClr val="dk1"/>
              </a:buClr>
              <a:buSzPts val="1400"/>
              <a:buFont typeface="Calibri"/>
              <a:buNone/>
            </a:pPr>
            <a:endParaRPr sz="1100">
              <a:highlight>
                <a:srgbClr val="FFFFFF"/>
              </a:highlight>
              <a:latin typeface="Roboto"/>
              <a:ea typeface="Roboto"/>
              <a:cs typeface="Roboto"/>
              <a:sym typeface="Roboto"/>
            </a:endParaRPr>
          </a:p>
        </p:txBody>
      </p:sp>
      <p:sp>
        <p:nvSpPr>
          <p:cNvPr id="470" name="Google Shape;470;p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Calibri"/>
              <a:buNone/>
            </a:pPr>
            <a:fld id="{00000000-1234-1234-1234-123412341234}" type="slidenum">
              <a:rPr lang="en" sz="1800" b="0" i="0" u="none" strike="noStrike" cap="none">
                <a:solidFill>
                  <a:schemeClr val="dk1"/>
                </a:solidFill>
                <a:latin typeface="Arial"/>
                <a:ea typeface="Arial"/>
                <a:cs typeface="Arial"/>
                <a:sym typeface="Arial"/>
              </a:rPr>
              <a:t>8</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137b1e3b62b_0_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g137b1e3b62b_0_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Median household income and Urban Tree Canopy positive correlation</a:t>
            </a:r>
            <a:endParaRPr/>
          </a:p>
        </p:txBody>
      </p:sp>
      <p:sp>
        <p:nvSpPr>
          <p:cNvPr id="159" name="Google Shape;159;g137b1e3b62b_0_5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7b1e3b62b_0_2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g137b1e3b62b_0_2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400"/>
              <a:buNone/>
            </a:pPr>
            <a:endParaRPr sz="900" i="1">
              <a:latin typeface="Arial"/>
              <a:ea typeface="Arial"/>
              <a:cs typeface="Arial"/>
              <a:sym typeface="Arial"/>
            </a:endParaRPr>
          </a:p>
          <a:p>
            <a:pPr marL="457200" lvl="0" indent="-387350" algn="l" rtl="0">
              <a:lnSpc>
                <a:spcPct val="100000"/>
              </a:lnSpc>
              <a:spcBef>
                <a:spcPts val="0"/>
              </a:spcBef>
              <a:spcAft>
                <a:spcPts val="0"/>
              </a:spcAft>
              <a:buClr>
                <a:schemeClr val="dk1"/>
              </a:buClr>
              <a:buSzPts val="2500"/>
              <a:buChar char="●"/>
            </a:pPr>
            <a:r>
              <a:rPr lang="en-US" sz="2500">
                <a:latin typeface="Arial"/>
                <a:ea typeface="Arial"/>
                <a:cs typeface="Arial"/>
                <a:sym typeface="Arial"/>
              </a:rPr>
              <a:t>Public facing communication on heat exposure and vulnerability in Miami-Dade</a:t>
            </a:r>
            <a:endParaRPr sz="2500">
              <a:latin typeface="Arial"/>
              <a:ea typeface="Arial"/>
              <a:cs typeface="Arial"/>
              <a:sym typeface="Arial"/>
            </a:endParaRPr>
          </a:p>
          <a:p>
            <a:pPr marL="457200" lvl="0" indent="0" algn="l" rtl="0">
              <a:lnSpc>
                <a:spcPct val="100000"/>
              </a:lnSpc>
              <a:spcBef>
                <a:spcPts val="0"/>
              </a:spcBef>
              <a:spcAft>
                <a:spcPts val="0"/>
              </a:spcAft>
              <a:buClr>
                <a:schemeClr val="dk1"/>
              </a:buClr>
              <a:buSzPts val="1100"/>
              <a:buFont typeface="Arial"/>
              <a:buNone/>
            </a:pPr>
            <a:endParaRPr sz="2500">
              <a:latin typeface="Arial"/>
              <a:ea typeface="Arial"/>
              <a:cs typeface="Arial"/>
              <a:sym typeface="Arial"/>
            </a:endParaRPr>
          </a:p>
          <a:p>
            <a:pPr marL="457200" lvl="0" indent="-387350" algn="l" rtl="0">
              <a:lnSpc>
                <a:spcPct val="100000"/>
              </a:lnSpc>
              <a:spcBef>
                <a:spcPts val="0"/>
              </a:spcBef>
              <a:spcAft>
                <a:spcPts val="0"/>
              </a:spcAft>
              <a:buClr>
                <a:schemeClr val="dk1"/>
              </a:buClr>
              <a:buSzPts val="2500"/>
              <a:buChar char="●"/>
            </a:pPr>
            <a:r>
              <a:rPr lang="en-US" sz="2500">
                <a:latin typeface="Arial"/>
                <a:ea typeface="Arial"/>
                <a:cs typeface="Arial"/>
                <a:sym typeface="Arial"/>
              </a:rPr>
              <a:t>Understand:</a:t>
            </a:r>
            <a:endParaRPr sz="2500">
              <a:latin typeface="Arial"/>
              <a:ea typeface="Arial"/>
              <a:cs typeface="Arial"/>
              <a:sym typeface="Arial"/>
            </a:endParaRPr>
          </a:p>
          <a:p>
            <a:pPr marL="914400" lvl="1" indent="-387350" algn="l" rtl="0">
              <a:lnSpc>
                <a:spcPct val="100000"/>
              </a:lnSpc>
              <a:spcBef>
                <a:spcPts val="0"/>
              </a:spcBef>
              <a:spcAft>
                <a:spcPts val="0"/>
              </a:spcAft>
              <a:buClr>
                <a:schemeClr val="dk1"/>
              </a:buClr>
              <a:buSzPts val="2500"/>
              <a:buChar char="○"/>
            </a:pPr>
            <a:r>
              <a:rPr lang="en-US" sz="2500">
                <a:latin typeface="Arial"/>
                <a:ea typeface="Arial"/>
                <a:cs typeface="Arial"/>
                <a:sym typeface="Arial"/>
              </a:rPr>
              <a:t>Climate Change</a:t>
            </a:r>
            <a:endParaRPr sz="2500">
              <a:latin typeface="Arial"/>
              <a:ea typeface="Arial"/>
              <a:cs typeface="Arial"/>
              <a:sym typeface="Arial"/>
            </a:endParaRPr>
          </a:p>
          <a:p>
            <a:pPr marL="914400" lvl="1" indent="-387350" algn="l" rtl="0">
              <a:lnSpc>
                <a:spcPct val="100000"/>
              </a:lnSpc>
              <a:spcBef>
                <a:spcPts val="0"/>
              </a:spcBef>
              <a:spcAft>
                <a:spcPts val="0"/>
              </a:spcAft>
              <a:buClr>
                <a:schemeClr val="dk1"/>
              </a:buClr>
              <a:buSzPts val="2500"/>
              <a:buChar char="○"/>
            </a:pPr>
            <a:r>
              <a:rPr lang="en-US" sz="2500">
                <a:latin typeface="Arial"/>
                <a:ea typeface="Arial"/>
                <a:cs typeface="Arial"/>
                <a:sym typeface="Arial"/>
              </a:rPr>
              <a:t>Temperature differences throughout the county</a:t>
            </a:r>
            <a:endParaRPr sz="2500">
              <a:latin typeface="Arial"/>
              <a:ea typeface="Arial"/>
              <a:cs typeface="Arial"/>
              <a:sym typeface="Arial"/>
            </a:endParaRPr>
          </a:p>
          <a:p>
            <a:pPr marL="914400" lvl="1" indent="-387350" algn="l" rtl="0">
              <a:lnSpc>
                <a:spcPct val="100000"/>
              </a:lnSpc>
              <a:spcBef>
                <a:spcPts val="0"/>
              </a:spcBef>
              <a:spcAft>
                <a:spcPts val="0"/>
              </a:spcAft>
              <a:buClr>
                <a:schemeClr val="dk1"/>
              </a:buClr>
              <a:buSzPts val="2500"/>
              <a:buChar char="○"/>
            </a:pPr>
            <a:r>
              <a:rPr lang="en-US" sz="2500">
                <a:latin typeface="Arial"/>
                <a:ea typeface="Arial"/>
                <a:cs typeface="Arial"/>
                <a:sym typeface="Arial"/>
              </a:rPr>
              <a:t>Heat and Health</a:t>
            </a:r>
            <a:endParaRPr sz="2500">
              <a:latin typeface="Arial"/>
              <a:ea typeface="Arial"/>
              <a:cs typeface="Arial"/>
              <a:sym typeface="Arial"/>
            </a:endParaRPr>
          </a:p>
          <a:p>
            <a:pPr marL="914400" lvl="1" indent="-387350" algn="l" rtl="0">
              <a:lnSpc>
                <a:spcPct val="100000"/>
              </a:lnSpc>
              <a:spcBef>
                <a:spcPts val="0"/>
              </a:spcBef>
              <a:spcAft>
                <a:spcPts val="0"/>
              </a:spcAft>
              <a:buClr>
                <a:schemeClr val="dk1"/>
              </a:buClr>
              <a:buSzPts val="2500"/>
              <a:buChar char="○"/>
            </a:pPr>
            <a:r>
              <a:rPr lang="en-US" sz="2500">
                <a:latin typeface="Arial"/>
                <a:ea typeface="Arial"/>
                <a:cs typeface="Arial"/>
                <a:sym typeface="Arial"/>
              </a:rPr>
              <a:t>Vulnerability</a:t>
            </a:r>
            <a:endParaRPr sz="2500">
              <a:latin typeface="Arial"/>
              <a:ea typeface="Arial"/>
              <a:cs typeface="Arial"/>
              <a:sym typeface="Arial"/>
            </a:endParaRPr>
          </a:p>
          <a:p>
            <a:pPr marL="914400" lvl="1" indent="-387350" algn="l" rtl="0">
              <a:lnSpc>
                <a:spcPct val="100000"/>
              </a:lnSpc>
              <a:spcBef>
                <a:spcPts val="0"/>
              </a:spcBef>
              <a:spcAft>
                <a:spcPts val="0"/>
              </a:spcAft>
              <a:buClr>
                <a:schemeClr val="dk1"/>
              </a:buClr>
              <a:buSzPts val="2500"/>
              <a:buChar char="○"/>
            </a:pPr>
            <a:r>
              <a:rPr lang="en-US" sz="2500">
                <a:latin typeface="Arial"/>
                <a:ea typeface="Arial"/>
                <a:cs typeface="Arial"/>
                <a:sym typeface="Arial"/>
              </a:rPr>
              <a:t>Resilience</a:t>
            </a:r>
            <a:endParaRPr sz="2500">
              <a:latin typeface="Arial"/>
              <a:ea typeface="Arial"/>
              <a:cs typeface="Arial"/>
              <a:sym typeface="Arial"/>
            </a:endParaRPr>
          </a:p>
          <a:p>
            <a:pPr marL="0" lvl="0" indent="0" algn="l" rtl="0">
              <a:lnSpc>
                <a:spcPct val="115000"/>
              </a:lnSpc>
              <a:spcBef>
                <a:spcPts val="1200"/>
              </a:spcBef>
              <a:spcAft>
                <a:spcPts val="0"/>
              </a:spcAft>
              <a:buSzPts val="1400"/>
              <a:buNone/>
            </a:pPr>
            <a:endParaRPr sz="1000" u="sng">
              <a:solidFill>
                <a:srgbClr val="222222"/>
              </a:solidFill>
              <a:highlight>
                <a:srgbClr val="FFFFFF"/>
              </a:highlight>
              <a:latin typeface="Arial"/>
              <a:ea typeface="Arial"/>
              <a:cs typeface="Arial"/>
              <a:sym typeface="Arial"/>
            </a:endParaRPr>
          </a:p>
          <a:p>
            <a:pPr marL="0" lvl="0" indent="0" algn="l" rtl="0">
              <a:lnSpc>
                <a:spcPct val="115000"/>
              </a:lnSpc>
              <a:spcBef>
                <a:spcPts val="1200"/>
              </a:spcBef>
              <a:spcAft>
                <a:spcPts val="0"/>
              </a:spcAft>
              <a:buSzPts val="1400"/>
              <a:buNone/>
            </a:pPr>
            <a:endParaRPr sz="1100">
              <a:highlight>
                <a:srgbClr val="FFFFFF"/>
              </a:highlight>
              <a:latin typeface="Arial"/>
              <a:ea typeface="Arial"/>
              <a:cs typeface="Arial"/>
              <a:sym typeface="Arial"/>
            </a:endParaRPr>
          </a:p>
          <a:p>
            <a:pPr marL="0" lvl="0" indent="0" algn="l" rtl="0">
              <a:lnSpc>
                <a:spcPct val="115000"/>
              </a:lnSpc>
              <a:spcBef>
                <a:spcPts val="1200"/>
              </a:spcBef>
              <a:spcAft>
                <a:spcPts val="0"/>
              </a:spcAft>
              <a:buSzPts val="1400"/>
              <a:buNone/>
            </a:pPr>
            <a:endParaRPr>
              <a:highlight>
                <a:srgbClr val="FFFFFF"/>
              </a:highlight>
              <a:latin typeface="Arial"/>
              <a:ea typeface="Arial"/>
              <a:cs typeface="Arial"/>
              <a:sym typeface="Arial"/>
            </a:endParaRPr>
          </a:p>
          <a:p>
            <a:pPr marL="0" lvl="0" indent="0" algn="l" rtl="0">
              <a:lnSpc>
                <a:spcPct val="100000"/>
              </a:lnSpc>
              <a:spcBef>
                <a:spcPts val="1200"/>
              </a:spcBef>
              <a:spcAft>
                <a:spcPts val="0"/>
              </a:spcAft>
              <a:buSzPts val="1400"/>
              <a:buNone/>
            </a:pPr>
            <a:endParaRPr sz="1000">
              <a:solidFill>
                <a:srgbClr val="222222"/>
              </a:solidFill>
              <a:highlight>
                <a:srgbClr val="FFFFFF"/>
              </a:highlight>
              <a:latin typeface="Arial"/>
              <a:ea typeface="Arial"/>
              <a:cs typeface="Arial"/>
              <a:sym typeface="Arial"/>
            </a:endParaRPr>
          </a:p>
        </p:txBody>
      </p:sp>
      <p:sp>
        <p:nvSpPr>
          <p:cNvPr id="252" name="Google Shape;252;g137b1e3b62b_0_2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6" name="Google Shape;446;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400"/>
              <a:buNone/>
            </a:pPr>
            <a:endParaRPr sz="900" i="1">
              <a:latin typeface="Arial"/>
              <a:ea typeface="Arial"/>
              <a:cs typeface="Arial"/>
              <a:sym typeface="Arial"/>
            </a:endParaRPr>
          </a:p>
          <a:p>
            <a:pPr marL="0" lvl="0" indent="0" algn="l" rtl="0">
              <a:lnSpc>
                <a:spcPct val="115000"/>
              </a:lnSpc>
              <a:spcBef>
                <a:spcPts val="1200"/>
              </a:spcBef>
              <a:spcAft>
                <a:spcPts val="0"/>
              </a:spcAft>
              <a:buSzPts val="1400"/>
              <a:buNone/>
            </a:pPr>
            <a:endParaRPr sz="1000" u="sng">
              <a:solidFill>
                <a:srgbClr val="222222"/>
              </a:solidFill>
              <a:highlight>
                <a:srgbClr val="FFFFFF"/>
              </a:highlight>
              <a:latin typeface="Arial"/>
              <a:ea typeface="Arial"/>
              <a:cs typeface="Arial"/>
              <a:sym typeface="Arial"/>
            </a:endParaRPr>
          </a:p>
          <a:p>
            <a:pPr marL="0" lvl="0" indent="0" algn="l" rtl="0">
              <a:lnSpc>
                <a:spcPct val="115000"/>
              </a:lnSpc>
              <a:spcBef>
                <a:spcPts val="1200"/>
              </a:spcBef>
              <a:spcAft>
                <a:spcPts val="0"/>
              </a:spcAft>
              <a:buSzPts val="1400"/>
              <a:buNone/>
            </a:pPr>
            <a:endParaRPr sz="1100">
              <a:highlight>
                <a:srgbClr val="FFFFFF"/>
              </a:highlight>
              <a:latin typeface="Arial"/>
              <a:ea typeface="Arial"/>
              <a:cs typeface="Arial"/>
              <a:sym typeface="Arial"/>
            </a:endParaRPr>
          </a:p>
          <a:p>
            <a:pPr marL="0" lvl="0" indent="0" algn="l" rtl="0">
              <a:lnSpc>
                <a:spcPct val="115000"/>
              </a:lnSpc>
              <a:spcBef>
                <a:spcPts val="1200"/>
              </a:spcBef>
              <a:spcAft>
                <a:spcPts val="0"/>
              </a:spcAft>
              <a:buSzPts val="1400"/>
              <a:buNone/>
            </a:pPr>
            <a:endParaRPr>
              <a:highlight>
                <a:srgbClr val="FFFFFF"/>
              </a:highlight>
              <a:latin typeface="Arial"/>
              <a:ea typeface="Arial"/>
              <a:cs typeface="Arial"/>
              <a:sym typeface="Arial"/>
            </a:endParaRPr>
          </a:p>
          <a:p>
            <a:pPr marL="0" lvl="0" indent="0" algn="l" rtl="0">
              <a:lnSpc>
                <a:spcPct val="100000"/>
              </a:lnSpc>
              <a:spcBef>
                <a:spcPts val="1200"/>
              </a:spcBef>
              <a:spcAft>
                <a:spcPts val="0"/>
              </a:spcAft>
              <a:buSzPts val="1400"/>
              <a:buNone/>
            </a:pPr>
            <a:endParaRPr sz="1000">
              <a:solidFill>
                <a:srgbClr val="222222"/>
              </a:solidFill>
              <a:highlight>
                <a:srgbClr val="FFFFFF"/>
              </a:highlight>
              <a:latin typeface="Arial"/>
              <a:ea typeface="Arial"/>
              <a:cs typeface="Arial"/>
              <a:sym typeface="Arial"/>
            </a:endParaRPr>
          </a:p>
        </p:txBody>
      </p:sp>
      <p:sp>
        <p:nvSpPr>
          <p:cNvPr id="447" name="Google Shape;447;p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chemeClr val="dk1"/>
              </a:buClr>
              <a:buSzPts val="1400"/>
              <a:buFont typeface="Arial"/>
              <a:buNone/>
            </a:pPr>
            <a:fld id="{00000000-1234-1234-1234-123412341234}" type="slidenum">
              <a:rPr lang="en" sz="1800" b="0" i="0" u="none" strike="noStrike" cap="none">
                <a:solidFill>
                  <a:schemeClr val="dk1"/>
                </a:solidFill>
                <a:latin typeface="Arial"/>
                <a:ea typeface="Arial"/>
                <a:cs typeface="Arial"/>
                <a:sym typeface="Arial"/>
              </a:rPr>
              <a:t>11</a:t>
            </a:fld>
            <a:endParaRPr sz="18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137b1e3b62b_0_1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g137b1e3b62b_0_1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400"/>
              <a:buNone/>
            </a:pPr>
            <a:endParaRPr sz="900" i="1">
              <a:latin typeface="Arial"/>
              <a:ea typeface="Arial"/>
              <a:cs typeface="Arial"/>
              <a:sym typeface="Arial"/>
            </a:endParaRPr>
          </a:p>
          <a:p>
            <a:pPr marL="0" lvl="0" indent="0" algn="l" rtl="0">
              <a:lnSpc>
                <a:spcPct val="115000"/>
              </a:lnSpc>
              <a:spcBef>
                <a:spcPts val="1200"/>
              </a:spcBef>
              <a:spcAft>
                <a:spcPts val="0"/>
              </a:spcAft>
              <a:buSzPts val="1400"/>
              <a:buNone/>
            </a:pPr>
            <a:endParaRPr sz="1000" u="sng">
              <a:solidFill>
                <a:srgbClr val="222222"/>
              </a:solidFill>
              <a:highlight>
                <a:srgbClr val="FFFFFF"/>
              </a:highlight>
              <a:latin typeface="Arial"/>
              <a:ea typeface="Arial"/>
              <a:cs typeface="Arial"/>
              <a:sym typeface="Arial"/>
            </a:endParaRPr>
          </a:p>
          <a:p>
            <a:pPr marL="0" lvl="0" indent="0" algn="l" rtl="0">
              <a:lnSpc>
                <a:spcPct val="115000"/>
              </a:lnSpc>
              <a:spcBef>
                <a:spcPts val="1200"/>
              </a:spcBef>
              <a:spcAft>
                <a:spcPts val="0"/>
              </a:spcAft>
              <a:buSzPts val="1400"/>
              <a:buNone/>
            </a:pPr>
            <a:endParaRPr sz="1100">
              <a:highlight>
                <a:srgbClr val="FFFFFF"/>
              </a:highlight>
              <a:latin typeface="Arial"/>
              <a:ea typeface="Arial"/>
              <a:cs typeface="Arial"/>
              <a:sym typeface="Arial"/>
            </a:endParaRPr>
          </a:p>
          <a:p>
            <a:pPr marL="0" lvl="0" indent="0" algn="l" rtl="0">
              <a:lnSpc>
                <a:spcPct val="115000"/>
              </a:lnSpc>
              <a:spcBef>
                <a:spcPts val="1200"/>
              </a:spcBef>
              <a:spcAft>
                <a:spcPts val="0"/>
              </a:spcAft>
              <a:buSzPts val="1400"/>
              <a:buNone/>
            </a:pPr>
            <a:endParaRPr>
              <a:highlight>
                <a:srgbClr val="FFFFFF"/>
              </a:highlight>
              <a:latin typeface="Arial"/>
              <a:ea typeface="Arial"/>
              <a:cs typeface="Arial"/>
              <a:sym typeface="Arial"/>
            </a:endParaRPr>
          </a:p>
          <a:p>
            <a:pPr marL="0" lvl="0" indent="0" algn="l" rtl="0">
              <a:lnSpc>
                <a:spcPct val="100000"/>
              </a:lnSpc>
              <a:spcBef>
                <a:spcPts val="1200"/>
              </a:spcBef>
              <a:spcAft>
                <a:spcPts val="0"/>
              </a:spcAft>
              <a:buSzPts val="1400"/>
              <a:buNone/>
            </a:pPr>
            <a:endParaRPr sz="1000">
              <a:solidFill>
                <a:srgbClr val="222222"/>
              </a:solidFill>
              <a:highlight>
                <a:srgbClr val="FFFFFF"/>
              </a:highlight>
              <a:latin typeface="Arial"/>
              <a:ea typeface="Arial"/>
              <a:cs typeface="Arial"/>
              <a:sym typeface="Arial"/>
            </a:endParaRPr>
          </a:p>
        </p:txBody>
      </p:sp>
      <p:sp>
        <p:nvSpPr>
          <p:cNvPr id="213" name="Google Shape;213;g137b1e3b62b_0_1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137b1e3b62b_0_1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g137b1e3b62b_0_1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400"/>
              <a:buNone/>
            </a:pPr>
            <a:endParaRPr sz="900" i="1">
              <a:latin typeface="Arial"/>
              <a:ea typeface="Arial"/>
              <a:cs typeface="Arial"/>
              <a:sym typeface="Arial"/>
            </a:endParaRPr>
          </a:p>
          <a:p>
            <a:pPr marL="0" lvl="0" indent="0" algn="l" rtl="0">
              <a:lnSpc>
                <a:spcPct val="115000"/>
              </a:lnSpc>
              <a:spcBef>
                <a:spcPts val="1200"/>
              </a:spcBef>
              <a:spcAft>
                <a:spcPts val="0"/>
              </a:spcAft>
              <a:buSzPts val="1400"/>
              <a:buNone/>
            </a:pPr>
            <a:endParaRPr sz="1000" u="sng">
              <a:solidFill>
                <a:srgbClr val="222222"/>
              </a:solidFill>
              <a:highlight>
                <a:srgbClr val="FFFFFF"/>
              </a:highlight>
              <a:latin typeface="Arial"/>
              <a:ea typeface="Arial"/>
              <a:cs typeface="Arial"/>
              <a:sym typeface="Arial"/>
            </a:endParaRPr>
          </a:p>
          <a:p>
            <a:pPr marL="0" lvl="0" indent="0" algn="l" rtl="0">
              <a:lnSpc>
                <a:spcPct val="115000"/>
              </a:lnSpc>
              <a:spcBef>
                <a:spcPts val="1200"/>
              </a:spcBef>
              <a:spcAft>
                <a:spcPts val="0"/>
              </a:spcAft>
              <a:buSzPts val="1400"/>
              <a:buNone/>
            </a:pPr>
            <a:endParaRPr sz="1100">
              <a:highlight>
                <a:srgbClr val="FFFFFF"/>
              </a:highlight>
              <a:latin typeface="Arial"/>
              <a:ea typeface="Arial"/>
              <a:cs typeface="Arial"/>
              <a:sym typeface="Arial"/>
            </a:endParaRPr>
          </a:p>
          <a:p>
            <a:pPr marL="0" lvl="0" indent="0" algn="l" rtl="0">
              <a:lnSpc>
                <a:spcPct val="115000"/>
              </a:lnSpc>
              <a:spcBef>
                <a:spcPts val="1200"/>
              </a:spcBef>
              <a:spcAft>
                <a:spcPts val="0"/>
              </a:spcAft>
              <a:buSzPts val="1400"/>
              <a:buNone/>
            </a:pPr>
            <a:endParaRPr>
              <a:highlight>
                <a:srgbClr val="FFFFFF"/>
              </a:highlight>
              <a:latin typeface="Arial"/>
              <a:ea typeface="Arial"/>
              <a:cs typeface="Arial"/>
              <a:sym typeface="Arial"/>
            </a:endParaRPr>
          </a:p>
          <a:p>
            <a:pPr marL="0" lvl="0" indent="0" algn="l" rtl="0">
              <a:lnSpc>
                <a:spcPct val="100000"/>
              </a:lnSpc>
              <a:spcBef>
                <a:spcPts val="1200"/>
              </a:spcBef>
              <a:spcAft>
                <a:spcPts val="0"/>
              </a:spcAft>
              <a:buSzPts val="1400"/>
              <a:buNone/>
            </a:pPr>
            <a:endParaRPr sz="1000">
              <a:solidFill>
                <a:srgbClr val="222222"/>
              </a:solidFill>
              <a:highlight>
                <a:srgbClr val="FFFFFF"/>
              </a:highlight>
              <a:latin typeface="Arial"/>
              <a:ea typeface="Arial"/>
              <a:cs typeface="Arial"/>
              <a:sym typeface="Arial"/>
            </a:endParaRPr>
          </a:p>
        </p:txBody>
      </p:sp>
      <p:sp>
        <p:nvSpPr>
          <p:cNvPr id="232" name="Google Shape;232;g137b1e3b62b_0_1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1E5CC-4553-CF7F-FF64-DF1D5BF4CC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3122B0B-1F3F-59EC-E3DA-4E1DA9E3A16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9E8FC48-9B0A-0DEA-3A13-A8F80FB80826}"/>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1DE6B11C-C805-E622-C030-4DFEF1A6B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151C0C-6B4D-F267-E351-9EE47FDB0E40}"/>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629004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809D1-5D0F-3B6E-E6AA-6448C3BBED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7E2557-E8F8-495E-8E8D-6BB0DAFB9A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193E78-9B4F-33C6-74A7-38843F6EE9A5}"/>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F13AF131-0DB8-F904-14EA-68713846B8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8C7414-C7DF-620E-132B-DFA83CC03682}"/>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1340398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00F6A-60B6-ECB0-2A5A-6D96910909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1A75413-A682-D801-20F4-6598B621757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D742DC-A0F7-9B58-1B5F-C076C2B1AA9C}"/>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6284C762-C0F1-780A-68AA-53AF03D38A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75B7F5-D55F-322A-3701-BD462F17ADD3}"/>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3743466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A71D5-C3DB-D6B5-8A2B-009BB40C08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DCFC56-9212-465E-8A88-3D5BA4E7EF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EC01F7-A965-B37C-51F3-B741258359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4838727-A38F-2B8B-87B2-1D5045129C0A}"/>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6" name="Footer Placeholder 5">
            <a:extLst>
              <a:ext uri="{FF2B5EF4-FFF2-40B4-BE49-F238E27FC236}">
                <a16:creationId xmlns:a16="http://schemas.microsoft.com/office/drawing/2014/main" id="{B760A64F-E856-3518-1FA1-BD0D77EBF0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D2BBA9-CE85-19BB-3D84-7DE3B1633E55}"/>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3912862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30340-06FF-2EAB-7CC6-F912F5B235C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0C6579-7F8B-4C1F-7FBF-37B72414BD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20D65CB-EF57-E74A-378E-4D985A4F58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A1D99E4-225B-DB2C-84A2-022AF40302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EDA808-DDDE-752B-1AEE-8910904477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5B829B-1F84-3974-DA9F-844D2A6EA2BC}"/>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8" name="Footer Placeholder 7">
            <a:extLst>
              <a:ext uri="{FF2B5EF4-FFF2-40B4-BE49-F238E27FC236}">
                <a16:creationId xmlns:a16="http://schemas.microsoft.com/office/drawing/2014/main" id="{BEF75234-912B-CE19-8205-28A2547A43C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4978BCA-4F91-A52A-FF9A-E4D92289164F}"/>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4226244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3E0EB-40AE-3F6A-DA97-8B94FB78D0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A40845-31BB-FB30-196E-F0E0D2F82E47}"/>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4" name="Footer Placeholder 3">
            <a:extLst>
              <a:ext uri="{FF2B5EF4-FFF2-40B4-BE49-F238E27FC236}">
                <a16:creationId xmlns:a16="http://schemas.microsoft.com/office/drawing/2014/main" id="{16BE9887-D3FA-9A21-D4A8-F50467F3E9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76332F-6F3D-48DF-6BDF-19660AE52A09}"/>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1629128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0089E0-8C89-0EFE-EA3F-859FEB4DF2F2}"/>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3" name="Footer Placeholder 2">
            <a:extLst>
              <a:ext uri="{FF2B5EF4-FFF2-40B4-BE49-F238E27FC236}">
                <a16:creationId xmlns:a16="http://schemas.microsoft.com/office/drawing/2014/main" id="{55CDC44C-65A1-FC4C-95B4-203EC896D5C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30A9F8-A688-95CC-50F0-058EFDF6F6D5}"/>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32632115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BE808-68A8-C8F8-4B47-00698D2690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84EFE4F-87E8-96A1-EFB8-128661AC58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064F3A-BECE-0D18-3CD9-F8A216E0E3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C1494-E3BD-FCD9-5DA6-F3AE5AA78723}"/>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6" name="Footer Placeholder 5">
            <a:extLst>
              <a:ext uri="{FF2B5EF4-FFF2-40B4-BE49-F238E27FC236}">
                <a16:creationId xmlns:a16="http://schemas.microsoft.com/office/drawing/2014/main" id="{FF273CE9-4D0B-29B3-7FF1-D44E8388C9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97A9C0F-DBA9-C9B5-14AB-98EA25FDC5B3}"/>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3171678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7D7D3-3CF6-3E24-4314-16CFB3AD49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C79917-9B41-F0B5-1C1A-8509D3AD4A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47BD1A-9D45-5FDE-0E28-A52F1B9410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7E958E-5FF2-6A42-9013-6610348B4959}"/>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6" name="Footer Placeholder 5">
            <a:extLst>
              <a:ext uri="{FF2B5EF4-FFF2-40B4-BE49-F238E27FC236}">
                <a16:creationId xmlns:a16="http://schemas.microsoft.com/office/drawing/2014/main" id="{039E2E3D-5D03-B2E3-909E-085C9DE6AB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9963EC-6FAC-297A-FE64-FDB7169CA8F1}"/>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2273356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5B47B-AE8A-825C-6507-6C4686C2F7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DBA5C4-80F2-7D51-4D2C-6E0887C159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61FDB8-94F4-A643-D346-8AEDCB2D81DA}"/>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F566A5F7-257E-18F9-9D57-48F94C6847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F6F09-B6A2-BEA6-E664-164D7A8FB3AC}"/>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2018592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CF081E-9C46-66FE-0DFE-316A9E92B1B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9F761AF-0EEF-0A7E-0251-00F6BB8330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262166-86EC-A203-95EB-006224ACEC9F}"/>
              </a:ext>
            </a:extLst>
          </p:cNvPr>
          <p:cNvSpPr>
            <a:spLocks noGrp="1"/>
          </p:cNvSpPr>
          <p:nvPr>
            <p:ph type="dt" sz="half" idx="10"/>
          </p:nvPr>
        </p:nvSpPr>
        <p:spPr/>
        <p:txBody>
          <a:body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5BCCA2FA-C633-270F-8D1B-6AA664FF46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E5F2E8-0B15-4089-BE96-0923301AA45B}"/>
              </a:ext>
            </a:extLst>
          </p:cNvPr>
          <p:cNvSpPr>
            <a:spLocks noGrp="1"/>
          </p:cNvSpPr>
          <p:nvPr>
            <p:ph type="sldNum" sz="quarter" idx="12"/>
          </p:nvPr>
        </p:nvSpPr>
        <p:spPr/>
        <p:txBody>
          <a:bodyPr/>
          <a:lstStyle/>
          <a:p>
            <a:fld id="{6F25B975-29A4-4EBD-9BF0-511B19367237}" type="slidenum">
              <a:rPr lang="en-US" smtClean="0"/>
              <a:t>‹#›</a:t>
            </a:fld>
            <a:endParaRPr lang="en-US"/>
          </a:p>
        </p:txBody>
      </p:sp>
    </p:spTree>
    <p:extLst>
      <p:ext uri="{BB962C8B-B14F-4D97-AF65-F5344CB8AC3E}">
        <p14:creationId xmlns:p14="http://schemas.microsoft.com/office/powerpoint/2010/main" val="3877501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916648-1CCD-81C5-05A1-7C32FD4C44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8DD5FF5-D474-749A-616A-1E0CBB2527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EB901E-DBCC-5394-221C-67C89A6E6C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B5290B-B79F-46E7-958D-8B7B3B21780B}" type="datetimeFigureOut">
              <a:rPr lang="en-US" smtClean="0"/>
              <a:t>2/6/24</a:t>
            </a:fld>
            <a:endParaRPr lang="en-US"/>
          </a:p>
        </p:txBody>
      </p:sp>
      <p:sp>
        <p:nvSpPr>
          <p:cNvPr id="5" name="Footer Placeholder 4">
            <a:extLst>
              <a:ext uri="{FF2B5EF4-FFF2-40B4-BE49-F238E27FC236}">
                <a16:creationId xmlns:a16="http://schemas.microsoft.com/office/drawing/2014/main" id="{0AB8D689-96C7-E300-07E8-6819EE986C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A43DFE-D108-D3B1-3AA3-34B1CED7A0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5B975-29A4-4EBD-9BF0-511B19367237}" type="slidenum">
              <a:rPr lang="en-US" smtClean="0"/>
              <a:t>‹#›</a:t>
            </a:fld>
            <a:endParaRPr lang="en-US"/>
          </a:p>
        </p:txBody>
      </p:sp>
    </p:spTree>
    <p:extLst>
      <p:ext uri="{BB962C8B-B14F-4D97-AF65-F5344CB8AC3E}">
        <p14:creationId xmlns:p14="http://schemas.microsoft.com/office/powerpoint/2010/main" val="1860121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E02EED2-D94E-FB5D-D4DF-C57BF5243E72}"/>
              </a:ext>
            </a:extLst>
          </p:cNvPr>
          <p:cNvSpPr/>
          <p:nvPr/>
        </p:nvSpPr>
        <p:spPr>
          <a:xfrm flipV="1">
            <a:off x="0" y="0"/>
            <a:ext cx="12191999" cy="1244068"/>
          </a:xfrm>
          <a:prstGeom prst="rect">
            <a:avLst/>
          </a:prstGeom>
          <a:solidFill>
            <a:srgbClr val="C7DB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6FC7C6-223A-D9DC-2A62-9B28DFC87AC8}"/>
              </a:ext>
            </a:extLst>
          </p:cNvPr>
          <p:cNvSpPr>
            <a:spLocks noGrp="1"/>
          </p:cNvSpPr>
          <p:nvPr>
            <p:ph type="ctrTitle"/>
          </p:nvPr>
        </p:nvSpPr>
        <p:spPr>
          <a:xfrm>
            <a:off x="1976063" y="646204"/>
            <a:ext cx="9144000" cy="2387600"/>
          </a:xfrm>
        </p:spPr>
        <p:txBody>
          <a:bodyPr>
            <a:normAutofit fontScale="90000"/>
          </a:bodyPr>
          <a:lstStyle/>
          <a:p>
            <a:br>
              <a:rPr lang="en-US" sz="3600" b="1" dirty="0">
                <a:solidFill>
                  <a:srgbClr val="006666"/>
                </a:solidFill>
              </a:rPr>
            </a:br>
            <a:br>
              <a:rPr lang="en-US" sz="3600" b="1" dirty="0">
                <a:solidFill>
                  <a:srgbClr val="006666"/>
                </a:solidFill>
              </a:rPr>
            </a:br>
            <a:r>
              <a:rPr lang="en-US" sz="4000" b="1" dirty="0">
                <a:solidFill>
                  <a:srgbClr val="006666"/>
                </a:solidFill>
              </a:rPr>
              <a:t>Heat Stress and Heat Illness Prevention CME Series Session 1</a:t>
            </a:r>
            <a:br>
              <a:rPr lang="en-US" sz="4000" b="1" dirty="0">
                <a:solidFill>
                  <a:srgbClr val="006666"/>
                </a:solidFill>
              </a:rPr>
            </a:br>
            <a:r>
              <a:rPr lang="en-US" sz="4000" b="1" dirty="0">
                <a:solidFill>
                  <a:srgbClr val="006666"/>
                </a:solidFill>
              </a:rPr>
              <a:t>Climate, Heat, and Health</a:t>
            </a:r>
          </a:p>
        </p:txBody>
      </p:sp>
      <p:sp>
        <p:nvSpPr>
          <p:cNvPr id="3" name="Subtitle 2">
            <a:extLst>
              <a:ext uri="{FF2B5EF4-FFF2-40B4-BE49-F238E27FC236}">
                <a16:creationId xmlns:a16="http://schemas.microsoft.com/office/drawing/2014/main" id="{B66CAC92-D6B4-048E-DD5B-7D67C566DFE0}"/>
              </a:ext>
            </a:extLst>
          </p:cNvPr>
          <p:cNvSpPr>
            <a:spLocks noGrp="1"/>
          </p:cNvSpPr>
          <p:nvPr>
            <p:ph type="subTitle" idx="1"/>
          </p:nvPr>
        </p:nvSpPr>
        <p:spPr>
          <a:xfrm>
            <a:off x="2047981" y="3252931"/>
            <a:ext cx="9144000" cy="1655762"/>
          </a:xfrm>
        </p:spPr>
        <p:txBody>
          <a:bodyPr>
            <a:normAutofit/>
          </a:bodyPr>
          <a:lstStyle/>
          <a:p>
            <a:r>
              <a:rPr lang="en-US" sz="2800" dirty="0">
                <a:solidFill>
                  <a:srgbClr val="006666"/>
                </a:solidFill>
              </a:rPr>
              <a:t>September 13, 2022</a:t>
            </a:r>
          </a:p>
        </p:txBody>
      </p:sp>
      <p:pic>
        <p:nvPicPr>
          <p:cNvPr id="1026" name="Picture 2">
            <a:extLst>
              <a:ext uri="{FF2B5EF4-FFF2-40B4-BE49-F238E27FC236}">
                <a16:creationId xmlns:a16="http://schemas.microsoft.com/office/drawing/2014/main" id="{456E787D-4472-6EA8-3169-8C0C8457AD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48063" y="4166170"/>
            <a:ext cx="2865478" cy="246066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ami-Dade County logo">
            <a:extLst>
              <a:ext uri="{FF2B5EF4-FFF2-40B4-BE49-F238E27FC236}">
                <a16:creationId xmlns:a16="http://schemas.microsoft.com/office/drawing/2014/main" id="{1E094F91-52C6-7E17-2F96-7C6A008BE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7750" y="4527458"/>
            <a:ext cx="3217571" cy="1469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78194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C7C6-223A-D9DC-2A62-9B28DFC87AC8}"/>
              </a:ext>
            </a:extLst>
          </p:cNvPr>
          <p:cNvSpPr>
            <a:spLocks noGrp="1"/>
          </p:cNvSpPr>
          <p:nvPr>
            <p:ph type="ctrTitle"/>
          </p:nvPr>
        </p:nvSpPr>
        <p:spPr>
          <a:xfrm>
            <a:off x="1734620" y="-167044"/>
            <a:ext cx="9144000" cy="2387600"/>
          </a:xfrm>
        </p:spPr>
        <p:txBody>
          <a:bodyPr>
            <a:normAutofit/>
          </a:bodyPr>
          <a:lstStyle/>
          <a:p>
            <a:r>
              <a:rPr lang="en-US" sz="3600" b="1" dirty="0">
                <a:solidFill>
                  <a:srgbClr val="006666"/>
                </a:solidFill>
              </a:rPr>
              <a:t>Miami-Dade County Specific Heat Data</a:t>
            </a:r>
          </a:p>
        </p:txBody>
      </p:sp>
      <p:sp>
        <p:nvSpPr>
          <p:cNvPr id="3" name="Subtitle 2">
            <a:extLst>
              <a:ext uri="{FF2B5EF4-FFF2-40B4-BE49-F238E27FC236}">
                <a16:creationId xmlns:a16="http://schemas.microsoft.com/office/drawing/2014/main" id="{B66CAC92-D6B4-048E-DD5B-7D67C566DFE0}"/>
              </a:ext>
            </a:extLst>
          </p:cNvPr>
          <p:cNvSpPr>
            <a:spLocks noGrp="1"/>
          </p:cNvSpPr>
          <p:nvPr>
            <p:ph type="subTitle" idx="1"/>
          </p:nvPr>
        </p:nvSpPr>
        <p:spPr>
          <a:xfrm>
            <a:off x="1421258" y="2552700"/>
            <a:ext cx="9144000" cy="1655762"/>
          </a:xfrm>
        </p:spPr>
        <p:txBody>
          <a:bodyPr>
            <a:normAutofit fontScale="92500" lnSpcReduction="20000"/>
          </a:bodyPr>
          <a:lstStyle/>
          <a:p>
            <a:r>
              <a:rPr lang="en-US" sz="2800" b="1" dirty="0">
                <a:solidFill>
                  <a:srgbClr val="006666"/>
                </a:solidFill>
              </a:rPr>
              <a:t>Jane Gilbert, Chief Heat Officer</a:t>
            </a:r>
          </a:p>
          <a:p>
            <a:r>
              <a:rPr lang="en-US" sz="2800" dirty="0">
                <a:solidFill>
                  <a:srgbClr val="006666"/>
                </a:solidFill>
              </a:rPr>
              <a:t>Miami-Dade County</a:t>
            </a:r>
          </a:p>
          <a:p>
            <a:r>
              <a:rPr lang="en-US" sz="2800" dirty="0">
                <a:solidFill>
                  <a:srgbClr val="006666"/>
                </a:solidFill>
              </a:rPr>
              <a:t>Miami, FL</a:t>
            </a:r>
          </a:p>
          <a:p>
            <a:r>
              <a:rPr lang="en-US" sz="2800" dirty="0">
                <a:solidFill>
                  <a:srgbClr val="006666"/>
                </a:solidFill>
              </a:rPr>
              <a:t>September 13, 2022</a:t>
            </a:r>
          </a:p>
        </p:txBody>
      </p:sp>
      <p:pic>
        <p:nvPicPr>
          <p:cNvPr id="1026" name="Picture 2">
            <a:extLst>
              <a:ext uri="{FF2B5EF4-FFF2-40B4-BE49-F238E27FC236}">
                <a16:creationId xmlns:a16="http://schemas.microsoft.com/office/drawing/2014/main" id="{456E787D-4472-6EA8-3169-8C0C8457AD5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959145" y="5789488"/>
            <a:ext cx="1147540" cy="985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ami-Dade County logo">
            <a:extLst>
              <a:ext uri="{FF2B5EF4-FFF2-40B4-BE49-F238E27FC236}">
                <a16:creationId xmlns:a16="http://schemas.microsoft.com/office/drawing/2014/main" id="{1E094F91-52C6-7E17-2F96-7C6A008BE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7048" y="5948737"/>
            <a:ext cx="1431572" cy="653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3060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C7C6-223A-D9DC-2A62-9B28DFC87AC8}"/>
              </a:ext>
            </a:extLst>
          </p:cNvPr>
          <p:cNvSpPr>
            <a:spLocks noGrp="1"/>
          </p:cNvSpPr>
          <p:nvPr>
            <p:ph type="ctrTitle"/>
          </p:nvPr>
        </p:nvSpPr>
        <p:spPr>
          <a:xfrm>
            <a:off x="1524000" y="-1081444"/>
            <a:ext cx="9144000" cy="2387600"/>
          </a:xfrm>
        </p:spPr>
        <p:txBody>
          <a:bodyPr>
            <a:normAutofit/>
          </a:bodyPr>
          <a:lstStyle/>
          <a:p>
            <a:r>
              <a:rPr lang="en-US" sz="3600" b="1" dirty="0">
                <a:solidFill>
                  <a:srgbClr val="006666"/>
                </a:solidFill>
              </a:rPr>
              <a:t>Disclosure</a:t>
            </a:r>
          </a:p>
        </p:txBody>
      </p:sp>
      <p:sp>
        <p:nvSpPr>
          <p:cNvPr id="3" name="Subtitle 2">
            <a:extLst>
              <a:ext uri="{FF2B5EF4-FFF2-40B4-BE49-F238E27FC236}">
                <a16:creationId xmlns:a16="http://schemas.microsoft.com/office/drawing/2014/main" id="{B66CAC92-D6B4-048E-DD5B-7D67C566DFE0}"/>
              </a:ext>
            </a:extLst>
          </p:cNvPr>
          <p:cNvSpPr>
            <a:spLocks noGrp="1"/>
          </p:cNvSpPr>
          <p:nvPr>
            <p:ph type="subTitle" idx="1"/>
          </p:nvPr>
        </p:nvSpPr>
        <p:spPr>
          <a:xfrm>
            <a:off x="1585645" y="1648574"/>
            <a:ext cx="9144000" cy="1655762"/>
          </a:xfrm>
        </p:spPr>
        <p:txBody>
          <a:bodyPr>
            <a:normAutofit/>
          </a:bodyPr>
          <a:lstStyle/>
          <a:p>
            <a:pPr algn="l"/>
            <a:r>
              <a:rPr lang="en-US" sz="2800" dirty="0">
                <a:solidFill>
                  <a:srgbClr val="006666"/>
                </a:solidFill>
              </a:rPr>
              <a:t>I have no actual or potential conflict of interest in relation to this presentation.</a:t>
            </a:r>
          </a:p>
        </p:txBody>
      </p:sp>
      <p:pic>
        <p:nvPicPr>
          <p:cNvPr id="1026" name="Picture 2">
            <a:extLst>
              <a:ext uri="{FF2B5EF4-FFF2-40B4-BE49-F238E27FC236}">
                <a16:creationId xmlns:a16="http://schemas.microsoft.com/office/drawing/2014/main" id="{456E787D-4472-6EA8-3169-8C0C8457AD5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959145" y="5789488"/>
            <a:ext cx="1147540" cy="985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ami-Dade County logo">
            <a:extLst>
              <a:ext uri="{FF2B5EF4-FFF2-40B4-BE49-F238E27FC236}">
                <a16:creationId xmlns:a16="http://schemas.microsoft.com/office/drawing/2014/main" id="{1E094F91-52C6-7E17-2F96-7C6A008BE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7048" y="5948737"/>
            <a:ext cx="1431572" cy="653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3582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FC7C6-223A-D9DC-2A62-9B28DFC87AC8}"/>
              </a:ext>
            </a:extLst>
          </p:cNvPr>
          <p:cNvSpPr>
            <a:spLocks noGrp="1"/>
          </p:cNvSpPr>
          <p:nvPr>
            <p:ph type="ctrTitle"/>
          </p:nvPr>
        </p:nvSpPr>
        <p:spPr>
          <a:xfrm>
            <a:off x="1524000" y="-1415354"/>
            <a:ext cx="9144000" cy="2387600"/>
          </a:xfrm>
        </p:spPr>
        <p:txBody>
          <a:bodyPr>
            <a:normAutofit/>
          </a:bodyPr>
          <a:lstStyle/>
          <a:p>
            <a:r>
              <a:rPr lang="en-US" sz="3600" b="1" dirty="0">
                <a:solidFill>
                  <a:srgbClr val="006666"/>
                </a:solidFill>
              </a:rPr>
              <a:t>Miami-Dade County Specific Heat Data</a:t>
            </a:r>
          </a:p>
        </p:txBody>
      </p:sp>
      <p:sp>
        <p:nvSpPr>
          <p:cNvPr id="3" name="Subtitle 2">
            <a:extLst>
              <a:ext uri="{FF2B5EF4-FFF2-40B4-BE49-F238E27FC236}">
                <a16:creationId xmlns:a16="http://schemas.microsoft.com/office/drawing/2014/main" id="{B66CAC92-D6B4-048E-DD5B-7D67C566DFE0}"/>
              </a:ext>
            </a:extLst>
          </p:cNvPr>
          <p:cNvSpPr>
            <a:spLocks noGrp="1"/>
          </p:cNvSpPr>
          <p:nvPr>
            <p:ph type="subTitle" idx="1"/>
          </p:nvPr>
        </p:nvSpPr>
        <p:spPr>
          <a:xfrm>
            <a:off x="1421258" y="2552700"/>
            <a:ext cx="9144000" cy="1655762"/>
          </a:xfrm>
        </p:spPr>
        <p:txBody>
          <a:bodyPr>
            <a:normAutofit/>
          </a:bodyPr>
          <a:lstStyle/>
          <a:p>
            <a:r>
              <a:rPr lang="en-US" sz="2800" dirty="0">
                <a:solidFill>
                  <a:srgbClr val="006666"/>
                </a:solidFill>
              </a:rPr>
              <a:t>….and how and why it’s getting more dangerous. </a:t>
            </a:r>
          </a:p>
        </p:txBody>
      </p:sp>
      <p:pic>
        <p:nvPicPr>
          <p:cNvPr id="1026" name="Picture 2">
            <a:extLst>
              <a:ext uri="{FF2B5EF4-FFF2-40B4-BE49-F238E27FC236}">
                <a16:creationId xmlns:a16="http://schemas.microsoft.com/office/drawing/2014/main" id="{456E787D-4472-6EA8-3169-8C0C8457AD59}"/>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0959145" y="5789488"/>
            <a:ext cx="1147540" cy="985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iami-Dade County logo">
            <a:extLst>
              <a:ext uri="{FF2B5EF4-FFF2-40B4-BE49-F238E27FC236}">
                <a16:creationId xmlns:a16="http://schemas.microsoft.com/office/drawing/2014/main" id="{1E094F91-52C6-7E17-2F96-7C6A008BEA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7048" y="5948737"/>
            <a:ext cx="1431572" cy="653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640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104" name="Google Shape;104;g137b1e3b62b_0_0"/>
          <p:cNvPicPr preferRelativeResize="0"/>
          <p:nvPr/>
        </p:nvPicPr>
        <p:blipFill rotWithShape="1">
          <a:blip r:embed="rId3">
            <a:alphaModFix/>
          </a:blip>
          <a:srcRect/>
          <a:stretch/>
        </p:blipFill>
        <p:spPr>
          <a:xfrm>
            <a:off x="8318675" y="138100"/>
            <a:ext cx="3808474" cy="3062376"/>
          </a:xfrm>
          <a:prstGeom prst="rect">
            <a:avLst/>
          </a:prstGeom>
          <a:noFill/>
          <a:ln>
            <a:noFill/>
          </a:ln>
        </p:spPr>
      </p:pic>
      <p:sp>
        <p:nvSpPr>
          <p:cNvPr id="105" name="Google Shape;105;g137b1e3b62b_0_0"/>
          <p:cNvSpPr txBox="1">
            <a:spLocks noGrp="1"/>
          </p:cNvSpPr>
          <p:nvPr>
            <p:ph type="title"/>
          </p:nvPr>
        </p:nvSpPr>
        <p:spPr>
          <a:xfrm>
            <a:off x="838200" y="16775"/>
            <a:ext cx="86772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dirty="0"/>
              <a:t>  Extreme Heat </a:t>
            </a:r>
            <a:endParaRPr dirty="0"/>
          </a:p>
        </p:txBody>
      </p:sp>
      <p:sp>
        <p:nvSpPr>
          <p:cNvPr id="106" name="Google Shape;106;g137b1e3b62b_0_0"/>
          <p:cNvSpPr txBox="1">
            <a:spLocks noGrp="1"/>
          </p:cNvSpPr>
          <p:nvPr>
            <p:ph type="body" idx="1"/>
          </p:nvPr>
        </p:nvSpPr>
        <p:spPr>
          <a:xfrm>
            <a:off x="378227" y="1833979"/>
            <a:ext cx="9559200" cy="3819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sz="2600"/>
          </a:p>
          <a:p>
            <a:pPr marL="457200" lvl="0" indent="0" algn="l" rtl="0">
              <a:lnSpc>
                <a:spcPct val="90000"/>
              </a:lnSpc>
              <a:spcBef>
                <a:spcPts val="1000"/>
              </a:spcBef>
              <a:spcAft>
                <a:spcPts val="0"/>
              </a:spcAft>
              <a:buSzPts val="1800"/>
              <a:buNone/>
            </a:pPr>
            <a:endParaRPr sz="2600"/>
          </a:p>
        </p:txBody>
      </p:sp>
      <p:pic>
        <p:nvPicPr>
          <p:cNvPr id="107" name="Google Shape;107;g137b1e3b62b_0_0"/>
          <p:cNvPicPr preferRelativeResize="0"/>
          <p:nvPr/>
        </p:nvPicPr>
        <p:blipFill rotWithShape="1">
          <a:blip r:embed="rId4">
            <a:alphaModFix/>
          </a:blip>
          <a:srcRect/>
          <a:stretch/>
        </p:blipFill>
        <p:spPr>
          <a:xfrm>
            <a:off x="155519" y="138099"/>
            <a:ext cx="638029" cy="790601"/>
          </a:xfrm>
          <a:prstGeom prst="rect">
            <a:avLst/>
          </a:prstGeom>
          <a:noFill/>
          <a:ln>
            <a:noFill/>
          </a:ln>
        </p:spPr>
      </p:pic>
      <p:sp>
        <p:nvSpPr>
          <p:cNvPr id="108" name="Google Shape;108;g137b1e3b62b_0_0"/>
          <p:cNvSpPr/>
          <p:nvPr/>
        </p:nvSpPr>
        <p:spPr>
          <a:xfrm>
            <a:off x="11471211" y="6145550"/>
            <a:ext cx="739800" cy="731400"/>
          </a:xfrm>
          <a:prstGeom prst="rect">
            <a:avLst/>
          </a:prstGeom>
          <a:solidFill>
            <a:srgbClr val="102454">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9" name="Google Shape;109;g137b1e3b62b_0_0"/>
          <p:cNvSpPr/>
          <p:nvPr/>
        </p:nvSpPr>
        <p:spPr>
          <a:xfrm>
            <a:off x="-11151" y="6164619"/>
            <a:ext cx="9640500" cy="731400"/>
          </a:xfrm>
          <a:prstGeom prst="rect">
            <a:avLst/>
          </a:prstGeom>
          <a:solidFill>
            <a:srgbClr val="10245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0" name="Google Shape;110;g137b1e3b62b_0_0"/>
          <p:cNvSpPr/>
          <p:nvPr/>
        </p:nvSpPr>
        <p:spPr>
          <a:xfrm>
            <a:off x="10612427" y="6145550"/>
            <a:ext cx="739800" cy="731400"/>
          </a:xfrm>
          <a:prstGeom prst="rect">
            <a:avLst/>
          </a:prstGeom>
          <a:solidFill>
            <a:srgbClr val="102454">
              <a:alpha val="4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1" name="Google Shape;111;g137b1e3b62b_0_0"/>
          <p:cNvSpPr/>
          <p:nvPr/>
        </p:nvSpPr>
        <p:spPr>
          <a:xfrm>
            <a:off x="9763114" y="6145550"/>
            <a:ext cx="739800" cy="731400"/>
          </a:xfrm>
          <a:prstGeom prst="rect">
            <a:avLst/>
          </a:prstGeom>
          <a:solidFill>
            <a:srgbClr val="102454">
              <a:alpha val="6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2" name="Google Shape;112;g137b1e3b62b_0_0"/>
          <p:cNvSpPr txBox="1"/>
          <p:nvPr/>
        </p:nvSpPr>
        <p:spPr>
          <a:xfrm>
            <a:off x="29090" y="6380957"/>
            <a:ext cx="6629400" cy="3810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g137b1e3b62b_0_0"/>
          <p:cNvSpPr txBox="1">
            <a:spLocks noGrp="1"/>
          </p:cNvSpPr>
          <p:nvPr>
            <p:ph type="body" idx="1"/>
          </p:nvPr>
        </p:nvSpPr>
        <p:spPr>
          <a:xfrm>
            <a:off x="378225" y="1636713"/>
            <a:ext cx="7730700" cy="3819900"/>
          </a:xfrm>
          <a:prstGeom prst="rect">
            <a:avLst/>
          </a:prstGeom>
          <a:noFill/>
          <a:ln>
            <a:noFill/>
          </a:ln>
        </p:spPr>
        <p:txBody>
          <a:bodyPr spcFirstLastPara="1" wrap="square" lIns="91425" tIns="45700" rIns="91425" bIns="45700" anchor="t" anchorCtr="0">
            <a:normAutofit fontScale="25000" lnSpcReduction="20000"/>
          </a:bodyPr>
          <a:lstStyle/>
          <a:p>
            <a:pPr marL="457200" lvl="0" indent="-395566" algn="l" rtl="0">
              <a:lnSpc>
                <a:spcPct val="100000"/>
              </a:lnSpc>
              <a:spcBef>
                <a:spcPts val="1000"/>
              </a:spcBef>
              <a:spcAft>
                <a:spcPts val="0"/>
              </a:spcAft>
              <a:buSzPct val="100000"/>
              <a:buChar char="❖"/>
            </a:pPr>
            <a:r>
              <a:rPr lang="en-US" sz="10499"/>
              <a:t>Heat is the leading weather-related killer in the United States</a:t>
            </a:r>
            <a:endParaRPr sz="10499"/>
          </a:p>
          <a:p>
            <a:pPr marL="457200" lvl="0" indent="0" algn="l" rtl="0">
              <a:lnSpc>
                <a:spcPct val="100000"/>
              </a:lnSpc>
              <a:spcBef>
                <a:spcPts val="1000"/>
              </a:spcBef>
              <a:spcAft>
                <a:spcPts val="0"/>
              </a:spcAft>
              <a:buSzPct val="68577"/>
              <a:buNone/>
            </a:pPr>
            <a:endParaRPr sz="10499"/>
          </a:p>
          <a:p>
            <a:pPr marL="457200" lvl="0" indent="-395566" algn="l" rtl="0">
              <a:lnSpc>
                <a:spcPct val="100000"/>
              </a:lnSpc>
              <a:spcBef>
                <a:spcPts val="1000"/>
              </a:spcBef>
              <a:spcAft>
                <a:spcPts val="0"/>
              </a:spcAft>
              <a:buSzPct val="100000"/>
              <a:buChar char="❖"/>
            </a:pPr>
            <a:r>
              <a:rPr lang="en-US" sz="10499">
                <a:highlight>
                  <a:srgbClr val="FFFFFF"/>
                </a:highlight>
              </a:rPr>
              <a:t>High heat and humidity can lead to heat-related illness, including heat cramps, heat exhaustion and heat stroke</a:t>
            </a:r>
            <a:endParaRPr sz="10499">
              <a:highlight>
                <a:srgbClr val="FFFFFF"/>
              </a:highlight>
            </a:endParaRPr>
          </a:p>
          <a:p>
            <a:pPr marL="457200" lvl="0" indent="0" algn="l" rtl="0">
              <a:lnSpc>
                <a:spcPct val="100000"/>
              </a:lnSpc>
              <a:spcBef>
                <a:spcPts val="1000"/>
              </a:spcBef>
              <a:spcAft>
                <a:spcPts val="0"/>
              </a:spcAft>
              <a:buSzPct val="68577"/>
              <a:buNone/>
            </a:pPr>
            <a:endParaRPr sz="10499">
              <a:highlight>
                <a:srgbClr val="FFFFFF"/>
              </a:highlight>
            </a:endParaRPr>
          </a:p>
          <a:p>
            <a:pPr marL="457200" lvl="0" indent="-395566" algn="l" rtl="0">
              <a:lnSpc>
                <a:spcPct val="100000"/>
              </a:lnSpc>
              <a:spcBef>
                <a:spcPts val="1000"/>
              </a:spcBef>
              <a:spcAft>
                <a:spcPts val="0"/>
              </a:spcAft>
              <a:buSzPct val="100000"/>
              <a:buChar char="❖"/>
            </a:pPr>
            <a:r>
              <a:rPr lang="en-US" sz="10499">
                <a:highlight>
                  <a:srgbClr val="FFFFFF"/>
                </a:highlight>
              </a:rPr>
              <a:t>High risk groups experience a disproportionate amount of health impacts</a:t>
            </a:r>
            <a:endParaRPr sz="10499">
              <a:highlight>
                <a:srgbClr val="FFFFFF"/>
              </a:highlight>
            </a:endParaRPr>
          </a:p>
          <a:p>
            <a:pPr marL="457200" lvl="0" indent="0" algn="l" rtl="0">
              <a:lnSpc>
                <a:spcPct val="100000"/>
              </a:lnSpc>
              <a:spcBef>
                <a:spcPts val="1000"/>
              </a:spcBef>
              <a:spcAft>
                <a:spcPts val="0"/>
              </a:spcAft>
              <a:buSzPct val="68577"/>
              <a:buNone/>
            </a:pPr>
            <a:endParaRPr sz="10499">
              <a:highlight>
                <a:srgbClr val="FFFFFF"/>
              </a:highlight>
            </a:endParaRPr>
          </a:p>
          <a:p>
            <a:pPr marL="457200" lvl="0" indent="-395566" algn="l" rtl="0">
              <a:lnSpc>
                <a:spcPct val="100000"/>
              </a:lnSpc>
              <a:spcBef>
                <a:spcPts val="1000"/>
              </a:spcBef>
              <a:spcAft>
                <a:spcPts val="0"/>
              </a:spcAft>
              <a:buSzPct val="100000"/>
              <a:buChar char="❖"/>
            </a:pPr>
            <a:r>
              <a:rPr lang="en-US" sz="10499">
                <a:highlight>
                  <a:srgbClr val="FFFFFF"/>
                </a:highlight>
              </a:rPr>
              <a:t>Most HRIs and deaths are preventable </a:t>
            </a:r>
            <a:endParaRPr sz="10499">
              <a:highlight>
                <a:srgbClr val="FFFFFF"/>
              </a:highlight>
            </a:endParaRPr>
          </a:p>
          <a:p>
            <a:pPr marL="457200" lvl="0" indent="0" algn="l" rtl="0">
              <a:lnSpc>
                <a:spcPct val="90000"/>
              </a:lnSpc>
              <a:spcBef>
                <a:spcPts val="1000"/>
              </a:spcBef>
              <a:spcAft>
                <a:spcPts val="0"/>
              </a:spcAft>
              <a:buSzPct val="276923"/>
              <a:buNone/>
            </a:pPr>
            <a:endParaRPr sz="2600"/>
          </a:p>
        </p:txBody>
      </p:sp>
      <p:pic>
        <p:nvPicPr>
          <p:cNvPr id="114" name="Google Shape;114;g137b1e3b62b_0_0"/>
          <p:cNvPicPr preferRelativeResize="0"/>
          <p:nvPr/>
        </p:nvPicPr>
        <p:blipFill rotWithShape="1">
          <a:blip r:embed="rId5">
            <a:alphaModFix/>
          </a:blip>
          <a:srcRect r="4606"/>
          <a:stretch/>
        </p:blipFill>
        <p:spPr>
          <a:xfrm>
            <a:off x="8110250" y="3498800"/>
            <a:ext cx="4100750" cy="3397225"/>
          </a:xfrm>
          <a:prstGeom prst="rect">
            <a:avLst/>
          </a:prstGeom>
          <a:noFill/>
          <a:ln>
            <a:noFill/>
          </a:ln>
        </p:spPr>
      </p:pic>
      <p:pic>
        <p:nvPicPr>
          <p:cNvPr id="115" name="Google Shape;115;g137b1e3b62b_0_0"/>
          <p:cNvPicPr preferRelativeResize="0"/>
          <p:nvPr/>
        </p:nvPicPr>
        <p:blipFill rotWithShape="1">
          <a:blip r:embed="rId6">
            <a:alphaModFix/>
          </a:blip>
          <a:srcRect/>
          <a:stretch/>
        </p:blipFill>
        <p:spPr>
          <a:xfrm>
            <a:off x="6931775" y="5927000"/>
            <a:ext cx="2558075" cy="931000"/>
          </a:xfrm>
          <a:prstGeom prst="rect">
            <a:avLst/>
          </a:prstGeom>
          <a:noFill/>
          <a:ln>
            <a:noFill/>
          </a:ln>
        </p:spPr>
      </p:pic>
      <p:pic>
        <p:nvPicPr>
          <p:cNvPr id="116" name="Google Shape;116;g137b1e3b62b_0_0"/>
          <p:cNvPicPr preferRelativeResize="0"/>
          <p:nvPr/>
        </p:nvPicPr>
        <p:blipFill rotWithShape="1">
          <a:blip r:embed="rId7">
            <a:alphaModFix/>
          </a:blip>
          <a:srcRect t="10417"/>
          <a:stretch/>
        </p:blipFill>
        <p:spPr>
          <a:xfrm>
            <a:off x="9560050" y="886450"/>
            <a:ext cx="1325700" cy="1187600"/>
          </a:xfrm>
          <a:prstGeom prst="rect">
            <a:avLst/>
          </a:prstGeom>
          <a:noFill/>
          <a:ln>
            <a:noFill/>
          </a:ln>
        </p:spPr>
      </p:pic>
      <p:sp>
        <p:nvSpPr>
          <p:cNvPr id="117" name="Google Shape;117;g137b1e3b62b_0_0"/>
          <p:cNvSpPr txBox="1"/>
          <p:nvPr/>
        </p:nvSpPr>
        <p:spPr>
          <a:xfrm>
            <a:off x="9489850" y="1833963"/>
            <a:ext cx="2013900" cy="400200"/>
          </a:xfrm>
          <a:prstGeom prst="rect">
            <a:avLst/>
          </a:prstGeom>
          <a:noFill/>
          <a:ln>
            <a:noFill/>
          </a:ln>
        </p:spPr>
        <p:txBody>
          <a:bodyPr spcFirstLastPara="1" wrap="square" lIns="91425" tIns="91425" rIns="91425" bIns="91425" anchor="ctr"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434343"/>
                </a:solidFill>
                <a:latin typeface="Arial"/>
                <a:ea typeface="Arial"/>
                <a:cs typeface="Arial"/>
                <a:sym typeface="Arial"/>
              </a:rPr>
              <a:t>Pregnant Women</a:t>
            </a:r>
            <a:endParaRPr sz="1400" b="0" i="0" u="none" strike="noStrike" cap="none">
              <a:solidFill>
                <a:srgbClr val="434343"/>
              </a:solidFill>
              <a:latin typeface="Arial"/>
              <a:ea typeface="Arial"/>
              <a:cs typeface="Arial"/>
              <a:sym typeface="Arial"/>
            </a:endParaRPr>
          </a:p>
        </p:txBody>
      </p:sp>
      <p:pic>
        <p:nvPicPr>
          <p:cNvPr id="118" name="Google Shape;118;g137b1e3b62b_0_0"/>
          <p:cNvPicPr preferRelativeResize="0"/>
          <p:nvPr/>
        </p:nvPicPr>
        <p:blipFill rotWithShape="1">
          <a:blip r:embed="rId8">
            <a:alphaModFix/>
          </a:blip>
          <a:srcRect/>
          <a:stretch/>
        </p:blipFill>
        <p:spPr>
          <a:xfrm>
            <a:off x="29088" y="47625"/>
            <a:ext cx="2219325" cy="9715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46"/>
          <p:cNvSpPr/>
          <p:nvPr/>
        </p:nvSpPr>
        <p:spPr>
          <a:xfrm>
            <a:off x="182880" y="3963"/>
            <a:ext cx="12192000" cy="6854037"/>
          </a:xfrm>
          <a:prstGeom prst="rect">
            <a:avLst/>
          </a:prstGeom>
          <a:gradFill>
            <a:gsLst>
              <a:gs pos="0">
                <a:srgbClr val="FFFFFF"/>
              </a:gs>
              <a:gs pos="100000">
                <a:srgbClr val="DDE6C3"/>
              </a:gs>
            </a:gsLst>
            <a:path path="circle">
              <a:fillToRect r="100000" b="100000"/>
            </a:path>
            <a:tileRect l="-100000" t="-100000"/>
          </a:gradFill>
          <a:ln>
            <a:noFill/>
          </a:ln>
        </p:spPr>
        <p:txBody>
          <a:bodyPr spcFirstLastPara="1" wrap="square" lIns="121900" tIns="60933" rIns="121900" bIns="60933" anchor="ctr" anchorCtr="0">
            <a:noAutofit/>
          </a:bodyPr>
          <a:lstStyle/>
          <a:p>
            <a:pPr algn="ctr">
              <a:buClr>
                <a:srgbClr val="000000"/>
              </a:buClr>
              <a:buSzPts val="1800"/>
            </a:pPr>
            <a:r>
              <a:rPr lang="en-US" sz="2400" dirty="0">
                <a:solidFill>
                  <a:schemeClr val="lt1"/>
                </a:solidFill>
                <a:latin typeface="Century Gothic"/>
                <a:ea typeface="Century Gothic"/>
                <a:cs typeface="Century Gothic"/>
                <a:sym typeface="Century Gothic"/>
              </a:rPr>
              <a:t>S</a:t>
            </a:r>
            <a:endParaRPr sz="2400" dirty="0">
              <a:solidFill>
                <a:schemeClr val="lt1"/>
              </a:solidFill>
              <a:latin typeface="Century Gothic"/>
              <a:ea typeface="Century Gothic"/>
              <a:cs typeface="Century Gothic"/>
              <a:sym typeface="Century Gothic"/>
            </a:endParaRPr>
          </a:p>
        </p:txBody>
      </p:sp>
      <p:sp>
        <p:nvSpPr>
          <p:cNvPr id="569" name="Google Shape;569;p46"/>
          <p:cNvSpPr txBox="1">
            <a:spLocks noGrp="1"/>
          </p:cNvSpPr>
          <p:nvPr>
            <p:ph type="title"/>
          </p:nvPr>
        </p:nvSpPr>
        <p:spPr>
          <a:xfrm>
            <a:off x="649225" y="645106"/>
            <a:ext cx="5122652" cy="1259895"/>
          </a:xfrm>
          <a:prstGeom prst="rect">
            <a:avLst/>
          </a:prstGeom>
          <a:noFill/>
          <a:ln>
            <a:noFill/>
          </a:ln>
        </p:spPr>
        <p:txBody>
          <a:bodyPr spcFirstLastPara="1" vert="horz" wrap="square" lIns="91433" tIns="45700" rIns="91433" bIns="45700" rtlCol="0" anchor="t" anchorCtr="0">
            <a:normAutofit/>
          </a:bodyPr>
          <a:lstStyle/>
          <a:p>
            <a:pPr>
              <a:lnSpc>
                <a:spcPct val="100000"/>
              </a:lnSpc>
              <a:spcBef>
                <a:spcPts val="0"/>
              </a:spcBef>
              <a:buClr>
                <a:schemeClr val="dk1"/>
              </a:buClr>
              <a:buSzPts val="3300"/>
            </a:pPr>
            <a:r>
              <a:rPr lang="en"/>
              <a:t> Currently in Miami</a:t>
            </a:r>
            <a:endParaRPr/>
          </a:p>
        </p:txBody>
      </p:sp>
      <p:sp>
        <p:nvSpPr>
          <p:cNvPr id="570" name="Google Shape;570;p46"/>
          <p:cNvSpPr/>
          <p:nvPr/>
        </p:nvSpPr>
        <p:spPr>
          <a:xfrm>
            <a:off x="0" y="0"/>
            <a:ext cx="182880" cy="6858000"/>
          </a:xfrm>
          <a:prstGeom prst="rect">
            <a:avLst/>
          </a:prstGeom>
          <a:solidFill>
            <a:schemeClr val="dk2"/>
          </a:solidFill>
          <a:ln>
            <a:no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571" name="Google Shape;571;p46"/>
          <p:cNvSpPr txBox="1">
            <a:spLocks noGrp="1"/>
          </p:cNvSpPr>
          <p:nvPr>
            <p:ph type="body" idx="1"/>
          </p:nvPr>
        </p:nvSpPr>
        <p:spPr>
          <a:xfrm>
            <a:off x="649225" y="2133601"/>
            <a:ext cx="5122652" cy="3759252"/>
          </a:xfrm>
          <a:prstGeom prst="rect">
            <a:avLst/>
          </a:prstGeom>
          <a:noFill/>
          <a:ln>
            <a:noFill/>
          </a:ln>
        </p:spPr>
        <p:txBody>
          <a:bodyPr spcFirstLastPara="1" vert="horz" wrap="square" lIns="91433" tIns="45700" rIns="91433" bIns="45700" rtlCol="0" anchor="t" anchorCtr="0">
            <a:normAutofit/>
          </a:bodyPr>
          <a:lstStyle/>
          <a:p>
            <a:pPr marL="0" indent="0">
              <a:lnSpc>
                <a:spcPct val="100000"/>
              </a:lnSpc>
              <a:spcBef>
                <a:spcPts val="1067"/>
              </a:spcBef>
              <a:buSzPts val="1400"/>
              <a:buNone/>
            </a:pPr>
            <a:endParaRPr dirty="0"/>
          </a:p>
          <a:p>
            <a:pPr marL="457189" indent="0">
              <a:lnSpc>
                <a:spcPct val="100000"/>
              </a:lnSpc>
              <a:spcBef>
                <a:spcPts val="1067"/>
              </a:spcBef>
              <a:buSzPts val="1400"/>
              <a:buNone/>
            </a:pPr>
            <a:endParaRPr dirty="0"/>
          </a:p>
        </p:txBody>
      </p:sp>
      <p:sp>
        <p:nvSpPr>
          <p:cNvPr id="572" name="Google Shape;572;p46"/>
          <p:cNvSpPr/>
          <p:nvPr/>
        </p:nvSpPr>
        <p:spPr>
          <a:xfrm>
            <a:off x="6086040" y="645105"/>
            <a:ext cx="5451627" cy="5247747"/>
          </a:xfrm>
          <a:prstGeom prst="rect">
            <a:avLst/>
          </a:prstGeom>
          <a:solidFill>
            <a:srgbClr val="FFFFFE"/>
          </a:solidFill>
          <a:ln w="12700" cap="sq" cmpd="sng">
            <a:solidFill>
              <a:schemeClr val="dk2"/>
            </a:solidFill>
            <a:prstDash val="solid"/>
            <a:miter lim="800000"/>
            <a:headEnd type="none" w="sm" len="sm"/>
            <a:tailEnd type="none" w="sm" len="sm"/>
          </a:ln>
        </p:spPr>
        <p:txBody>
          <a:bodyPr spcFirstLastPara="1" wrap="square" lIns="121900" tIns="60933" rIns="121900" bIns="60933" anchor="ctr" anchorCtr="0">
            <a:noAutofit/>
          </a:bodyPr>
          <a:lstStyle/>
          <a:p>
            <a:pPr algn="ctr">
              <a:buClr>
                <a:srgbClr val="000000"/>
              </a:buClr>
              <a:buSzPts val="1800"/>
            </a:pPr>
            <a:endParaRPr sz="2400">
              <a:solidFill>
                <a:schemeClr val="lt1"/>
              </a:solidFill>
              <a:latin typeface="Century Gothic"/>
              <a:ea typeface="Century Gothic"/>
              <a:cs typeface="Century Gothic"/>
              <a:sym typeface="Century Gothic"/>
            </a:endParaRPr>
          </a:p>
        </p:txBody>
      </p:sp>
      <p:pic>
        <p:nvPicPr>
          <p:cNvPr id="573" name="Google Shape;573;p46"/>
          <p:cNvPicPr preferRelativeResize="0"/>
          <p:nvPr/>
        </p:nvPicPr>
        <p:blipFill rotWithShape="1">
          <a:blip r:embed="rId3">
            <a:alphaModFix/>
          </a:blip>
          <a:srcRect l="8299" t="7820" r="3956" b="4704"/>
          <a:stretch/>
        </p:blipFill>
        <p:spPr>
          <a:xfrm>
            <a:off x="5965344" y="177802"/>
            <a:ext cx="5972657" cy="3486149"/>
          </a:xfrm>
          <a:prstGeom prst="rect">
            <a:avLst/>
          </a:prstGeom>
          <a:noFill/>
          <a:ln>
            <a:noFill/>
          </a:ln>
        </p:spPr>
      </p:pic>
      <p:pic>
        <p:nvPicPr>
          <p:cNvPr id="574" name="Google Shape;574;p46"/>
          <p:cNvPicPr preferRelativeResize="0"/>
          <p:nvPr/>
        </p:nvPicPr>
        <p:blipFill rotWithShape="1">
          <a:blip r:embed="rId4">
            <a:alphaModFix/>
          </a:blip>
          <a:srcRect l="15467" r="3039" b="12242"/>
          <a:stretch/>
        </p:blipFill>
        <p:spPr>
          <a:xfrm>
            <a:off x="5848352" y="3583945"/>
            <a:ext cx="6089649" cy="3269308"/>
          </a:xfrm>
          <a:prstGeom prst="rect">
            <a:avLst/>
          </a:prstGeom>
          <a:noFill/>
          <a:ln>
            <a:noFill/>
          </a:ln>
        </p:spPr>
      </p:pic>
      <p:sp>
        <p:nvSpPr>
          <p:cNvPr id="575" name="Google Shape;575;p46"/>
          <p:cNvSpPr/>
          <p:nvPr/>
        </p:nvSpPr>
        <p:spPr>
          <a:xfrm>
            <a:off x="0" y="6061223"/>
            <a:ext cx="1038035" cy="506277"/>
          </a:xfrm>
          <a:custGeom>
            <a:avLst/>
            <a:gdLst/>
            <a:ahLst/>
            <a:cxnLst/>
            <a:rect l="l" t="t" r="r" b="b"/>
            <a:pathLst>
              <a:path w="1038036" h="506277" extrusionOk="0">
                <a:moveTo>
                  <a:pt x="0" y="0"/>
                </a:moveTo>
                <a:lnTo>
                  <a:pt x="182880" y="0"/>
                </a:lnTo>
                <a:lnTo>
                  <a:pt x="291705" y="0"/>
                </a:lnTo>
                <a:lnTo>
                  <a:pt x="291705" y="151"/>
                </a:lnTo>
                <a:lnTo>
                  <a:pt x="692049" y="705"/>
                </a:lnTo>
                <a:lnTo>
                  <a:pt x="782744" y="705"/>
                </a:lnTo>
                <a:cubicBezTo>
                  <a:pt x="787553" y="705"/>
                  <a:pt x="792363" y="5473"/>
                  <a:pt x="797001" y="5473"/>
                </a:cubicBezTo>
                <a:cubicBezTo>
                  <a:pt x="797001" y="10242"/>
                  <a:pt x="801982" y="10242"/>
                  <a:pt x="801982" y="10242"/>
                </a:cubicBezTo>
                <a:lnTo>
                  <a:pt x="1030951" y="239185"/>
                </a:lnTo>
                <a:cubicBezTo>
                  <a:pt x="1040398" y="248722"/>
                  <a:pt x="1040398" y="258259"/>
                  <a:pt x="1030951" y="267797"/>
                </a:cubicBezTo>
                <a:lnTo>
                  <a:pt x="801982" y="496740"/>
                </a:lnTo>
                <a:cubicBezTo>
                  <a:pt x="800436" y="498363"/>
                  <a:pt x="798547" y="499885"/>
                  <a:pt x="797001" y="501508"/>
                </a:cubicBezTo>
                <a:cubicBezTo>
                  <a:pt x="792363" y="506277"/>
                  <a:pt x="787553" y="506277"/>
                  <a:pt x="782744" y="506277"/>
                </a:cubicBezTo>
                <a:lnTo>
                  <a:pt x="692049" y="506277"/>
                </a:lnTo>
                <a:lnTo>
                  <a:pt x="291705" y="505140"/>
                </a:lnTo>
                <a:lnTo>
                  <a:pt x="291705" y="506277"/>
                </a:lnTo>
                <a:lnTo>
                  <a:pt x="0" y="506277"/>
                </a:lnTo>
                <a:close/>
              </a:path>
            </a:pathLst>
          </a:custGeom>
          <a:solidFill>
            <a:schemeClr val="accent1"/>
          </a:solidFill>
          <a:ln>
            <a:noFill/>
          </a:ln>
        </p:spPr>
        <p:txBody>
          <a:bodyPr spcFirstLastPara="1" wrap="square" lIns="121900" tIns="60933" rIns="121900" bIns="60933" anchor="ctr" anchorCtr="0">
            <a:noAutofit/>
          </a:bodyPr>
          <a:lstStyle/>
          <a:p>
            <a:pPr algn="ctr">
              <a:buClr>
                <a:srgbClr val="000000"/>
              </a:buClr>
              <a:buSzPts val="1800"/>
            </a:pPr>
            <a:endParaRPr sz="2400">
              <a:solidFill>
                <a:schemeClr val="lt1"/>
              </a:solidFill>
              <a:latin typeface="Century Gothic"/>
              <a:ea typeface="Century Gothic"/>
              <a:cs typeface="Century Gothic"/>
              <a:sym typeface="Century Gothic"/>
            </a:endParaRPr>
          </a:p>
        </p:txBody>
      </p:sp>
      <p:sp>
        <p:nvSpPr>
          <p:cNvPr id="576" name="Google Shape;576;p46"/>
          <p:cNvSpPr txBox="1"/>
          <p:nvPr/>
        </p:nvSpPr>
        <p:spPr>
          <a:xfrm>
            <a:off x="253999" y="3277128"/>
            <a:ext cx="6099173" cy="1120252"/>
          </a:xfrm>
          <a:prstGeom prst="rect">
            <a:avLst/>
          </a:prstGeom>
          <a:noFill/>
          <a:ln>
            <a:noFill/>
          </a:ln>
        </p:spPr>
        <p:txBody>
          <a:bodyPr spcFirstLastPara="1" wrap="square" lIns="121900" tIns="60933" rIns="121900" bIns="60933" anchor="t" anchorCtr="0">
            <a:spAutoFit/>
          </a:bodyPr>
          <a:lstStyle/>
          <a:p>
            <a:pPr>
              <a:lnSpc>
                <a:spcPct val="90000"/>
              </a:lnSpc>
              <a:buClr>
                <a:schemeClr val="dk1"/>
              </a:buClr>
              <a:buSzPts val="1400"/>
            </a:pPr>
            <a:r>
              <a:rPr lang="en-US" sz="2400" dirty="0">
                <a:solidFill>
                  <a:schemeClr val="dk1"/>
                </a:solidFill>
                <a:latin typeface="Century Gothic"/>
                <a:ea typeface="Century Gothic"/>
                <a:cs typeface="Century Gothic"/>
                <a:sym typeface="Century Gothic"/>
              </a:rPr>
              <a:t>T</a:t>
            </a:r>
            <a:r>
              <a:rPr lang="en" sz="2400" dirty="0">
                <a:solidFill>
                  <a:schemeClr val="dk1"/>
                </a:solidFill>
                <a:latin typeface="Century Gothic"/>
                <a:ea typeface="Century Gothic"/>
                <a:cs typeface="Century Gothic"/>
                <a:sym typeface="Century Gothic"/>
              </a:rPr>
              <a:t>he number of dangerously high heat days are </a:t>
            </a:r>
            <a:r>
              <a:rPr lang="en" sz="2400" b="1" dirty="0">
                <a:solidFill>
                  <a:schemeClr val="dk1"/>
                </a:solidFill>
                <a:latin typeface="Century Gothic"/>
                <a:ea typeface="Century Gothic"/>
                <a:cs typeface="Century Gothic"/>
                <a:sym typeface="Century Gothic"/>
              </a:rPr>
              <a:t>INCREASING </a:t>
            </a:r>
            <a:r>
              <a:rPr lang="en" sz="2400" dirty="0">
                <a:solidFill>
                  <a:schemeClr val="dk1"/>
                </a:solidFill>
                <a:latin typeface="Century Gothic"/>
                <a:ea typeface="Century Gothic"/>
                <a:cs typeface="Century Gothic"/>
                <a:sym typeface="Century Gothic"/>
              </a:rPr>
              <a:t>due to climate change</a:t>
            </a:r>
            <a:endParaRPr sz="1867" dirty="0">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9E4964D5-0B60-CF6A-C52F-2C3107209554}"/>
              </a:ext>
            </a:extLst>
          </p:cNvPr>
          <p:cNvSpPr txBox="1"/>
          <p:nvPr/>
        </p:nvSpPr>
        <p:spPr>
          <a:xfrm>
            <a:off x="1427119" y="6426926"/>
            <a:ext cx="2430778" cy="369332"/>
          </a:xfrm>
          <a:prstGeom prst="rect">
            <a:avLst/>
          </a:prstGeom>
          <a:noFill/>
        </p:spPr>
        <p:txBody>
          <a:bodyPr wrap="square" rtlCol="0">
            <a:spAutoFit/>
          </a:bodyPr>
          <a:lstStyle/>
          <a:p>
            <a:r>
              <a:rPr lang="en-US" dirty="0"/>
              <a:t>Source: Climate Central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g137b1e3b62b_0_29"/>
          <p:cNvSpPr/>
          <p:nvPr/>
        </p:nvSpPr>
        <p:spPr>
          <a:xfrm>
            <a:off x="11444435" y="6126480"/>
            <a:ext cx="739800" cy="731400"/>
          </a:xfrm>
          <a:prstGeom prst="rect">
            <a:avLst/>
          </a:prstGeom>
          <a:solidFill>
            <a:srgbClr val="102454">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6" name="Google Shape;136;g137b1e3b62b_0_29"/>
          <p:cNvSpPr/>
          <p:nvPr/>
        </p:nvSpPr>
        <p:spPr>
          <a:xfrm>
            <a:off x="-8709" y="6141563"/>
            <a:ext cx="9640500" cy="731400"/>
          </a:xfrm>
          <a:prstGeom prst="rect">
            <a:avLst/>
          </a:prstGeom>
          <a:solidFill>
            <a:srgbClr val="10245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b="0" i="0" u="none" strike="noStrike" cap="none" dirty="0">
                <a:solidFill>
                  <a:schemeClr val="lt1"/>
                </a:solidFill>
                <a:latin typeface="Arial"/>
                <a:ea typeface="Arial"/>
                <a:cs typeface="Arial"/>
                <a:sym typeface="Arial"/>
              </a:rPr>
              <a:t>Source: Union of Concerned Scientists</a:t>
            </a:r>
            <a:endParaRPr b="0" i="0" u="none" strike="noStrike" cap="none" dirty="0">
              <a:solidFill>
                <a:schemeClr val="lt1"/>
              </a:solidFill>
              <a:latin typeface="Arial"/>
              <a:ea typeface="Arial"/>
              <a:cs typeface="Arial"/>
              <a:sym typeface="Arial"/>
            </a:endParaRPr>
          </a:p>
        </p:txBody>
      </p:sp>
      <p:sp>
        <p:nvSpPr>
          <p:cNvPr id="137" name="Google Shape;137;g137b1e3b62b_0_29"/>
          <p:cNvSpPr/>
          <p:nvPr/>
        </p:nvSpPr>
        <p:spPr>
          <a:xfrm>
            <a:off x="10596538" y="6126480"/>
            <a:ext cx="739800" cy="731400"/>
          </a:xfrm>
          <a:prstGeom prst="rect">
            <a:avLst/>
          </a:prstGeom>
          <a:solidFill>
            <a:srgbClr val="102454">
              <a:alpha val="4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8" name="Google Shape;138;g137b1e3b62b_0_29"/>
          <p:cNvSpPr/>
          <p:nvPr/>
        </p:nvSpPr>
        <p:spPr>
          <a:xfrm>
            <a:off x="9748641" y="6126480"/>
            <a:ext cx="739800" cy="731400"/>
          </a:xfrm>
          <a:prstGeom prst="rect">
            <a:avLst/>
          </a:prstGeom>
          <a:solidFill>
            <a:srgbClr val="102454">
              <a:alpha val="6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39" name="Google Shape;139;g137b1e3b62b_0_29"/>
          <p:cNvPicPr preferRelativeResize="0"/>
          <p:nvPr/>
        </p:nvPicPr>
        <p:blipFill rotWithShape="1">
          <a:blip r:embed="rId3">
            <a:alphaModFix/>
          </a:blip>
          <a:srcRect/>
          <a:stretch/>
        </p:blipFill>
        <p:spPr>
          <a:xfrm>
            <a:off x="-86678" y="1606372"/>
            <a:ext cx="12270946" cy="298870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40"/>
          <p:cNvSpPr txBox="1">
            <a:spLocks noGrp="1"/>
          </p:cNvSpPr>
          <p:nvPr>
            <p:ph type="title"/>
          </p:nvPr>
        </p:nvSpPr>
        <p:spPr>
          <a:xfrm>
            <a:off x="838200" y="16775"/>
            <a:ext cx="8677200" cy="1325600"/>
          </a:xfrm>
          <a:prstGeom prst="rect">
            <a:avLst/>
          </a:prstGeom>
          <a:noFill/>
          <a:ln>
            <a:noFill/>
          </a:ln>
        </p:spPr>
        <p:txBody>
          <a:bodyPr spcFirstLastPara="1" vert="horz" wrap="square" lIns="91433" tIns="45700" rIns="91433" bIns="45700" rtlCol="0" anchor="ctr" anchorCtr="0">
            <a:normAutofit/>
          </a:bodyPr>
          <a:lstStyle/>
          <a:p>
            <a:pPr algn="ctr">
              <a:spcBef>
                <a:spcPts val="0"/>
              </a:spcBef>
              <a:buClr>
                <a:schemeClr val="dk1"/>
              </a:buClr>
              <a:buSzPts val="3300"/>
            </a:pPr>
            <a:r>
              <a:rPr lang="en"/>
              <a:t>Background: Currently in Miami</a:t>
            </a:r>
            <a:endParaRPr/>
          </a:p>
        </p:txBody>
      </p:sp>
      <p:sp>
        <p:nvSpPr>
          <p:cNvPr id="473" name="Google Shape;473;p40"/>
          <p:cNvSpPr txBox="1">
            <a:spLocks noGrp="1"/>
          </p:cNvSpPr>
          <p:nvPr>
            <p:ph type="body" idx="1"/>
          </p:nvPr>
        </p:nvSpPr>
        <p:spPr>
          <a:xfrm>
            <a:off x="378227" y="1833979"/>
            <a:ext cx="9559200" cy="3820000"/>
          </a:xfrm>
          <a:prstGeom prst="rect">
            <a:avLst/>
          </a:prstGeom>
          <a:noFill/>
          <a:ln>
            <a:noFill/>
          </a:ln>
        </p:spPr>
        <p:txBody>
          <a:bodyPr spcFirstLastPara="1" vert="horz" wrap="square" lIns="91433" tIns="45700" rIns="91433" bIns="45700" rtlCol="0" anchor="t" anchorCtr="0">
            <a:normAutofit/>
          </a:bodyPr>
          <a:lstStyle/>
          <a:p>
            <a:pPr marL="0" indent="0">
              <a:spcBef>
                <a:spcPts val="1067"/>
              </a:spcBef>
              <a:buClr>
                <a:schemeClr val="dk1"/>
              </a:buClr>
              <a:buSzPts val="1400"/>
              <a:buNone/>
            </a:pPr>
            <a:endParaRPr sz="2667"/>
          </a:p>
          <a:p>
            <a:pPr marL="457189" indent="0">
              <a:spcBef>
                <a:spcPts val="1067"/>
              </a:spcBef>
              <a:buClr>
                <a:schemeClr val="dk1"/>
              </a:buClr>
              <a:buSzPts val="1400"/>
              <a:buNone/>
            </a:pPr>
            <a:endParaRPr sz="2667"/>
          </a:p>
        </p:txBody>
      </p:sp>
      <p:pic>
        <p:nvPicPr>
          <p:cNvPr id="474" name="Google Shape;474;p40"/>
          <p:cNvPicPr preferRelativeResize="0"/>
          <p:nvPr/>
        </p:nvPicPr>
        <p:blipFill rotWithShape="1">
          <a:blip r:embed="rId3">
            <a:alphaModFix/>
          </a:blip>
          <a:srcRect/>
          <a:stretch/>
        </p:blipFill>
        <p:spPr>
          <a:xfrm>
            <a:off x="427032" y="1299052"/>
            <a:ext cx="3967785" cy="5063067"/>
          </a:xfrm>
          <a:prstGeom prst="rect">
            <a:avLst/>
          </a:prstGeom>
          <a:noFill/>
          <a:ln>
            <a:noFill/>
          </a:ln>
        </p:spPr>
      </p:pic>
      <p:pic>
        <p:nvPicPr>
          <p:cNvPr id="475" name="Google Shape;475;p40"/>
          <p:cNvPicPr preferRelativeResize="0"/>
          <p:nvPr/>
        </p:nvPicPr>
        <p:blipFill rotWithShape="1">
          <a:blip r:embed="rId4">
            <a:alphaModFix/>
          </a:blip>
          <a:srcRect/>
          <a:stretch/>
        </p:blipFill>
        <p:spPr>
          <a:xfrm>
            <a:off x="4394817" y="1299053"/>
            <a:ext cx="6912180" cy="4541055"/>
          </a:xfrm>
          <a:prstGeom prst="rect">
            <a:avLst/>
          </a:prstGeom>
          <a:noFill/>
          <a:ln>
            <a:noFill/>
          </a:ln>
        </p:spPr>
      </p:pic>
      <p:sp>
        <p:nvSpPr>
          <p:cNvPr id="476" name="Google Shape;476;p40"/>
          <p:cNvSpPr txBox="1"/>
          <p:nvPr/>
        </p:nvSpPr>
        <p:spPr>
          <a:xfrm>
            <a:off x="4394817" y="5889116"/>
            <a:ext cx="7298775" cy="787853"/>
          </a:xfrm>
          <a:prstGeom prst="rect">
            <a:avLst/>
          </a:prstGeom>
          <a:noFill/>
          <a:ln>
            <a:noFill/>
          </a:ln>
        </p:spPr>
        <p:txBody>
          <a:bodyPr spcFirstLastPara="1" wrap="square" lIns="121900" tIns="60933" rIns="121900" bIns="60933" anchor="t" anchorCtr="0">
            <a:spAutoFit/>
          </a:bodyPr>
          <a:lstStyle/>
          <a:p>
            <a:pPr>
              <a:lnSpc>
                <a:spcPct val="90000"/>
              </a:lnSpc>
              <a:buClr>
                <a:schemeClr val="dk1"/>
              </a:buClr>
              <a:buSzPts val="1400"/>
            </a:pPr>
            <a:r>
              <a:rPr lang="en" sz="2400" dirty="0">
                <a:solidFill>
                  <a:schemeClr val="dk1"/>
                </a:solidFill>
                <a:latin typeface="Century Gothic"/>
                <a:ea typeface="Century Gothic"/>
                <a:cs typeface="Century Gothic"/>
                <a:sym typeface="Century Gothic"/>
              </a:rPr>
              <a:t>Heat risks are also </a:t>
            </a:r>
            <a:r>
              <a:rPr lang="en" sz="2400" b="1" dirty="0">
                <a:solidFill>
                  <a:schemeClr val="dk1"/>
                </a:solidFill>
                <a:latin typeface="Century Gothic"/>
                <a:ea typeface="Century Gothic"/>
                <a:cs typeface="Century Gothic"/>
                <a:sym typeface="Century Gothic"/>
              </a:rPr>
              <a:t>elevated</a:t>
            </a:r>
            <a:r>
              <a:rPr lang="en" sz="2400" dirty="0">
                <a:solidFill>
                  <a:schemeClr val="dk1"/>
                </a:solidFill>
                <a:latin typeface="Century Gothic"/>
                <a:ea typeface="Century Gothic"/>
                <a:cs typeface="Century Gothic"/>
                <a:sym typeface="Century Gothic"/>
              </a:rPr>
              <a:t> in urban environments due to </a:t>
            </a:r>
            <a:r>
              <a:rPr lang="en" sz="2400" b="1" dirty="0">
                <a:solidFill>
                  <a:schemeClr val="dk1"/>
                </a:solidFill>
                <a:latin typeface="Century Gothic"/>
                <a:ea typeface="Century Gothic"/>
                <a:cs typeface="Century Gothic"/>
                <a:sym typeface="Century Gothic"/>
              </a:rPr>
              <a:t>Urban Heat Island Effect </a:t>
            </a:r>
            <a:endParaRPr sz="2400" b="1" dirty="0">
              <a:solidFill>
                <a:schemeClr val="dk1"/>
              </a:solidFill>
              <a:latin typeface="Century Gothic"/>
              <a:ea typeface="Century Gothic"/>
              <a:cs typeface="Century Gothic"/>
              <a:sym typeface="Century Gothic"/>
            </a:endParaRPr>
          </a:p>
        </p:txBody>
      </p:sp>
      <p:pic>
        <p:nvPicPr>
          <p:cNvPr id="477" name="Google Shape;477;p40"/>
          <p:cNvPicPr preferRelativeResize="0"/>
          <p:nvPr/>
        </p:nvPicPr>
        <p:blipFill rotWithShape="1">
          <a:blip r:embed="rId5">
            <a:alphaModFix/>
          </a:blip>
          <a:srcRect/>
          <a:stretch/>
        </p:blipFill>
        <p:spPr>
          <a:xfrm>
            <a:off x="200171" y="100580"/>
            <a:ext cx="638029" cy="79060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g137b1e3b62b_0_53"/>
          <p:cNvPicPr preferRelativeResize="0"/>
          <p:nvPr/>
        </p:nvPicPr>
        <p:blipFill rotWithShape="1">
          <a:blip r:embed="rId3">
            <a:alphaModFix/>
          </a:blip>
          <a:srcRect/>
          <a:stretch/>
        </p:blipFill>
        <p:spPr>
          <a:xfrm>
            <a:off x="155519" y="138099"/>
            <a:ext cx="638029" cy="790601"/>
          </a:xfrm>
          <a:prstGeom prst="rect">
            <a:avLst/>
          </a:prstGeom>
          <a:noFill/>
          <a:ln>
            <a:noFill/>
          </a:ln>
        </p:spPr>
      </p:pic>
      <p:sp>
        <p:nvSpPr>
          <p:cNvPr id="162" name="Google Shape;162;g137b1e3b62b_0_53"/>
          <p:cNvSpPr/>
          <p:nvPr/>
        </p:nvSpPr>
        <p:spPr>
          <a:xfrm>
            <a:off x="11471211" y="6145550"/>
            <a:ext cx="739800" cy="731400"/>
          </a:xfrm>
          <a:prstGeom prst="rect">
            <a:avLst/>
          </a:prstGeom>
          <a:solidFill>
            <a:srgbClr val="102454">
              <a:alpha val="23137"/>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3" name="Google Shape;163;g137b1e3b62b_0_53"/>
          <p:cNvSpPr/>
          <p:nvPr/>
        </p:nvSpPr>
        <p:spPr>
          <a:xfrm>
            <a:off x="-37276" y="6164619"/>
            <a:ext cx="9640500" cy="731400"/>
          </a:xfrm>
          <a:prstGeom prst="rect">
            <a:avLst/>
          </a:prstGeom>
          <a:solidFill>
            <a:srgbClr val="10245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200" b="0" i="0" u="none" strike="noStrike" cap="none" dirty="0">
                <a:solidFill>
                  <a:schemeClr val="lt1"/>
                </a:solidFill>
                <a:latin typeface="Arial"/>
                <a:ea typeface="Arial"/>
                <a:cs typeface="Arial"/>
                <a:sym typeface="Arial"/>
              </a:rPr>
              <a:t>Source: Miami-Dade County Urban Tree Canopy Assessment</a:t>
            </a:r>
            <a:endParaRPr sz="1200" b="0" i="0" u="none" strike="noStrike" cap="none" dirty="0">
              <a:solidFill>
                <a:schemeClr val="lt1"/>
              </a:solidFill>
              <a:latin typeface="Arial"/>
              <a:ea typeface="Arial"/>
              <a:cs typeface="Arial"/>
              <a:sym typeface="Arial"/>
            </a:endParaRPr>
          </a:p>
        </p:txBody>
      </p:sp>
      <p:sp>
        <p:nvSpPr>
          <p:cNvPr id="164" name="Google Shape;164;g137b1e3b62b_0_53"/>
          <p:cNvSpPr/>
          <p:nvPr/>
        </p:nvSpPr>
        <p:spPr>
          <a:xfrm>
            <a:off x="10612427" y="6145550"/>
            <a:ext cx="739800" cy="731400"/>
          </a:xfrm>
          <a:prstGeom prst="rect">
            <a:avLst/>
          </a:prstGeom>
          <a:solidFill>
            <a:srgbClr val="102454">
              <a:alpha val="4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5" name="Google Shape;165;g137b1e3b62b_0_53"/>
          <p:cNvSpPr/>
          <p:nvPr/>
        </p:nvSpPr>
        <p:spPr>
          <a:xfrm>
            <a:off x="9763114" y="6145550"/>
            <a:ext cx="739800" cy="731400"/>
          </a:xfrm>
          <a:prstGeom prst="rect">
            <a:avLst/>
          </a:prstGeom>
          <a:solidFill>
            <a:srgbClr val="102454">
              <a:alpha val="6823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66" name="Google Shape;166;g137b1e3b62b_0_53"/>
          <p:cNvPicPr preferRelativeResize="0"/>
          <p:nvPr/>
        </p:nvPicPr>
        <p:blipFill rotWithShape="1">
          <a:blip r:embed="rId4">
            <a:alphaModFix/>
          </a:blip>
          <a:srcRect/>
          <a:stretch/>
        </p:blipFill>
        <p:spPr>
          <a:xfrm>
            <a:off x="1121020" y="-10004"/>
            <a:ext cx="4230242" cy="6174623"/>
          </a:xfrm>
          <a:prstGeom prst="rect">
            <a:avLst/>
          </a:prstGeom>
          <a:noFill/>
          <a:ln>
            <a:noFill/>
          </a:ln>
        </p:spPr>
      </p:pic>
      <p:pic>
        <p:nvPicPr>
          <p:cNvPr id="167" name="Google Shape;167;g137b1e3b62b_0_53"/>
          <p:cNvPicPr preferRelativeResize="0"/>
          <p:nvPr/>
        </p:nvPicPr>
        <p:blipFill rotWithShape="1">
          <a:blip r:embed="rId5">
            <a:alphaModFix/>
          </a:blip>
          <a:srcRect/>
          <a:stretch/>
        </p:blipFill>
        <p:spPr>
          <a:xfrm>
            <a:off x="6226014" y="0"/>
            <a:ext cx="4370443" cy="617462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7b1e3b62b_0_215"/>
          <p:cNvSpPr txBox="1">
            <a:spLocks noGrp="1"/>
          </p:cNvSpPr>
          <p:nvPr>
            <p:ph type="title"/>
          </p:nvPr>
        </p:nvSpPr>
        <p:spPr>
          <a:xfrm>
            <a:off x="1092700" y="0"/>
            <a:ext cx="10485600" cy="1325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1000"/>
              </a:spcBef>
              <a:spcAft>
                <a:spcPts val="0"/>
              </a:spcAft>
              <a:buSzPts val="1800"/>
              <a:buNone/>
            </a:pPr>
            <a:r>
              <a:rPr lang="en-US" sz="3800" b="1"/>
              <a:t>ArcGIS StoryMap on Heat Exposure </a:t>
            </a:r>
            <a:endParaRPr sz="2600" b="1"/>
          </a:p>
        </p:txBody>
      </p:sp>
      <p:sp>
        <p:nvSpPr>
          <p:cNvPr id="255" name="Google Shape;255;g137b1e3b62b_0_215"/>
          <p:cNvSpPr/>
          <p:nvPr/>
        </p:nvSpPr>
        <p:spPr>
          <a:xfrm>
            <a:off x="2508" y="0"/>
            <a:ext cx="914400" cy="1066800"/>
          </a:xfrm>
          <a:prstGeom prst="rect">
            <a:avLst/>
          </a:prstGeom>
          <a:solidFill>
            <a:srgbClr val="FBD38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56" name="Google Shape;256;g137b1e3b62b_0_215"/>
          <p:cNvPicPr preferRelativeResize="0"/>
          <p:nvPr/>
        </p:nvPicPr>
        <p:blipFill rotWithShape="1">
          <a:blip r:embed="rId3">
            <a:alphaModFix/>
          </a:blip>
          <a:srcRect/>
          <a:stretch/>
        </p:blipFill>
        <p:spPr>
          <a:xfrm>
            <a:off x="155519" y="138099"/>
            <a:ext cx="638029" cy="790601"/>
          </a:xfrm>
          <a:prstGeom prst="rect">
            <a:avLst/>
          </a:prstGeom>
          <a:noFill/>
          <a:ln>
            <a:noFill/>
          </a:ln>
        </p:spPr>
      </p:pic>
      <p:sp>
        <p:nvSpPr>
          <p:cNvPr id="257" name="Google Shape;257;g137b1e3b62b_0_215"/>
          <p:cNvSpPr/>
          <p:nvPr/>
        </p:nvSpPr>
        <p:spPr>
          <a:xfrm>
            <a:off x="11471211" y="6145550"/>
            <a:ext cx="739800" cy="731400"/>
          </a:xfrm>
          <a:prstGeom prst="rect">
            <a:avLst/>
          </a:prstGeom>
          <a:solidFill>
            <a:srgbClr val="102454">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58" name="Google Shape;258;g137b1e3b62b_0_215"/>
          <p:cNvSpPr/>
          <p:nvPr/>
        </p:nvSpPr>
        <p:spPr>
          <a:xfrm>
            <a:off x="0" y="6126600"/>
            <a:ext cx="9640500" cy="731400"/>
          </a:xfrm>
          <a:prstGeom prst="rect">
            <a:avLst/>
          </a:prstGeom>
          <a:solidFill>
            <a:srgbClr val="102454"/>
          </a:solidFill>
          <a:ln>
            <a:noFill/>
          </a:ln>
        </p:spPr>
        <p:txBody>
          <a:bodyPr spcFirstLastPara="1" wrap="square" lIns="91425" tIns="45700" rIns="91425" bIns="45700" anchor="ctr" anchorCtr="0">
            <a:noAutofit/>
          </a:bodyPr>
          <a:lstStyle/>
          <a:p>
            <a:pPr algn="ctr">
              <a:buClr>
                <a:srgbClr val="000000"/>
              </a:buClr>
              <a:buSzPts val="1400"/>
            </a:pPr>
            <a:r>
              <a:rPr lang="en-US" sz="2800" b="1" dirty="0">
                <a:solidFill>
                  <a:schemeClr val="lt1"/>
                </a:solidFill>
                <a:latin typeface="Arial"/>
                <a:ea typeface="Arial"/>
                <a:cs typeface="Arial"/>
                <a:sym typeface="Arial"/>
              </a:rPr>
              <a:t>www.miamidade.gov/heat</a:t>
            </a:r>
          </a:p>
        </p:txBody>
      </p:sp>
      <p:sp>
        <p:nvSpPr>
          <p:cNvPr id="259" name="Google Shape;259;g137b1e3b62b_0_215"/>
          <p:cNvSpPr/>
          <p:nvPr/>
        </p:nvSpPr>
        <p:spPr>
          <a:xfrm>
            <a:off x="10612427" y="6145550"/>
            <a:ext cx="739800" cy="731400"/>
          </a:xfrm>
          <a:prstGeom prst="rect">
            <a:avLst/>
          </a:prstGeom>
          <a:solidFill>
            <a:srgbClr val="102454">
              <a:alpha val="4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60" name="Google Shape;260;g137b1e3b62b_0_215"/>
          <p:cNvSpPr/>
          <p:nvPr/>
        </p:nvSpPr>
        <p:spPr>
          <a:xfrm>
            <a:off x="9763114" y="6145550"/>
            <a:ext cx="739800" cy="731400"/>
          </a:xfrm>
          <a:prstGeom prst="rect">
            <a:avLst/>
          </a:prstGeom>
          <a:solidFill>
            <a:srgbClr val="102454">
              <a:alpha val="6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61" name="Google Shape;261;g137b1e3b62b_0_215"/>
          <p:cNvSpPr txBox="1"/>
          <p:nvPr/>
        </p:nvSpPr>
        <p:spPr>
          <a:xfrm>
            <a:off x="341325" y="1172850"/>
            <a:ext cx="115707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000"/>
              </a:spcBef>
              <a:spcAft>
                <a:spcPts val="0"/>
              </a:spcAft>
              <a:buClr>
                <a:srgbClr val="000000"/>
              </a:buClr>
              <a:buSzPts val="2200"/>
              <a:buFont typeface="Arial"/>
              <a:buNone/>
            </a:pPr>
            <a:endParaRPr sz="2200" b="0" i="0" u="none" strike="noStrike" cap="none">
              <a:solidFill>
                <a:schemeClr val="dk1"/>
              </a:solidFill>
              <a:latin typeface="Arial"/>
              <a:ea typeface="Arial"/>
              <a:cs typeface="Arial"/>
              <a:sym typeface="Arial"/>
            </a:endParaRPr>
          </a:p>
        </p:txBody>
      </p:sp>
      <p:pic>
        <p:nvPicPr>
          <p:cNvPr id="262" name="Google Shape;262;g137b1e3b62b_0_215"/>
          <p:cNvPicPr preferRelativeResize="0"/>
          <p:nvPr/>
        </p:nvPicPr>
        <p:blipFill rotWithShape="1">
          <a:blip r:embed="rId4">
            <a:alphaModFix/>
          </a:blip>
          <a:srcRect r="3744"/>
          <a:stretch/>
        </p:blipFill>
        <p:spPr>
          <a:xfrm>
            <a:off x="1092700" y="139789"/>
            <a:ext cx="10259523" cy="6005762"/>
          </a:xfrm>
          <a:prstGeom prst="rect">
            <a:avLst/>
          </a:prstGeom>
          <a:noFill/>
          <a:ln>
            <a:noFill/>
          </a:ln>
        </p:spPr>
      </p:pic>
      <p:sp>
        <p:nvSpPr>
          <p:cNvPr id="263" name="Google Shape;263;g137b1e3b62b_0_215"/>
          <p:cNvSpPr txBox="1"/>
          <p:nvPr/>
        </p:nvSpPr>
        <p:spPr>
          <a:xfrm>
            <a:off x="8239125" y="138100"/>
            <a:ext cx="3672900" cy="569400"/>
          </a:xfrm>
          <a:prstGeom prst="rect">
            <a:avLst/>
          </a:prstGeom>
          <a:noFill/>
          <a:ln>
            <a:noFill/>
          </a:ln>
        </p:spPr>
        <p:txBody>
          <a:bodyPr spcFirstLastPara="1" wrap="square" lIns="91425" tIns="91425" rIns="91425" bIns="91425" anchor="t" anchorCtr="0">
            <a:spAutoFit/>
          </a:bodyPr>
          <a:lstStyle/>
          <a:p>
            <a:pPr marL="457200" marR="0" lvl="0" indent="-387350" algn="l" rtl="0">
              <a:lnSpc>
                <a:spcPct val="100000"/>
              </a:lnSpc>
              <a:spcBef>
                <a:spcPts val="0"/>
              </a:spcBef>
              <a:spcAft>
                <a:spcPts val="0"/>
              </a:spcAft>
              <a:buClr>
                <a:srgbClr val="000000"/>
              </a:buClr>
              <a:buSzPts val="2500"/>
              <a:buFont typeface="Arial"/>
              <a:buChar char="●"/>
            </a:pPr>
            <a:endParaRPr sz="25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39"/>
          <p:cNvSpPr txBox="1">
            <a:spLocks noGrp="1"/>
          </p:cNvSpPr>
          <p:nvPr>
            <p:ph type="title"/>
          </p:nvPr>
        </p:nvSpPr>
        <p:spPr>
          <a:xfrm>
            <a:off x="1092700" y="0"/>
            <a:ext cx="10485600" cy="949507"/>
          </a:xfrm>
          <a:prstGeom prst="rect">
            <a:avLst/>
          </a:prstGeom>
          <a:noFill/>
          <a:ln>
            <a:noFill/>
          </a:ln>
        </p:spPr>
        <p:txBody>
          <a:bodyPr spcFirstLastPara="1" vert="horz" wrap="square" lIns="91433" tIns="45700" rIns="91433" bIns="45700" rtlCol="0" anchor="ctr" anchorCtr="0">
            <a:noAutofit/>
          </a:bodyPr>
          <a:lstStyle/>
          <a:p>
            <a:pPr>
              <a:lnSpc>
                <a:spcPct val="100000"/>
              </a:lnSpc>
              <a:spcBef>
                <a:spcPts val="1067"/>
              </a:spcBef>
              <a:buClr>
                <a:srgbClr val="262626"/>
              </a:buClr>
              <a:buSzPts val="1400"/>
            </a:pPr>
            <a:r>
              <a:rPr lang="en" sz="3600" b="1" dirty="0"/>
              <a:t>Miami-Dade Extreme Heat Vulnerability Index Map</a:t>
            </a:r>
            <a:endParaRPr sz="3600" b="1" dirty="0"/>
          </a:p>
        </p:txBody>
      </p:sp>
      <p:pic>
        <p:nvPicPr>
          <p:cNvPr id="450" name="Google Shape;450;p39"/>
          <p:cNvPicPr preferRelativeResize="0"/>
          <p:nvPr/>
        </p:nvPicPr>
        <p:blipFill rotWithShape="1">
          <a:blip r:embed="rId3">
            <a:alphaModFix/>
          </a:blip>
          <a:srcRect/>
          <a:stretch/>
        </p:blipFill>
        <p:spPr>
          <a:xfrm>
            <a:off x="155519" y="138099"/>
            <a:ext cx="638029" cy="790603"/>
          </a:xfrm>
          <a:prstGeom prst="rect">
            <a:avLst/>
          </a:prstGeom>
          <a:noFill/>
          <a:ln>
            <a:noFill/>
          </a:ln>
        </p:spPr>
      </p:pic>
      <p:sp>
        <p:nvSpPr>
          <p:cNvPr id="451" name="Google Shape;451;p39"/>
          <p:cNvSpPr/>
          <p:nvPr/>
        </p:nvSpPr>
        <p:spPr>
          <a:xfrm>
            <a:off x="11471211" y="6145551"/>
            <a:ext cx="740000" cy="731200"/>
          </a:xfrm>
          <a:prstGeom prst="rect">
            <a:avLst/>
          </a:prstGeom>
          <a:solidFill>
            <a:srgbClr val="102454">
              <a:alpha val="22352"/>
            </a:srgbClr>
          </a:solidFill>
          <a:ln>
            <a:noFill/>
          </a:ln>
        </p:spPr>
        <p:txBody>
          <a:bodyPr spcFirstLastPara="1" wrap="square" lIns="91433" tIns="45700" rIns="91433" bIns="45700"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52" name="Google Shape;452;p39"/>
          <p:cNvSpPr/>
          <p:nvPr/>
        </p:nvSpPr>
        <p:spPr>
          <a:xfrm>
            <a:off x="0" y="6090174"/>
            <a:ext cx="9640400" cy="731200"/>
          </a:xfrm>
          <a:prstGeom prst="rect">
            <a:avLst/>
          </a:prstGeom>
          <a:solidFill>
            <a:srgbClr val="102454"/>
          </a:solidFill>
          <a:ln>
            <a:noFill/>
          </a:ln>
        </p:spPr>
        <p:txBody>
          <a:bodyPr spcFirstLastPara="1" wrap="square" lIns="91433" tIns="45700" rIns="91433" bIns="45700" anchor="ctr" anchorCtr="0">
            <a:noAutofit/>
          </a:bodyPr>
          <a:lstStyle/>
          <a:p>
            <a:pPr algn="ctr">
              <a:buClr>
                <a:srgbClr val="000000"/>
              </a:buClr>
              <a:buSzPts val="1400"/>
            </a:pPr>
            <a:r>
              <a:rPr lang="en-US" sz="1200" b="1" dirty="0">
                <a:solidFill>
                  <a:schemeClr val="lt1"/>
                </a:solidFill>
                <a:latin typeface="Arial"/>
                <a:ea typeface="Arial"/>
                <a:cs typeface="Arial"/>
                <a:sym typeface="Arial"/>
              </a:rPr>
              <a:t>Source: Miami-Dade County </a:t>
            </a:r>
            <a:r>
              <a:rPr lang="en-US" sz="1200" b="1" dirty="0" err="1">
                <a:solidFill>
                  <a:schemeClr val="lt1"/>
                </a:solidFill>
                <a:latin typeface="Arial"/>
                <a:ea typeface="Arial"/>
                <a:cs typeface="Arial"/>
                <a:sym typeface="Arial"/>
              </a:rPr>
              <a:t>Extrene</a:t>
            </a:r>
            <a:r>
              <a:rPr lang="en-US" sz="1200" b="1" dirty="0">
                <a:solidFill>
                  <a:schemeClr val="lt1"/>
                </a:solidFill>
                <a:latin typeface="Arial"/>
                <a:ea typeface="Arial"/>
                <a:cs typeface="Arial"/>
                <a:sym typeface="Arial"/>
              </a:rPr>
              <a:t> Heat Vulnerability Mapping Report (</a:t>
            </a:r>
            <a:r>
              <a:rPr lang="en-US" sz="1200" b="1" dirty="0" err="1">
                <a:solidFill>
                  <a:schemeClr val="lt1"/>
                </a:solidFill>
                <a:latin typeface="Arial"/>
                <a:ea typeface="Arial"/>
                <a:cs typeface="Arial"/>
                <a:sym typeface="Arial"/>
              </a:rPr>
              <a:t>Uejio</a:t>
            </a:r>
            <a:r>
              <a:rPr lang="en-US" sz="1200" b="1" dirty="0">
                <a:solidFill>
                  <a:schemeClr val="lt1"/>
                </a:solidFill>
                <a:latin typeface="Arial"/>
                <a:ea typeface="Arial"/>
                <a:cs typeface="Arial"/>
                <a:sym typeface="Arial"/>
              </a:rPr>
              <a:t> and </a:t>
            </a:r>
            <a:r>
              <a:rPr lang="en-US" sz="1200" b="1" dirty="0" err="1">
                <a:solidFill>
                  <a:schemeClr val="lt1"/>
                </a:solidFill>
                <a:latin typeface="Arial"/>
                <a:ea typeface="Arial"/>
                <a:cs typeface="Arial"/>
                <a:sym typeface="Arial"/>
              </a:rPr>
              <a:t>Ahn</a:t>
            </a:r>
            <a:r>
              <a:rPr lang="en-US" sz="1200" b="1" dirty="0">
                <a:solidFill>
                  <a:schemeClr val="lt1"/>
                </a:solidFill>
                <a:latin typeface="Arial"/>
                <a:ea typeface="Arial"/>
                <a:cs typeface="Arial"/>
                <a:sym typeface="Arial"/>
              </a:rPr>
              <a:t> 2022)</a:t>
            </a:r>
            <a:endParaRPr sz="1200" b="1" dirty="0">
              <a:solidFill>
                <a:schemeClr val="lt1"/>
              </a:solidFill>
              <a:latin typeface="Arial"/>
              <a:ea typeface="Arial"/>
              <a:cs typeface="Arial"/>
              <a:sym typeface="Arial"/>
            </a:endParaRPr>
          </a:p>
        </p:txBody>
      </p:sp>
      <p:sp>
        <p:nvSpPr>
          <p:cNvPr id="453" name="Google Shape;453;p39"/>
          <p:cNvSpPr/>
          <p:nvPr/>
        </p:nvSpPr>
        <p:spPr>
          <a:xfrm>
            <a:off x="10612427" y="6145551"/>
            <a:ext cx="740000" cy="731200"/>
          </a:xfrm>
          <a:prstGeom prst="rect">
            <a:avLst/>
          </a:prstGeom>
          <a:solidFill>
            <a:srgbClr val="102454">
              <a:alpha val="46666"/>
            </a:srgbClr>
          </a:solidFill>
          <a:ln>
            <a:noFill/>
          </a:ln>
        </p:spPr>
        <p:txBody>
          <a:bodyPr spcFirstLastPara="1" wrap="square" lIns="91433" tIns="45700" rIns="91433" bIns="45700"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54" name="Google Shape;454;p39"/>
          <p:cNvSpPr/>
          <p:nvPr/>
        </p:nvSpPr>
        <p:spPr>
          <a:xfrm>
            <a:off x="9763115" y="6145551"/>
            <a:ext cx="740000" cy="731200"/>
          </a:xfrm>
          <a:prstGeom prst="rect">
            <a:avLst/>
          </a:prstGeom>
          <a:solidFill>
            <a:srgbClr val="102454">
              <a:alpha val="66666"/>
            </a:srgbClr>
          </a:solidFill>
          <a:ln>
            <a:noFill/>
          </a:ln>
        </p:spPr>
        <p:txBody>
          <a:bodyPr spcFirstLastPara="1" wrap="square" lIns="91433" tIns="45700" rIns="91433" bIns="45700" anchor="ctr" anchorCtr="0">
            <a:noAutofit/>
          </a:bodyPr>
          <a:lstStyle/>
          <a:p>
            <a:pPr algn="ctr">
              <a:buClr>
                <a:srgbClr val="000000"/>
              </a:buClr>
              <a:buSzPts val="1400"/>
            </a:pPr>
            <a:endParaRPr sz="1867">
              <a:solidFill>
                <a:schemeClr val="lt1"/>
              </a:solidFill>
              <a:latin typeface="Arial"/>
              <a:ea typeface="Arial"/>
              <a:cs typeface="Arial"/>
              <a:sym typeface="Arial"/>
            </a:endParaRPr>
          </a:p>
        </p:txBody>
      </p:sp>
      <p:sp>
        <p:nvSpPr>
          <p:cNvPr id="455" name="Google Shape;455;p39"/>
          <p:cNvSpPr txBox="1"/>
          <p:nvPr/>
        </p:nvSpPr>
        <p:spPr>
          <a:xfrm>
            <a:off x="341325" y="1172851"/>
            <a:ext cx="11570800" cy="726916"/>
          </a:xfrm>
          <a:prstGeom prst="rect">
            <a:avLst/>
          </a:prstGeom>
          <a:noFill/>
          <a:ln>
            <a:noFill/>
          </a:ln>
        </p:spPr>
        <p:txBody>
          <a:bodyPr spcFirstLastPara="1" wrap="square" lIns="91433" tIns="91433" rIns="91433" bIns="91433" anchor="t" anchorCtr="0">
            <a:spAutoFit/>
          </a:bodyPr>
          <a:lstStyle/>
          <a:p>
            <a:pPr>
              <a:lnSpc>
                <a:spcPct val="115000"/>
              </a:lnSpc>
              <a:spcBef>
                <a:spcPts val="1067"/>
              </a:spcBef>
              <a:buClr>
                <a:srgbClr val="000000"/>
              </a:buClr>
              <a:buSzPts val="1700"/>
            </a:pPr>
            <a:endParaRPr sz="2267">
              <a:solidFill>
                <a:schemeClr val="dk1"/>
              </a:solidFill>
              <a:latin typeface="Arial"/>
              <a:ea typeface="Arial"/>
              <a:cs typeface="Arial"/>
              <a:sym typeface="Arial"/>
            </a:endParaRPr>
          </a:p>
        </p:txBody>
      </p:sp>
      <p:pic>
        <p:nvPicPr>
          <p:cNvPr id="456" name="Google Shape;456;p39"/>
          <p:cNvPicPr preferRelativeResize="0"/>
          <p:nvPr/>
        </p:nvPicPr>
        <p:blipFill rotWithShape="1">
          <a:blip r:embed="rId4">
            <a:alphaModFix/>
          </a:blip>
          <a:srcRect/>
          <a:stretch/>
        </p:blipFill>
        <p:spPr>
          <a:xfrm>
            <a:off x="469401" y="917413"/>
            <a:ext cx="7298725" cy="5098000"/>
          </a:xfrm>
          <a:prstGeom prst="rect">
            <a:avLst/>
          </a:prstGeom>
          <a:noFill/>
          <a:ln>
            <a:noFill/>
          </a:ln>
        </p:spPr>
      </p:pic>
      <p:cxnSp>
        <p:nvCxnSpPr>
          <p:cNvPr id="457" name="Google Shape;457;p39"/>
          <p:cNvCxnSpPr/>
          <p:nvPr/>
        </p:nvCxnSpPr>
        <p:spPr>
          <a:xfrm>
            <a:off x="2510951" y="1898900"/>
            <a:ext cx="1067200" cy="399600"/>
          </a:xfrm>
          <a:prstGeom prst="straightConnector1">
            <a:avLst/>
          </a:prstGeom>
          <a:noFill/>
          <a:ln w="76200" cap="flat" cmpd="sng">
            <a:solidFill>
              <a:schemeClr val="dk2"/>
            </a:solidFill>
            <a:prstDash val="solid"/>
            <a:round/>
            <a:headEnd type="none" w="sm" len="sm"/>
            <a:tailEnd type="triangle" w="med" len="med"/>
          </a:ln>
        </p:spPr>
      </p:cxnSp>
      <p:cxnSp>
        <p:nvCxnSpPr>
          <p:cNvPr id="458" name="Google Shape;458;p39"/>
          <p:cNvCxnSpPr/>
          <p:nvPr/>
        </p:nvCxnSpPr>
        <p:spPr>
          <a:xfrm flipH="1">
            <a:off x="2510725" y="5006175"/>
            <a:ext cx="1240000" cy="599200"/>
          </a:xfrm>
          <a:prstGeom prst="straightConnector1">
            <a:avLst/>
          </a:prstGeom>
          <a:noFill/>
          <a:ln w="76200" cap="flat" cmpd="sng">
            <a:solidFill>
              <a:schemeClr val="dk2"/>
            </a:solidFill>
            <a:prstDash val="solid"/>
            <a:round/>
            <a:headEnd type="none" w="sm" len="sm"/>
            <a:tailEnd type="triangle" w="med" len="med"/>
          </a:ln>
        </p:spPr>
      </p:cxnSp>
      <p:sp>
        <p:nvSpPr>
          <p:cNvPr id="459" name="Google Shape;459;p39"/>
          <p:cNvSpPr txBox="1"/>
          <p:nvPr/>
        </p:nvSpPr>
        <p:spPr>
          <a:xfrm>
            <a:off x="5083075" y="4433026"/>
            <a:ext cx="2275600" cy="1087720"/>
          </a:xfrm>
          <a:prstGeom prst="rect">
            <a:avLst/>
          </a:prstGeom>
          <a:noFill/>
          <a:ln>
            <a:noFill/>
          </a:ln>
        </p:spPr>
        <p:txBody>
          <a:bodyPr spcFirstLastPara="1" wrap="square" lIns="91433" tIns="91433" rIns="91433" bIns="91433" anchor="t" anchorCtr="0">
            <a:spAutoFit/>
          </a:bodyPr>
          <a:lstStyle/>
          <a:p>
            <a:pPr>
              <a:buClr>
                <a:srgbClr val="000000"/>
              </a:buClr>
              <a:buSzPts val="1100"/>
            </a:pPr>
            <a:r>
              <a:rPr lang="en" sz="1467">
                <a:solidFill>
                  <a:srgbClr val="000000"/>
                </a:solidFill>
                <a:latin typeface="Arial"/>
                <a:ea typeface="Arial"/>
                <a:cs typeface="Arial"/>
                <a:sym typeface="Arial"/>
              </a:rPr>
              <a:t>** Average of Heat Hospitalization and ER Visit Vulnerability as seen on previous slide</a:t>
            </a:r>
            <a:endParaRPr sz="1467">
              <a:solidFill>
                <a:srgbClr val="000000"/>
              </a:solidFill>
              <a:latin typeface="Arial"/>
              <a:ea typeface="Arial"/>
              <a:cs typeface="Arial"/>
              <a:sym typeface="Arial"/>
            </a:endParaRPr>
          </a:p>
        </p:txBody>
      </p:sp>
      <p:grpSp>
        <p:nvGrpSpPr>
          <p:cNvPr id="460" name="Google Shape;460;p39"/>
          <p:cNvGrpSpPr/>
          <p:nvPr/>
        </p:nvGrpSpPr>
        <p:grpSpPr>
          <a:xfrm>
            <a:off x="8005294" y="843896"/>
            <a:ext cx="3669663" cy="5096755"/>
            <a:chOff x="1176" y="466"/>
            <a:chExt cx="2752247" cy="3822566"/>
          </a:xfrm>
        </p:grpSpPr>
        <p:sp>
          <p:nvSpPr>
            <p:cNvPr id="461" name="Google Shape;461;p39"/>
            <p:cNvSpPr/>
            <p:nvPr/>
          </p:nvSpPr>
          <p:spPr>
            <a:xfrm>
              <a:off x="1176" y="466"/>
              <a:ext cx="2752247" cy="1529026"/>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462" name="Google Shape;462;p39"/>
            <p:cNvSpPr txBox="1"/>
            <p:nvPr/>
          </p:nvSpPr>
          <p:spPr>
            <a:xfrm>
              <a:off x="45960" y="45250"/>
              <a:ext cx="2662679" cy="1439458"/>
            </a:xfrm>
            <a:prstGeom prst="rect">
              <a:avLst/>
            </a:prstGeom>
            <a:noFill/>
            <a:ln>
              <a:noFill/>
            </a:ln>
          </p:spPr>
          <p:txBody>
            <a:bodyPr spcFirstLastPara="1" wrap="square" lIns="86333" tIns="86333" rIns="86333" bIns="86333" anchor="ctr" anchorCtr="0">
              <a:noAutofit/>
            </a:bodyPr>
            <a:lstStyle/>
            <a:p>
              <a:pPr algn="ctr">
                <a:lnSpc>
                  <a:spcPct val="90000"/>
                </a:lnSpc>
                <a:buClr>
                  <a:schemeClr val="lt1"/>
                </a:buClr>
                <a:buSzPts val="1700"/>
              </a:pPr>
              <a:r>
                <a:rPr lang="en" sz="2267">
                  <a:solidFill>
                    <a:schemeClr val="lt1"/>
                  </a:solidFill>
                  <a:latin typeface="Century Gothic"/>
                  <a:ea typeface="Century Gothic"/>
                  <a:cs typeface="Century Gothic"/>
                  <a:sym typeface="Century Gothic"/>
                </a:rPr>
                <a:t>Interact with the </a:t>
              </a:r>
              <a:r>
                <a:rPr lang="en" sz="2267" u="sng">
                  <a:solidFill>
                    <a:schemeClr val="lt1"/>
                  </a:solidFill>
                  <a:latin typeface="Century Gothic"/>
                  <a:ea typeface="Century Gothic"/>
                  <a:cs typeface="Century Gothic"/>
                  <a:sym typeface="Century Gothic"/>
                </a:rPr>
                <a:t>Heat Vulnerability Index </a:t>
              </a:r>
              <a:r>
                <a:rPr lang="en" sz="2267">
                  <a:solidFill>
                    <a:schemeClr val="lt1"/>
                  </a:solidFill>
                  <a:latin typeface="Century Gothic"/>
                  <a:ea typeface="Century Gothic"/>
                  <a:cs typeface="Century Gothic"/>
                  <a:sym typeface="Century Gothic"/>
                </a:rPr>
                <a:t>web mapping application to identify vulnerable zip codes in Miami-Dade</a:t>
              </a:r>
              <a:endParaRPr sz="2267">
                <a:solidFill>
                  <a:schemeClr val="lt1"/>
                </a:solidFill>
                <a:latin typeface="Century Gothic"/>
                <a:ea typeface="Century Gothic"/>
                <a:cs typeface="Century Gothic"/>
                <a:sym typeface="Century Gothic"/>
              </a:endParaRPr>
            </a:p>
          </p:txBody>
        </p:sp>
        <p:sp>
          <p:nvSpPr>
            <p:cNvPr id="463" name="Google Shape;463;p39"/>
            <p:cNvSpPr/>
            <p:nvPr/>
          </p:nvSpPr>
          <p:spPr>
            <a:xfrm rot="5400000">
              <a:off x="1090607" y="1567719"/>
              <a:ext cx="573384" cy="688061"/>
            </a:xfrm>
            <a:prstGeom prst="rightArrow">
              <a:avLst>
                <a:gd name="adj1" fmla="val 60000"/>
                <a:gd name="adj2" fmla="val 50000"/>
              </a:avLst>
            </a:prstGeom>
            <a:solidFill>
              <a:srgbClr val="CFAAA7"/>
            </a:solidFill>
            <a:ln>
              <a:noFill/>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464" name="Google Shape;464;p39"/>
            <p:cNvSpPr txBox="1"/>
            <p:nvPr/>
          </p:nvSpPr>
          <p:spPr>
            <a:xfrm>
              <a:off x="1170881" y="1625058"/>
              <a:ext cx="412837" cy="401369"/>
            </a:xfrm>
            <a:prstGeom prst="rect">
              <a:avLst/>
            </a:prstGeom>
            <a:noFill/>
            <a:ln>
              <a:noFill/>
            </a:ln>
          </p:spPr>
          <p:txBody>
            <a:bodyPr spcFirstLastPara="1" wrap="square" lIns="0" tIns="0" rIns="0" bIns="0" anchor="ctr" anchorCtr="0">
              <a:noAutofit/>
            </a:bodyPr>
            <a:lstStyle/>
            <a:p>
              <a:pPr algn="ctr">
                <a:lnSpc>
                  <a:spcPct val="90000"/>
                </a:lnSpc>
                <a:buClr>
                  <a:schemeClr val="dk1"/>
                </a:buClr>
                <a:buSzPts val="1400"/>
              </a:pPr>
              <a:endParaRPr sz="1867">
                <a:solidFill>
                  <a:schemeClr val="lt1"/>
                </a:solidFill>
                <a:latin typeface="Century Gothic"/>
                <a:ea typeface="Century Gothic"/>
                <a:cs typeface="Century Gothic"/>
                <a:sym typeface="Century Gothic"/>
              </a:endParaRPr>
            </a:p>
          </p:txBody>
        </p:sp>
        <p:sp>
          <p:nvSpPr>
            <p:cNvPr id="465" name="Google Shape;465;p39"/>
            <p:cNvSpPr/>
            <p:nvPr/>
          </p:nvSpPr>
          <p:spPr>
            <a:xfrm>
              <a:off x="1176" y="2294006"/>
              <a:ext cx="2752247" cy="1529026"/>
            </a:xfrm>
            <a:prstGeom prst="roundRect">
              <a:avLst>
                <a:gd name="adj" fmla="val 10000"/>
              </a:avLst>
            </a:prstGeom>
            <a:solidFill>
              <a:srgbClr val="A52F0D"/>
            </a:solidFill>
            <a:ln w="15875" cap="rnd"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a:buClr>
                  <a:srgbClr val="000000"/>
                </a:buClr>
                <a:buSzPts val="1400"/>
              </a:pPr>
              <a:endParaRPr sz="1867">
                <a:solidFill>
                  <a:srgbClr val="000000"/>
                </a:solidFill>
                <a:latin typeface="Arial"/>
                <a:ea typeface="Arial"/>
                <a:cs typeface="Arial"/>
                <a:sym typeface="Arial"/>
              </a:endParaRPr>
            </a:p>
          </p:txBody>
        </p:sp>
        <p:sp>
          <p:nvSpPr>
            <p:cNvPr id="466" name="Google Shape;466;p39"/>
            <p:cNvSpPr txBox="1"/>
            <p:nvPr/>
          </p:nvSpPr>
          <p:spPr>
            <a:xfrm>
              <a:off x="45960" y="2338790"/>
              <a:ext cx="2662679" cy="1439458"/>
            </a:xfrm>
            <a:prstGeom prst="rect">
              <a:avLst/>
            </a:prstGeom>
            <a:noFill/>
            <a:ln>
              <a:noFill/>
            </a:ln>
          </p:spPr>
          <p:txBody>
            <a:bodyPr spcFirstLastPara="1" wrap="square" lIns="86333" tIns="86333" rIns="86333" bIns="86333" anchor="ctr" anchorCtr="0">
              <a:noAutofit/>
            </a:bodyPr>
            <a:lstStyle/>
            <a:p>
              <a:pPr algn="ctr">
                <a:lnSpc>
                  <a:spcPct val="90000"/>
                </a:lnSpc>
                <a:buClr>
                  <a:schemeClr val="lt1"/>
                </a:buClr>
                <a:buSzPts val="1700"/>
              </a:pPr>
              <a:r>
                <a:rPr lang="en" sz="2267">
                  <a:solidFill>
                    <a:schemeClr val="lt1"/>
                  </a:solidFill>
                  <a:latin typeface="Century Gothic"/>
                  <a:ea typeface="Century Gothic"/>
                  <a:cs typeface="Century Gothic"/>
                  <a:sym typeface="Century Gothic"/>
                </a:rPr>
                <a:t>Homestead, Florida City, Hialeah, Miami, Opa-Locka, and Miami Gardens</a:t>
              </a:r>
              <a:endParaRPr sz="2267">
                <a:solidFill>
                  <a:schemeClr val="lt1"/>
                </a:solidFill>
                <a:latin typeface="Century Gothic"/>
                <a:ea typeface="Century Gothic"/>
                <a:cs typeface="Century Gothic"/>
                <a:sym typeface="Century Gothic"/>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g137b1e3b62b_0_178"/>
          <p:cNvSpPr txBox="1">
            <a:spLocks noGrp="1"/>
          </p:cNvSpPr>
          <p:nvPr>
            <p:ph type="title"/>
          </p:nvPr>
        </p:nvSpPr>
        <p:spPr>
          <a:xfrm>
            <a:off x="1092700" y="0"/>
            <a:ext cx="10485600" cy="1325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1000"/>
              </a:spcBef>
              <a:spcAft>
                <a:spcPts val="0"/>
              </a:spcAft>
              <a:buSzPts val="1800"/>
              <a:buNone/>
            </a:pPr>
            <a:r>
              <a:rPr lang="en-US" sz="3500" b="1"/>
              <a:t>Heat Vulnerability Study - Populations at Risk in Miami-Dade</a:t>
            </a:r>
            <a:endParaRPr sz="2300" b="1"/>
          </a:p>
        </p:txBody>
      </p:sp>
      <p:sp>
        <p:nvSpPr>
          <p:cNvPr id="216" name="Google Shape;216;g137b1e3b62b_0_178"/>
          <p:cNvSpPr/>
          <p:nvPr/>
        </p:nvSpPr>
        <p:spPr>
          <a:xfrm>
            <a:off x="2508" y="0"/>
            <a:ext cx="914400" cy="1066800"/>
          </a:xfrm>
          <a:prstGeom prst="rect">
            <a:avLst/>
          </a:prstGeom>
          <a:solidFill>
            <a:srgbClr val="FBD38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17" name="Google Shape;217;g137b1e3b62b_0_178"/>
          <p:cNvPicPr preferRelativeResize="0"/>
          <p:nvPr/>
        </p:nvPicPr>
        <p:blipFill rotWithShape="1">
          <a:blip r:embed="rId3">
            <a:alphaModFix/>
          </a:blip>
          <a:srcRect/>
          <a:stretch/>
        </p:blipFill>
        <p:spPr>
          <a:xfrm>
            <a:off x="155519" y="138099"/>
            <a:ext cx="638029" cy="790601"/>
          </a:xfrm>
          <a:prstGeom prst="rect">
            <a:avLst/>
          </a:prstGeom>
          <a:noFill/>
          <a:ln>
            <a:noFill/>
          </a:ln>
        </p:spPr>
      </p:pic>
      <p:sp>
        <p:nvSpPr>
          <p:cNvPr id="218" name="Google Shape;218;g137b1e3b62b_0_178"/>
          <p:cNvSpPr/>
          <p:nvPr/>
        </p:nvSpPr>
        <p:spPr>
          <a:xfrm>
            <a:off x="11471211" y="6145550"/>
            <a:ext cx="739800" cy="731400"/>
          </a:xfrm>
          <a:prstGeom prst="rect">
            <a:avLst/>
          </a:prstGeom>
          <a:solidFill>
            <a:srgbClr val="102454">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19" name="Google Shape;219;g137b1e3b62b_0_178"/>
          <p:cNvSpPr/>
          <p:nvPr/>
        </p:nvSpPr>
        <p:spPr>
          <a:xfrm>
            <a:off x="-11151" y="6164619"/>
            <a:ext cx="9640500" cy="731400"/>
          </a:xfrm>
          <a:prstGeom prst="rect">
            <a:avLst/>
          </a:prstGeom>
          <a:solidFill>
            <a:srgbClr val="10245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0" name="Google Shape;220;g137b1e3b62b_0_178"/>
          <p:cNvSpPr/>
          <p:nvPr/>
        </p:nvSpPr>
        <p:spPr>
          <a:xfrm>
            <a:off x="10612427" y="6145550"/>
            <a:ext cx="739800" cy="731400"/>
          </a:xfrm>
          <a:prstGeom prst="rect">
            <a:avLst/>
          </a:prstGeom>
          <a:solidFill>
            <a:srgbClr val="102454">
              <a:alpha val="4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1" name="Google Shape;221;g137b1e3b62b_0_178"/>
          <p:cNvSpPr/>
          <p:nvPr/>
        </p:nvSpPr>
        <p:spPr>
          <a:xfrm>
            <a:off x="9763114" y="6145550"/>
            <a:ext cx="739800" cy="731400"/>
          </a:xfrm>
          <a:prstGeom prst="rect">
            <a:avLst/>
          </a:prstGeom>
          <a:solidFill>
            <a:srgbClr val="102454">
              <a:alpha val="6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2" name="Google Shape;222;g137b1e3b62b_0_178"/>
          <p:cNvSpPr txBox="1"/>
          <p:nvPr/>
        </p:nvSpPr>
        <p:spPr>
          <a:xfrm>
            <a:off x="310650" y="1728150"/>
            <a:ext cx="11570700" cy="14988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000"/>
              </a:spcBef>
              <a:spcAft>
                <a:spcPts val="0"/>
              </a:spcAft>
              <a:buClr>
                <a:srgbClr val="000000"/>
              </a:buClr>
              <a:buSzPts val="2200"/>
              <a:buFont typeface="Arial"/>
              <a:buNone/>
            </a:pPr>
            <a:r>
              <a:rPr lang="en-US" sz="2400" b="1" i="0" u="sng" strike="noStrike" cap="none">
                <a:solidFill>
                  <a:schemeClr val="dk1"/>
                </a:solidFill>
                <a:latin typeface="Arial"/>
                <a:ea typeface="Arial"/>
                <a:cs typeface="Arial"/>
                <a:sym typeface="Arial"/>
              </a:rPr>
              <a:t>Hospitalizations</a:t>
            </a:r>
            <a:endParaRPr sz="2400" b="1" i="0" u="sng" strike="noStrike" cap="none">
              <a:solidFill>
                <a:schemeClr val="dk1"/>
              </a:solidFill>
              <a:latin typeface="Arial"/>
              <a:ea typeface="Arial"/>
              <a:cs typeface="Arial"/>
              <a:sym typeface="Arial"/>
            </a:endParaRPr>
          </a:p>
          <a:p>
            <a:pPr marL="457200" marR="0" lvl="0" indent="-374650" algn="l" rtl="0">
              <a:lnSpc>
                <a:spcPct val="115000"/>
              </a:lnSpc>
              <a:spcBef>
                <a:spcPts val="1000"/>
              </a:spcBef>
              <a:spcAft>
                <a:spcPts val="0"/>
              </a:spcAft>
              <a:buClr>
                <a:schemeClr val="dk1"/>
              </a:buClr>
              <a:buSzPts val="2300"/>
              <a:buFont typeface="Arial"/>
              <a:buChar char="●"/>
            </a:pPr>
            <a:r>
              <a:rPr lang="en-US" sz="2300" b="0" i="0" u="none" strike="noStrike" cap="none">
                <a:solidFill>
                  <a:schemeClr val="dk1"/>
                </a:solidFill>
                <a:latin typeface="Arial"/>
                <a:ea typeface="Arial"/>
                <a:cs typeface="Arial"/>
                <a:sym typeface="Arial"/>
              </a:rPr>
              <a:t>% Living in Poverty</a:t>
            </a:r>
            <a:endParaRPr sz="2300" b="0" i="0" u="none" strike="noStrike" cap="none">
              <a:solidFill>
                <a:schemeClr val="dk1"/>
              </a:solidFill>
              <a:latin typeface="Arial"/>
              <a:ea typeface="Arial"/>
              <a:cs typeface="Arial"/>
              <a:sym typeface="Arial"/>
            </a:endParaRPr>
          </a:p>
          <a:p>
            <a:pPr marL="457200" marR="0" lvl="0" indent="-374650" algn="l" rtl="0">
              <a:lnSpc>
                <a:spcPct val="115000"/>
              </a:lnSpc>
              <a:spcBef>
                <a:spcPts val="0"/>
              </a:spcBef>
              <a:spcAft>
                <a:spcPts val="0"/>
              </a:spcAft>
              <a:buClr>
                <a:schemeClr val="dk1"/>
              </a:buClr>
              <a:buSzPts val="2300"/>
              <a:buFont typeface="Arial"/>
              <a:buChar char="●"/>
            </a:pPr>
            <a:r>
              <a:rPr lang="en-US" sz="2300" b="0" i="0" u="none" strike="noStrike" cap="none">
                <a:solidFill>
                  <a:schemeClr val="dk1"/>
                </a:solidFill>
                <a:latin typeface="Arial"/>
                <a:ea typeface="Arial"/>
                <a:cs typeface="Arial"/>
                <a:sym typeface="Arial"/>
              </a:rPr>
              <a:t>% Mobile Homes</a:t>
            </a:r>
            <a:endParaRPr sz="2300" b="0" i="0" u="none" strike="noStrike" cap="none">
              <a:solidFill>
                <a:schemeClr val="dk1"/>
              </a:solidFill>
              <a:latin typeface="Arial"/>
              <a:ea typeface="Arial"/>
              <a:cs typeface="Arial"/>
              <a:sym typeface="Arial"/>
            </a:endParaRPr>
          </a:p>
        </p:txBody>
      </p:sp>
      <p:sp>
        <p:nvSpPr>
          <p:cNvPr id="223" name="Google Shape;223;g137b1e3b62b_0_178"/>
          <p:cNvSpPr txBox="1"/>
          <p:nvPr/>
        </p:nvSpPr>
        <p:spPr>
          <a:xfrm>
            <a:off x="7281725" y="325400"/>
            <a:ext cx="4296600" cy="1396800"/>
          </a:xfrm>
          <a:prstGeom prst="rect">
            <a:avLst/>
          </a:prstGeom>
          <a:noFill/>
          <a:ln>
            <a:noFill/>
          </a:ln>
        </p:spPr>
        <p:txBody>
          <a:bodyPr spcFirstLastPara="1" wrap="square" lIns="91425" tIns="91425" rIns="91425" bIns="91425" anchor="t" anchorCtr="0">
            <a:spAutoFit/>
          </a:bodyPr>
          <a:lstStyle/>
          <a:p>
            <a:pPr marL="457200" marR="0" lvl="0" indent="0" algn="l" rtl="0">
              <a:lnSpc>
                <a:spcPct val="100000"/>
              </a:lnSpc>
              <a:spcBef>
                <a:spcPts val="0"/>
              </a:spcBef>
              <a:spcAft>
                <a:spcPts val="0"/>
              </a:spcAft>
              <a:buClr>
                <a:srgbClr val="000000"/>
              </a:buClr>
              <a:buSzPts val="2500"/>
              <a:buFont typeface="Arial"/>
              <a:buNone/>
            </a:pPr>
            <a:endParaRPr sz="2500" b="0" i="0" u="none" strike="noStrike" cap="none">
              <a:solidFill>
                <a:srgbClr val="000000"/>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2500"/>
              <a:buFont typeface="Arial"/>
              <a:buNone/>
            </a:pPr>
            <a:endParaRPr sz="2500" b="0" i="0" u="none" strike="noStrike" cap="none">
              <a:solidFill>
                <a:srgbClr val="001C1B"/>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2500"/>
              <a:buFont typeface="Arial"/>
              <a:buNone/>
            </a:pPr>
            <a:endParaRPr sz="2500" b="0" i="0" u="none" strike="noStrike" cap="none">
              <a:solidFill>
                <a:srgbClr val="000000"/>
              </a:solidFill>
              <a:latin typeface="Arial"/>
              <a:ea typeface="Arial"/>
              <a:cs typeface="Arial"/>
              <a:sym typeface="Arial"/>
            </a:endParaRPr>
          </a:p>
        </p:txBody>
      </p:sp>
      <p:sp>
        <p:nvSpPr>
          <p:cNvPr id="224" name="Google Shape;224;g137b1e3b62b_0_178"/>
          <p:cNvSpPr txBox="1"/>
          <p:nvPr/>
        </p:nvSpPr>
        <p:spPr>
          <a:xfrm>
            <a:off x="-11150" y="6504100"/>
            <a:ext cx="6153300" cy="384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200"/>
              </a:spcAft>
              <a:buClr>
                <a:srgbClr val="000000"/>
              </a:buClr>
              <a:buSzPts val="1300"/>
              <a:buFont typeface="Arial"/>
              <a:buNone/>
            </a:pPr>
            <a:r>
              <a:rPr lang="en-US" sz="1300" b="0" i="0" u="none" strike="noStrike" cap="none">
                <a:solidFill>
                  <a:schemeClr val="lt1"/>
                </a:solidFill>
                <a:latin typeface="Arial"/>
                <a:ea typeface="Arial"/>
                <a:cs typeface="Arial"/>
                <a:sym typeface="Arial"/>
              </a:rPr>
              <a:t>Miami-Dade Extreme Heat Vulnerability Mapping Report (Uejio and Ahn, 2022)</a:t>
            </a:r>
            <a:endParaRPr sz="1300" b="0" i="0" u="none" strike="noStrike" cap="none">
              <a:solidFill>
                <a:schemeClr val="lt1"/>
              </a:solidFill>
              <a:latin typeface="Arial"/>
              <a:ea typeface="Arial"/>
              <a:cs typeface="Arial"/>
              <a:sym typeface="Arial"/>
            </a:endParaRPr>
          </a:p>
        </p:txBody>
      </p:sp>
      <p:sp>
        <p:nvSpPr>
          <p:cNvPr id="225" name="Google Shape;225;g137b1e3b62b_0_178"/>
          <p:cNvSpPr txBox="1"/>
          <p:nvPr/>
        </p:nvSpPr>
        <p:spPr>
          <a:xfrm>
            <a:off x="310650" y="3789288"/>
            <a:ext cx="11570700" cy="1906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000"/>
              </a:spcBef>
              <a:spcAft>
                <a:spcPts val="0"/>
              </a:spcAft>
              <a:buClr>
                <a:srgbClr val="000000"/>
              </a:buClr>
              <a:buSzPts val="2200"/>
              <a:buFont typeface="Arial"/>
              <a:buNone/>
            </a:pPr>
            <a:r>
              <a:rPr lang="en-US" sz="2400" b="1" i="0" u="sng" strike="noStrike" cap="none">
                <a:solidFill>
                  <a:schemeClr val="dk1"/>
                </a:solidFill>
                <a:latin typeface="Arial"/>
                <a:ea typeface="Arial"/>
                <a:cs typeface="Arial"/>
                <a:sym typeface="Arial"/>
              </a:rPr>
              <a:t>Emergency Department Visits</a:t>
            </a:r>
            <a:endParaRPr sz="2300" b="0" i="0" u="none" strike="noStrike" cap="none">
              <a:solidFill>
                <a:schemeClr val="dk1"/>
              </a:solidFill>
              <a:latin typeface="Arial"/>
              <a:ea typeface="Arial"/>
              <a:cs typeface="Arial"/>
              <a:sym typeface="Arial"/>
            </a:endParaRPr>
          </a:p>
          <a:p>
            <a:pPr marL="457200" marR="0" lvl="0" indent="-374650" algn="l" rtl="0">
              <a:lnSpc>
                <a:spcPct val="115000"/>
              </a:lnSpc>
              <a:spcBef>
                <a:spcPts val="1000"/>
              </a:spcBef>
              <a:spcAft>
                <a:spcPts val="0"/>
              </a:spcAft>
              <a:buClr>
                <a:schemeClr val="dk1"/>
              </a:buClr>
              <a:buSzPts val="2300"/>
              <a:buFont typeface="Arial"/>
              <a:buChar char="●"/>
            </a:pPr>
            <a:r>
              <a:rPr lang="en-US" sz="2300" b="0" i="0" u="none" strike="noStrike" cap="none">
                <a:solidFill>
                  <a:schemeClr val="dk1"/>
                </a:solidFill>
                <a:latin typeface="Arial"/>
                <a:ea typeface="Arial"/>
                <a:cs typeface="Arial"/>
                <a:sym typeface="Arial"/>
              </a:rPr>
              <a:t>Daytime surface temperature</a:t>
            </a:r>
            <a:endParaRPr sz="2300" b="0" i="0" u="none" strike="noStrike" cap="none">
              <a:solidFill>
                <a:schemeClr val="dk1"/>
              </a:solidFill>
              <a:latin typeface="Arial"/>
              <a:ea typeface="Arial"/>
              <a:cs typeface="Arial"/>
              <a:sym typeface="Arial"/>
            </a:endParaRPr>
          </a:p>
          <a:p>
            <a:pPr marL="457200" marR="0" lvl="0" indent="-374650" algn="l" rtl="0">
              <a:lnSpc>
                <a:spcPct val="115000"/>
              </a:lnSpc>
              <a:spcBef>
                <a:spcPts val="0"/>
              </a:spcBef>
              <a:spcAft>
                <a:spcPts val="0"/>
              </a:spcAft>
              <a:buClr>
                <a:schemeClr val="dk1"/>
              </a:buClr>
              <a:buSzPts val="2300"/>
              <a:buFont typeface="Arial"/>
              <a:buChar char="●"/>
            </a:pPr>
            <a:r>
              <a:rPr lang="en-US" sz="2300" b="0" i="0" u="none" strike="noStrike" cap="none">
                <a:solidFill>
                  <a:schemeClr val="dk1"/>
                </a:solidFill>
                <a:latin typeface="Arial"/>
                <a:ea typeface="Arial"/>
                <a:cs typeface="Arial"/>
                <a:sym typeface="Arial"/>
              </a:rPr>
              <a:t>% Outdoor Workers </a:t>
            </a:r>
            <a:endParaRPr sz="2300" b="0" i="0" u="none" strike="noStrike" cap="none">
              <a:solidFill>
                <a:schemeClr val="dk1"/>
              </a:solidFill>
              <a:latin typeface="Arial"/>
              <a:ea typeface="Arial"/>
              <a:cs typeface="Arial"/>
              <a:sym typeface="Arial"/>
            </a:endParaRPr>
          </a:p>
          <a:p>
            <a:pPr marL="457200" marR="0" lvl="0" indent="-374650" algn="l" rtl="0">
              <a:lnSpc>
                <a:spcPct val="115000"/>
              </a:lnSpc>
              <a:spcBef>
                <a:spcPts val="0"/>
              </a:spcBef>
              <a:spcAft>
                <a:spcPts val="0"/>
              </a:spcAft>
              <a:buClr>
                <a:schemeClr val="dk1"/>
              </a:buClr>
              <a:buSzPts val="2300"/>
              <a:buFont typeface="Arial"/>
              <a:buChar char="●"/>
            </a:pPr>
            <a:r>
              <a:rPr lang="en-US" sz="2300" b="0" i="0" u="none" strike="noStrike" cap="none">
                <a:solidFill>
                  <a:schemeClr val="dk1"/>
                </a:solidFill>
                <a:latin typeface="Arial"/>
                <a:ea typeface="Arial"/>
                <a:cs typeface="Arial"/>
                <a:sym typeface="Arial"/>
              </a:rPr>
              <a:t>% Age less than 18</a:t>
            </a:r>
            <a:endParaRPr sz="2300" b="0" i="0" u="none" strike="noStrike" cap="none">
              <a:solidFill>
                <a:schemeClr val="dk1"/>
              </a:solidFill>
              <a:latin typeface="Arial"/>
              <a:ea typeface="Arial"/>
              <a:cs typeface="Arial"/>
              <a:sym typeface="Arial"/>
            </a:endParaRPr>
          </a:p>
        </p:txBody>
      </p:sp>
      <p:graphicFrame>
        <p:nvGraphicFramePr>
          <p:cNvPr id="226" name="Google Shape;226;g137b1e3b62b_0_178"/>
          <p:cNvGraphicFramePr/>
          <p:nvPr/>
        </p:nvGraphicFramePr>
        <p:xfrm>
          <a:off x="5583600" y="1066797"/>
          <a:ext cx="6153300" cy="5437310"/>
        </p:xfrm>
        <a:graphic>
          <a:graphicData uri="http://schemas.openxmlformats.org/drawingml/2006/table">
            <a:tbl>
              <a:tblPr>
                <a:noFill/>
              </a:tblPr>
              <a:tblGrid>
                <a:gridCol w="1441200">
                  <a:extLst>
                    <a:ext uri="{9D8B030D-6E8A-4147-A177-3AD203B41FA5}">
                      <a16:colId xmlns:a16="http://schemas.microsoft.com/office/drawing/2014/main" val="20000"/>
                    </a:ext>
                  </a:extLst>
                </a:gridCol>
                <a:gridCol w="3592550">
                  <a:extLst>
                    <a:ext uri="{9D8B030D-6E8A-4147-A177-3AD203B41FA5}">
                      <a16:colId xmlns:a16="http://schemas.microsoft.com/office/drawing/2014/main" val="20001"/>
                    </a:ext>
                  </a:extLst>
                </a:gridCol>
                <a:gridCol w="1119550">
                  <a:extLst>
                    <a:ext uri="{9D8B030D-6E8A-4147-A177-3AD203B41FA5}">
                      <a16:colId xmlns:a16="http://schemas.microsoft.com/office/drawing/2014/main" val="20002"/>
                    </a:ext>
                  </a:extLst>
                </a:gridCol>
              </a:tblGrid>
              <a:tr h="642425">
                <a:tc>
                  <a:txBody>
                    <a:bodyPr/>
                    <a:lstStyle/>
                    <a:p>
                      <a:pPr marL="0" marR="0" lvl="0" indent="0" algn="l" rtl="0">
                        <a:lnSpc>
                          <a:spcPct val="100000"/>
                        </a:lnSpc>
                        <a:spcBef>
                          <a:spcPts val="0"/>
                        </a:spcBef>
                        <a:spcAft>
                          <a:spcPts val="0"/>
                        </a:spcAft>
                        <a:buClr>
                          <a:srgbClr val="000000"/>
                        </a:buClr>
                        <a:buSzPts val="2100"/>
                        <a:buFont typeface="Arial"/>
                        <a:buNone/>
                      </a:pPr>
                      <a:r>
                        <a:rPr lang="en-US" sz="2100" u="none" strike="noStrike" cap="none"/>
                        <a:t>Category</a:t>
                      </a:r>
                      <a:endParaRPr sz="2100" b="1" i="0" u="none" strike="noStrike" cap="none">
                        <a:solidFill>
                          <a:srgbClr val="000000"/>
                        </a:solidFill>
                        <a:latin typeface="Calibri"/>
                        <a:ea typeface="Calibri"/>
                        <a:cs typeface="Calibri"/>
                        <a:sym typeface="Calibri"/>
                      </a:endParaRPr>
                    </a:p>
                  </a:txBody>
                  <a:tcPr marL="9525" marR="9525" marT="9525" marB="0" anchor="b">
                    <a:solidFill>
                      <a:srgbClr val="FFF2CC"/>
                    </a:solidFill>
                  </a:tcPr>
                </a:tc>
                <a:tc>
                  <a:txBody>
                    <a:bodyPr/>
                    <a:lstStyle/>
                    <a:p>
                      <a:pPr marL="0" marR="0" lvl="0" indent="0" algn="l" rtl="0">
                        <a:lnSpc>
                          <a:spcPct val="100000"/>
                        </a:lnSpc>
                        <a:spcBef>
                          <a:spcPts val="0"/>
                        </a:spcBef>
                        <a:spcAft>
                          <a:spcPts val="0"/>
                        </a:spcAft>
                        <a:buClr>
                          <a:srgbClr val="000000"/>
                        </a:buClr>
                        <a:buSzPts val="2100"/>
                        <a:buFont typeface="Arial"/>
                        <a:buNone/>
                      </a:pPr>
                      <a:r>
                        <a:rPr lang="en-US" sz="2100" u="none" strike="noStrike" cap="none"/>
                        <a:t>Description of Data</a:t>
                      </a:r>
                      <a:endParaRPr sz="2100" b="1" i="0" u="none" strike="noStrike" cap="none">
                        <a:solidFill>
                          <a:srgbClr val="000000"/>
                        </a:solidFill>
                        <a:latin typeface="Calibri"/>
                        <a:ea typeface="Calibri"/>
                        <a:cs typeface="Calibri"/>
                        <a:sym typeface="Calibri"/>
                      </a:endParaRPr>
                    </a:p>
                  </a:txBody>
                  <a:tcPr marL="9525" marR="9525" marT="9525" marB="0" anchor="b">
                    <a:solidFill>
                      <a:srgbClr val="FFF2CC"/>
                    </a:solidFill>
                  </a:tcPr>
                </a:tc>
                <a:tc>
                  <a:txBody>
                    <a:bodyPr/>
                    <a:lstStyle/>
                    <a:p>
                      <a:pPr marL="0" marR="0" lvl="0" indent="0" algn="l" rtl="0">
                        <a:lnSpc>
                          <a:spcPct val="100000"/>
                        </a:lnSpc>
                        <a:spcBef>
                          <a:spcPts val="0"/>
                        </a:spcBef>
                        <a:spcAft>
                          <a:spcPts val="0"/>
                        </a:spcAft>
                        <a:buClr>
                          <a:srgbClr val="000000"/>
                        </a:buClr>
                        <a:buSzPts val="2100"/>
                        <a:buFont typeface="Arial"/>
                        <a:buNone/>
                      </a:pPr>
                      <a:r>
                        <a:rPr lang="en-US" sz="2100" u="none" strike="noStrike" cap="none"/>
                        <a:t>Provider</a:t>
                      </a:r>
                      <a:endParaRPr sz="2100" b="1" i="0" u="none" strike="noStrike" cap="none">
                        <a:solidFill>
                          <a:srgbClr val="000000"/>
                        </a:solidFill>
                        <a:latin typeface="Calibri"/>
                        <a:ea typeface="Calibri"/>
                        <a:cs typeface="Calibri"/>
                        <a:sym typeface="Calibri"/>
                      </a:endParaRPr>
                    </a:p>
                  </a:txBody>
                  <a:tcPr marL="9525" marR="9525" marT="9525" marB="0" anchor="b">
                    <a:solidFill>
                      <a:srgbClr val="FFF2CC"/>
                    </a:solidFill>
                  </a:tcPr>
                </a:tc>
                <a:extLst>
                  <a:ext uri="{0D108BD9-81ED-4DB2-BD59-A6C34878D82A}">
                    <a16:rowId xmlns:a16="http://schemas.microsoft.com/office/drawing/2014/main" val="10000"/>
                  </a:ext>
                </a:extLst>
              </a:tr>
              <a:tr h="4765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Health Outcome</a:t>
                      </a:r>
                      <a:endParaRPr sz="1600" b="1" i="0" u="none" strike="noStrike" cap="none">
                        <a:solidFill>
                          <a:srgbClr val="000000"/>
                        </a:solidFill>
                        <a:latin typeface="Calibri"/>
                        <a:ea typeface="Calibri"/>
                        <a:cs typeface="Calibri"/>
                        <a:sym typeface="Calibri"/>
                      </a:endParaRPr>
                    </a:p>
                  </a:txBody>
                  <a:tcPr marL="9525" marR="9525" marT="9525" marB="0" anchor="b">
                    <a:solidFill>
                      <a:srgbClr val="DDEAF6"/>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Heat Related Illness Emergency Department</a:t>
                      </a:r>
                      <a:endParaRPr sz="1600" b="0" i="0" u="none" strike="noStrike" cap="none">
                        <a:solidFill>
                          <a:srgbClr val="000000"/>
                        </a:solidFill>
                        <a:latin typeface="Calibri"/>
                        <a:ea typeface="Calibri"/>
                        <a:cs typeface="Calibri"/>
                        <a:sym typeface="Calibri"/>
                      </a:endParaRPr>
                    </a:p>
                  </a:txBody>
                  <a:tcPr marL="9525" marR="9525" marT="9525" marB="0" anchor="b">
                    <a:solidFill>
                      <a:srgbClr val="DDEAF6"/>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FDOH</a:t>
                      </a:r>
                      <a:endParaRPr sz="1600" b="0" i="0" u="none" strike="noStrike" cap="none">
                        <a:solidFill>
                          <a:srgbClr val="000000"/>
                        </a:solidFill>
                        <a:latin typeface="Calibri"/>
                        <a:ea typeface="Calibri"/>
                        <a:cs typeface="Calibri"/>
                        <a:sym typeface="Calibri"/>
                      </a:endParaRPr>
                    </a:p>
                  </a:txBody>
                  <a:tcPr marL="9525" marR="9525" marT="9525" marB="0" anchor="b">
                    <a:solidFill>
                      <a:srgbClr val="DDEAF6"/>
                    </a:solidFill>
                  </a:tcPr>
                </a:tc>
                <a:extLst>
                  <a:ext uri="{0D108BD9-81ED-4DB2-BD59-A6C34878D82A}">
                    <a16:rowId xmlns:a16="http://schemas.microsoft.com/office/drawing/2014/main" val="10001"/>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000000"/>
                        </a:solidFill>
                        <a:latin typeface="Calibri"/>
                        <a:ea typeface="Calibri"/>
                        <a:cs typeface="Calibri"/>
                        <a:sym typeface="Calibri"/>
                      </a:endParaRPr>
                    </a:p>
                  </a:txBody>
                  <a:tcPr marL="9525" marR="9525" marT="9525" marB="0" anchor="b">
                    <a:solidFill>
                      <a:srgbClr val="DDEAF6"/>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Heat Related Illness Hospitalizations</a:t>
                      </a:r>
                      <a:endParaRPr sz="1600" b="0" i="0" u="none" strike="noStrike" cap="none">
                        <a:solidFill>
                          <a:srgbClr val="000000"/>
                        </a:solidFill>
                        <a:latin typeface="Calibri"/>
                        <a:ea typeface="Calibri"/>
                        <a:cs typeface="Calibri"/>
                        <a:sym typeface="Calibri"/>
                      </a:endParaRPr>
                    </a:p>
                  </a:txBody>
                  <a:tcPr marL="9525" marR="9525" marT="9525" marB="0" anchor="b">
                    <a:solidFill>
                      <a:srgbClr val="DDEAF6"/>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FDOH</a:t>
                      </a:r>
                      <a:endParaRPr sz="1600" b="0" i="0" u="none" strike="noStrike" cap="none">
                        <a:solidFill>
                          <a:srgbClr val="000000"/>
                        </a:solidFill>
                        <a:latin typeface="Calibri"/>
                        <a:ea typeface="Calibri"/>
                        <a:cs typeface="Calibri"/>
                        <a:sym typeface="Calibri"/>
                      </a:endParaRPr>
                    </a:p>
                  </a:txBody>
                  <a:tcPr marL="9525" marR="9525" marT="9525" marB="0" anchor="b">
                    <a:solidFill>
                      <a:srgbClr val="DDEAF6"/>
                    </a:solidFill>
                  </a:tcPr>
                </a:tc>
                <a:extLst>
                  <a:ext uri="{0D108BD9-81ED-4DB2-BD59-A6C34878D82A}">
                    <a16:rowId xmlns:a16="http://schemas.microsoft.com/office/drawing/2014/main" val="10002"/>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Exposure</a:t>
                      </a:r>
                      <a:endParaRPr sz="1600" b="1" i="0" u="none" strike="noStrike" cap="none">
                        <a:solidFill>
                          <a:srgbClr val="000000"/>
                        </a:solidFill>
                        <a:latin typeface="Calibri"/>
                        <a:ea typeface="Calibri"/>
                        <a:cs typeface="Calibri"/>
                        <a:sym typeface="Calibri"/>
                      </a:endParaRPr>
                    </a:p>
                  </a:txBody>
                  <a:tcPr marL="9525" marR="9525" marT="9525" marB="0" anchor="b">
                    <a:solidFill>
                      <a:srgbClr val="FBE4D4"/>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Land Surface Temperature </a:t>
                      </a:r>
                      <a:endParaRPr sz="1600" b="0" i="0" u="none" strike="noStrike" cap="none">
                        <a:solidFill>
                          <a:srgbClr val="000000"/>
                        </a:solidFill>
                        <a:latin typeface="Calibri"/>
                        <a:ea typeface="Calibri"/>
                        <a:cs typeface="Calibri"/>
                        <a:sym typeface="Calibri"/>
                      </a:endParaRPr>
                    </a:p>
                  </a:txBody>
                  <a:tcPr marL="9525" marR="9525" marT="9525" marB="0" anchor="b">
                    <a:solidFill>
                      <a:srgbClr val="FBE4D4"/>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NASA</a:t>
                      </a:r>
                      <a:endParaRPr sz="1600" b="0" i="0" u="none" strike="noStrike" cap="none">
                        <a:solidFill>
                          <a:srgbClr val="000000"/>
                        </a:solidFill>
                        <a:latin typeface="Calibri"/>
                        <a:ea typeface="Calibri"/>
                        <a:cs typeface="Calibri"/>
                        <a:sym typeface="Calibri"/>
                      </a:endParaRPr>
                    </a:p>
                  </a:txBody>
                  <a:tcPr marL="9525" marR="9525" marT="9525" marB="0" anchor="b">
                    <a:solidFill>
                      <a:srgbClr val="FBE4D4"/>
                    </a:solidFill>
                  </a:tcPr>
                </a:tc>
                <a:extLst>
                  <a:ext uri="{0D108BD9-81ED-4DB2-BD59-A6C34878D82A}">
                    <a16:rowId xmlns:a16="http://schemas.microsoft.com/office/drawing/2014/main" val="10003"/>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a:t>
                      </a:r>
                      <a:endParaRPr sz="1600" b="1" i="0" u="none" strike="noStrike" cap="none">
                        <a:solidFill>
                          <a:srgbClr val="000000"/>
                        </a:solidFill>
                        <a:latin typeface="Calibri"/>
                        <a:ea typeface="Calibri"/>
                        <a:cs typeface="Calibri"/>
                        <a:sym typeface="Calibri"/>
                      </a:endParaRPr>
                    </a:p>
                  </a:txBody>
                  <a:tcPr marL="9525" marR="9525" marT="9525" marB="0" anchor="b">
                    <a:solidFill>
                      <a:srgbClr val="FBE4D4"/>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Impervious Surface</a:t>
                      </a:r>
                      <a:endParaRPr sz="1600" b="0" i="0" u="none" strike="noStrike" cap="none">
                        <a:solidFill>
                          <a:srgbClr val="000000"/>
                        </a:solidFill>
                        <a:latin typeface="Calibri"/>
                        <a:ea typeface="Calibri"/>
                        <a:cs typeface="Calibri"/>
                        <a:sym typeface="Calibri"/>
                      </a:endParaRPr>
                    </a:p>
                  </a:txBody>
                  <a:tcPr marL="9525" marR="9525" marT="9525" marB="0" anchor="b">
                    <a:solidFill>
                      <a:srgbClr val="FBE4D4"/>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NLCD (2019)</a:t>
                      </a:r>
                      <a:endParaRPr sz="1600" b="0" i="0" u="none" strike="noStrike" cap="none">
                        <a:solidFill>
                          <a:srgbClr val="000000"/>
                        </a:solidFill>
                        <a:latin typeface="Calibri"/>
                        <a:ea typeface="Calibri"/>
                        <a:cs typeface="Calibri"/>
                        <a:sym typeface="Calibri"/>
                      </a:endParaRPr>
                    </a:p>
                  </a:txBody>
                  <a:tcPr marL="9525" marR="9525" marT="9525" marB="0" anchor="b">
                    <a:solidFill>
                      <a:srgbClr val="FBE4D4"/>
                    </a:solidFill>
                  </a:tcPr>
                </a:tc>
                <a:extLst>
                  <a:ext uri="{0D108BD9-81ED-4DB2-BD59-A6C34878D82A}">
                    <a16:rowId xmlns:a16="http://schemas.microsoft.com/office/drawing/2014/main" val="10004"/>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Sensitivity</a:t>
                      </a:r>
                      <a:endParaRPr sz="1600" b="1"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Older Adults (age &gt; 65)</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US Census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extLst>
                  <a:ext uri="{0D108BD9-81ED-4DB2-BD59-A6C34878D82A}">
                    <a16:rowId xmlns:a16="http://schemas.microsoft.com/office/drawing/2014/main" val="10005"/>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a:t>
                      </a:r>
                      <a:endParaRPr sz="1600" b="1"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Living Alone</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US Census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extLst>
                  <a:ext uri="{0D108BD9-81ED-4DB2-BD59-A6C34878D82A}">
                    <a16:rowId xmlns:a16="http://schemas.microsoft.com/office/drawing/2014/main" val="10006"/>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a:t>
                      </a:r>
                      <a:endParaRPr sz="1600" b="1"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Children 0-5</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US Census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extLst>
                  <a:ext uri="{0D108BD9-81ED-4DB2-BD59-A6C34878D82A}">
                    <a16:rowId xmlns:a16="http://schemas.microsoft.com/office/drawing/2014/main" val="10007"/>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a:t>
                      </a:r>
                      <a:endParaRPr sz="1600" b="1"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Living in Poverty</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US Census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extLst>
                  <a:ext uri="{0D108BD9-81ED-4DB2-BD59-A6C34878D82A}">
                    <a16:rowId xmlns:a16="http://schemas.microsoft.com/office/drawing/2014/main" val="10008"/>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a:t>
                      </a:r>
                      <a:endParaRPr sz="1600" b="1"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Household Income </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US Census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extLst>
                  <a:ext uri="{0D108BD9-81ED-4DB2-BD59-A6C34878D82A}">
                    <a16:rowId xmlns:a16="http://schemas.microsoft.com/office/drawing/2014/main" val="10009"/>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a:t>
                      </a:r>
                      <a:endParaRPr sz="1600" b="1"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Limited Language Proficiency</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US Census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extLst>
                  <a:ext uri="{0D108BD9-81ED-4DB2-BD59-A6C34878D82A}">
                    <a16:rowId xmlns:a16="http://schemas.microsoft.com/office/drawing/2014/main" val="10010"/>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a:t>
                      </a:r>
                      <a:endParaRPr sz="1600" b="1"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African American</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US Census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extLst>
                  <a:ext uri="{0D108BD9-81ED-4DB2-BD59-A6C34878D82A}">
                    <a16:rowId xmlns:a16="http://schemas.microsoft.com/office/drawing/2014/main" val="10011"/>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 Hispanic</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Calibri"/>
                        <a:buNone/>
                      </a:pPr>
                      <a:r>
                        <a:rPr lang="en-US" sz="1600" u="none" strike="noStrike" cap="none"/>
                        <a:t>US Census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extLst>
                  <a:ext uri="{0D108BD9-81ED-4DB2-BD59-A6C34878D82A}">
                    <a16:rowId xmlns:a16="http://schemas.microsoft.com/office/drawing/2014/main" val="10012"/>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endParaRPr sz="1600" b="1"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 Indigenous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Calibri"/>
                        <a:buNone/>
                      </a:pPr>
                      <a:r>
                        <a:rPr lang="en-US" sz="1600" u="none" strike="noStrike" cap="none"/>
                        <a:t>US Census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extLst>
                  <a:ext uri="{0D108BD9-81ED-4DB2-BD59-A6C34878D82A}">
                    <a16:rowId xmlns:a16="http://schemas.microsoft.com/office/drawing/2014/main" val="10013"/>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a:t>
                      </a:r>
                      <a:endParaRPr sz="1600" b="1"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Mobile Homes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US Census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extLst>
                  <a:ext uri="{0D108BD9-81ED-4DB2-BD59-A6C34878D82A}">
                    <a16:rowId xmlns:a16="http://schemas.microsoft.com/office/drawing/2014/main" val="10014"/>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a:t>
                      </a:r>
                      <a:endParaRPr sz="1600" b="1"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High School Education</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US Census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extLst>
                  <a:ext uri="{0D108BD9-81ED-4DB2-BD59-A6C34878D82A}">
                    <a16:rowId xmlns:a16="http://schemas.microsoft.com/office/drawing/2014/main" val="10015"/>
                  </a:ext>
                </a:extLst>
              </a:tr>
              <a:tr h="476500">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a:t>
                      </a:r>
                      <a:endParaRPr sz="1600" b="1"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Calibri"/>
                        <a:buNone/>
                      </a:pPr>
                      <a:r>
                        <a:rPr lang="en-US" sz="1600" u="none" strike="noStrike" cap="none"/>
                        <a:t>% Outdoor Workers (Agr, Forestry, Fish, Mining, Construction)</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US Census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extLst>
                  <a:ext uri="{0D108BD9-81ED-4DB2-BD59-A6C34878D82A}">
                    <a16:rowId xmlns:a16="http://schemas.microsoft.com/office/drawing/2014/main" val="10016"/>
                  </a:ext>
                </a:extLst>
              </a:tr>
              <a:tr h="242825">
                <a:tc>
                  <a:txBody>
                    <a:bodyPr/>
                    <a:lstStyle/>
                    <a:p>
                      <a:pPr marL="0" marR="0" lvl="0" indent="0" algn="l" rtl="0">
                        <a:lnSpc>
                          <a:spcPct val="100000"/>
                        </a:lnSpc>
                        <a:spcBef>
                          <a:spcPts val="0"/>
                        </a:spcBef>
                        <a:spcAft>
                          <a:spcPts val="0"/>
                        </a:spcAft>
                        <a:buClr>
                          <a:srgbClr val="000000"/>
                        </a:buClr>
                        <a:buSzPts val="1600"/>
                        <a:buFont typeface="Arial"/>
                        <a:buNone/>
                      </a:pPr>
                      <a:r>
                        <a:rPr lang="en-US" sz="1600" u="none" strike="noStrike" cap="none"/>
                        <a:t> </a:t>
                      </a:r>
                      <a:endParaRPr sz="1600" b="1"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 Female Head of Housing</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tc>
                  <a:txBody>
                    <a:bodyPr/>
                    <a:lstStyle/>
                    <a:p>
                      <a:pPr marL="0" marR="0" lvl="0" indent="0" algn="l" rtl="0">
                        <a:lnSpc>
                          <a:spcPct val="100000"/>
                        </a:lnSpc>
                        <a:spcBef>
                          <a:spcPts val="0"/>
                        </a:spcBef>
                        <a:spcAft>
                          <a:spcPts val="0"/>
                        </a:spcAft>
                        <a:buClr>
                          <a:srgbClr val="000000"/>
                        </a:buClr>
                        <a:buSzPts val="1600"/>
                        <a:buFont typeface="Calibri"/>
                        <a:buNone/>
                      </a:pPr>
                      <a:r>
                        <a:rPr lang="en-US" sz="1600" u="none" strike="noStrike" cap="none"/>
                        <a:t>US Census</a:t>
                      </a:r>
                      <a:endParaRPr sz="1600" b="0" i="0" u="none" strike="noStrike" cap="none">
                        <a:solidFill>
                          <a:srgbClr val="000000"/>
                        </a:solidFill>
                        <a:latin typeface="Calibri"/>
                        <a:ea typeface="Calibri"/>
                        <a:cs typeface="Calibri"/>
                        <a:sym typeface="Calibri"/>
                      </a:endParaRPr>
                    </a:p>
                  </a:txBody>
                  <a:tcPr marL="9525" marR="9525" marT="9525" marB="0" anchor="b">
                    <a:solidFill>
                      <a:srgbClr val="E1EFD8"/>
                    </a:solidFill>
                  </a:tcPr>
                </a:tc>
                <a:extLst>
                  <a:ext uri="{0D108BD9-81ED-4DB2-BD59-A6C34878D82A}">
                    <a16:rowId xmlns:a16="http://schemas.microsoft.com/office/drawing/2014/main" val="10017"/>
                  </a:ext>
                </a:extLst>
              </a:tr>
            </a:tbl>
          </a:graphicData>
        </a:graphic>
      </p:graphicFrame>
      <p:cxnSp>
        <p:nvCxnSpPr>
          <p:cNvPr id="227" name="Google Shape;227;g137b1e3b62b_0_178"/>
          <p:cNvCxnSpPr/>
          <p:nvPr/>
        </p:nvCxnSpPr>
        <p:spPr>
          <a:xfrm flipH="1">
            <a:off x="3829075" y="1974200"/>
            <a:ext cx="1239900" cy="599100"/>
          </a:xfrm>
          <a:prstGeom prst="straightConnector1">
            <a:avLst/>
          </a:prstGeom>
          <a:noFill/>
          <a:ln w="76200" cap="flat" cmpd="sng">
            <a:solidFill>
              <a:schemeClr val="dk2"/>
            </a:solidFill>
            <a:prstDash val="solid"/>
            <a:round/>
            <a:headEnd type="none" w="sm" len="sm"/>
            <a:tailEnd type="triangle" w="med" len="med"/>
          </a:ln>
        </p:spPr>
      </p:cxnSp>
      <p:cxnSp>
        <p:nvCxnSpPr>
          <p:cNvPr id="228" name="Google Shape;228;g137b1e3b62b_0_178"/>
          <p:cNvCxnSpPr/>
          <p:nvPr/>
        </p:nvCxnSpPr>
        <p:spPr>
          <a:xfrm rot="10800000">
            <a:off x="4255184" y="4935269"/>
            <a:ext cx="1244400" cy="575700"/>
          </a:xfrm>
          <a:prstGeom prst="straightConnector1">
            <a:avLst/>
          </a:prstGeom>
          <a:noFill/>
          <a:ln w="76200" cap="flat" cmpd="sng">
            <a:solidFill>
              <a:schemeClr val="dk2"/>
            </a:solidFill>
            <a:prstDash val="solid"/>
            <a:round/>
            <a:headEnd type="none" w="sm" len="sm"/>
            <a:tailEnd type="triangle" w="med" len="med"/>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g137b1e3b62b_0_196"/>
          <p:cNvSpPr txBox="1">
            <a:spLocks noGrp="1"/>
          </p:cNvSpPr>
          <p:nvPr>
            <p:ph type="title"/>
          </p:nvPr>
        </p:nvSpPr>
        <p:spPr>
          <a:xfrm>
            <a:off x="1092700" y="0"/>
            <a:ext cx="10485600" cy="1325700"/>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1000"/>
              </a:spcBef>
              <a:spcAft>
                <a:spcPts val="0"/>
              </a:spcAft>
              <a:buSzPts val="1800"/>
              <a:buNone/>
            </a:pPr>
            <a:r>
              <a:rPr lang="en-US" sz="3800" b="1"/>
              <a:t>  Heat Index and Mortality </a:t>
            </a:r>
            <a:endParaRPr sz="2600" b="1"/>
          </a:p>
        </p:txBody>
      </p:sp>
      <p:sp>
        <p:nvSpPr>
          <p:cNvPr id="235" name="Google Shape;235;g137b1e3b62b_0_196"/>
          <p:cNvSpPr/>
          <p:nvPr/>
        </p:nvSpPr>
        <p:spPr>
          <a:xfrm>
            <a:off x="2508" y="0"/>
            <a:ext cx="914400" cy="1066800"/>
          </a:xfrm>
          <a:prstGeom prst="rect">
            <a:avLst/>
          </a:prstGeom>
          <a:solidFill>
            <a:srgbClr val="FBD38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36" name="Google Shape;236;g137b1e3b62b_0_196"/>
          <p:cNvPicPr preferRelativeResize="0"/>
          <p:nvPr/>
        </p:nvPicPr>
        <p:blipFill rotWithShape="1">
          <a:blip r:embed="rId3">
            <a:alphaModFix/>
          </a:blip>
          <a:srcRect/>
          <a:stretch/>
        </p:blipFill>
        <p:spPr>
          <a:xfrm>
            <a:off x="155519" y="138099"/>
            <a:ext cx="638029" cy="790601"/>
          </a:xfrm>
          <a:prstGeom prst="rect">
            <a:avLst/>
          </a:prstGeom>
          <a:noFill/>
          <a:ln>
            <a:noFill/>
          </a:ln>
        </p:spPr>
      </p:pic>
      <p:sp>
        <p:nvSpPr>
          <p:cNvPr id="237" name="Google Shape;237;g137b1e3b62b_0_196"/>
          <p:cNvSpPr/>
          <p:nvPr/>
        </p:nvSpPr>
        <p:spPr>
          <a:xfrm>
            <a:off x="11471211" y="6145550"/>
            <a:ext cx="739800" cy="731400"/>
          </a:xfrm>
          <a:prstGeom prst="rect">
            <a:avLst/>
          </a:prstGeom>
          <a:solidFill>
            <a:srgbClr val="102454">
              <a:alpha val="2274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8" name="Google Shape;238;g137b1e3b62b_0_196"/>
          <p:cNvSpPr/>
          <p:nvPr/>
        </p:nvSpPr>
        <p:spPr>
          <a:xfrm>
            <a:off x="-11151" y="6164619"/>
            <a:ext cx="9640500" cy="731400"/>
          </a:xfrm>
          <a:prstGeom prst="rect">
            <a:avLst/>
          </a:prstGeom>
          <a:solidFill>
            <a:srgbClr val="10245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39" name="Google Shape;239;g137b1e3b62b_0_196"/>
          <p:cNvSpPr/>
          <p:nvPr/>
        </p:nvSpPr>
        <p:spPr>
          <a:xfrm>
            <a:off x="10612427" y="6145550"/>
            <a:ext cx="739800" cy="731400"/>
          </a:xfrm>
          <a:prstGeom prst="rect">
            <a:avLst/>
          </a:prstGeom>
          <a:solidFill>
            <a:srgbClr val="102454">
              <a:alpha val="4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0" name="Google Shape;240;g137b1e3b62b_0_196"/>
          <p:cNvSpPr/>
          <p:nvPr/>
        </p:nvSpPr>
        <p:spPr>
          <a:xfrm>
            <a:off x="9763114" y="6145550"/>
            <a:ext cx="739800" cy="731400"/>
          </a:xfrm>
          <a:prstGeom prst="rect">
            <a:avLst/>
          </a:prstGeom>
          <a:solidFill>
            <a:srgbClr val="102454">
              <a:alpha val="67058"/>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41" name="Google Shape;241;g137b1e3b62b_0_196"/>
          <p:cNvSpPr txBox="1"/>
          <p:nvPr/>
        </p:nvSpPr>
        <p:spPr>
          <a:xfrm>
            <a:off x="341325" y="1172850"/>
            <a:ext cx="11570700" cy="523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000"/>
              </a:spcBef>
              <a:spcAft>
                <a:spcPts val="0"/>
              </a:spcAft>
              <a:buClr>
                <a:srgbClr val="000000"/>
              </a:buClr>
              <a:buSzPts val="2200"/>
              <a:buFont typeface="Arial"/>
              <a:buNone/>
            </a:pPr>
            <a:endParaRPr sz="2200" b="0" i="0" u="none" strike="noStrike" cap="none">
              <a:solidFill>
                <a:schemeClr val="dk1"/>
              </a:solidFill>
              <a:latin typeface="Arial"/>
              <a:ea typeface="Arial"/>
              <a:cs typeface="Arial"/>
              <a:sym typeface="Arial"/>
            </a:endParaRPr>
          </a:p>
        </p:txBody>
      </p:sp>
      <p:sp>
        <p:nvSpPr>
          <p:cNvPr id="242" name="Google Shape;242;g137b1e3b62b_0_196"/>
          <p:cNvSpPr txBox="1"/>
          <p:nvPr/>
        </p:nvSpPr>
        <p:spPr>
          <a:xfrm>
            <a:off x="7281725" y="325400"/>
            <a:ext cx="4296600" cy="63225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500"/>
              <a:buFont typeface="Arial"/>
              <a:buNone/>
            </a:pPr>
            <a:endParaRPr sz="2500" b="0" i="0" u="none" strike="noStrike" cap="none">
              <a:solidFill>
                <a:srgbClr val="001C1B"/>
              </a:solidFill>
              <a:latin typeface="Arial"/>
              <a:ea typeface="Arial"/>
              <a:cs typeface="Arial"/>
              <a:sym typeface="Arial"/>
            </a:endParaRPr>
          </a:p>
          <a:p>
            <a:pPr marL="457200" marR="0" lvl="0" indent="-387350" algn="l" rtl="0">
              <a:lnSpc>
                <a:spcPct val="115000"/>
              </a:lnSpc>
              <a:spcBef>
                <a:spcPts val="0"/>
              </a:spcBef>
              <a:spcAft>
                <a:spcPts val="0"/>
              </a:spcAft>
              <a:buClr>
                <a:srgbClr val="001C1B"/>
              </a:buClr>
              <a:buSzPts val="2500"/>
              <a:buFont typeface="Arial"/>
              <a:buChar char="●"/>
            </a:pPr>
            <a:r>
              <a:rPr lang="en-US" sz="2500" b="0" i="0" u="none" strike="noStrike" cap="none">
                <a:solidFill>
                  <a:srgbClr val="000000"/>
                </a:solidFill>
                <a:latin typeface="Arial"/>
                <a:ea typeface="Arial"/>
                <a:cs typeface="Arial"/>
                <a:sym typeface="Arial"/>
              </a:rPr>
              <a:t>The majority of heat related deaths occur below heat advisory thresholds</a:t>
            </a:r>
            <a:endParaRPr sz="2500" b="0" i="0" u="none" strike="noStrike" cap="none">
              <a:solidFill>
                <a:srgbClr val="000000"/>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2500"/>
              <a:buFont typeface="Arial"/>
              <a:buNone/>
            </a:pPr>
            <a:endParaRPr sz="2500" b="0" i="0" u="none" strike="noStrike" cap="none">
              <a:solidFill>
                <a:srgbClr val="000000"/>
              </a:solidFill>
              <a:latin typeface="Arial"/>
              <a:ea typeface="Arial"/>
              <a:cs typeface="Arial"/>
              <a:sym typeface="Arial"/>
            </a:endParaRPr>
          </a:p>
          <a:p>
            <a:pPr marL="457200" marR="0" lvl="0" indent="-387350" algn="l" rtl="0">
              <a:lnSpc>
                <a:spcPct val="115000"/>
              </a:lnSpc>
              <a:spcBef>
                <a:spcPts val="0"/>
              </a:spcBef>
              <a:spcAft>
                <a:spcPts val="0"/>
              </a:spcAft>
              <a:buClr>
                <a:srgbClr val="001C1B"/>
              </a:buClr>
              <a:buSzPts val="2500"/>
              <a:buFont typeface="Arial"/>
              <a:buChar char="●"/>
            </a:pPr>
            <a:r>
              <a:rPr lang="en-US" sz="2500" b="0" i="0" u="none" strike="noStrike" cap="none">
                <a:solidFill>
                  <a:srgbClr val="000000"/>
                </a:solidFill>
                <a:latin typeface="Arial"/>
                <a:ea typeface="Arial"/>
                <a:cs typeface="Arial"/>
                <a:sym typeface="Arial"/>
              </a:rPr>
              <a:t>A 10 degree increase in the heat index results in one more death per day</a:t>
            </a:r>
            <a:endParaRPr sz="2500" b="0" i="0" u="none" strike="noStrike" cap="none">
              <a:solidFill>
                <a:srgbClr val="000000"/>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2500"/>
              <a:buFont typeface="Arial"/>
              <a:buNone/>
            </a:pPr>
            <a:r>
              <a:rPr lang="en-US" sz="2500" b="0" i="0" u="none" strike="noStrike" cap="none">
                <a:solidFill>
                  <a:srgbClr val="000000"/>
                </a:solidFill>
                <a:latin typeface="Arial"/>
                <a:ea typeface="Arial"/>
                <a:cs typeface="Arial"/>
                <a:sym typeface="Arial"/>
              </a:rPr>
              <a:t> </a:t>
            </a:r>
            <a:endParaRPr sz="2500" b="0" i="0" u="none" strike="noStrike" cap="none">
              <a:solidFill>
                <a:srgbClr val="000000"/>
              </a:solidFill>
              <a:latin typeface="Arial"/>
              <a:ea typeface="Arial"/>
              <a:cs typeface="Arial"/>
              <a:sym typeface="Arial"/>
            </a:endParaRPr>
          </a:p>
          <a:p>
            <a:pPr marL="457200" marR="0" lvl="0" indent="-387350" algn="l" rtl="0">
              <a:lnSpc>
                <a:spcPct val="115000"/>
              </a:lnSpc>
              <a:spcBef>
                <a:spcPts val="0"/>
              </a:spcBef>
              <a:spcAft>
                <a:spcPts val="0"/>
              </a:spcAft>
              <a:buClr>
                <a:srgbClr val="000000"/>
              </a:buClr>
              <a:buSzPts val="2500"/>
              <a:buFont typeface="Arial"/>
              <a:buChar char="●"/>
            </a:pPr>
            <a:r>
              <a:rPr lang="en-US" sz="2500" b="0" i="0" u="none" strike="noStrike" cap="none">
                <a:solidFill>
                  <a:srgbClr val="001C1B"/>
                </a:solidFill>
                <a:latin typeface="Arial"/>
                <a:ea typeface="Arial"/>
                <a:cs typeface="Arial"/>
                <a:sym typeface="Arial"/>
              </a:rPr>
              <a:t>Heat attributable death was 34 deaths per year (2015-2019)</a:t>
            </a:r>
            <a:endParaRPr sz="2500" b="0" i="0" u="none" strike="noStrike" cap="none">
              <a:solidFill>
                <a:srgbClr val="001C1B"/>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2500"/>
              <a:buFont typeface="Arial"/>
              <a:buNone/>
            </a:pPr>
            <a:endParaRPr sz="2500" b="0" i="0" u="none" strike="noStrike" cap="none">
              <a:solidFill>
                <a:srgbClr val="000000"/>
              </a:solidFill>
              <a:latin typeface="Arial"/>
              <a:ea typeface="Arial"/>
              <a:cs typeface="Arial"/>
              <a:sym typeface="Arial"/>
            </a:endParaRPr>
          </a:p>
        </p:txBody>
      </p:sp>
      <p:pic>
        <p:nvPicPr>
          <p:cNvPr id="243" name="Google Shape;243;g137b1e3b62b_0_196"/>
          <p:cNvPicPr preferRelativeResize="0"/>
          <p:nvPr/>
        </p:nvPicPr>
        <p:blipFill rotWithShape="1">
          <a:blip r:embed="rId4">
            <a:alphaModFix/>
          </a:blip>
          <a:srcRect/>
          <a:stretch/>
        </p:blipFill>
        <p:spPr>
          <a:xfrm>
            <a:off x="1092700" y="1172850"/>
            <a:ext cx="4832701" cy="4832701"/>
          </a:xfrm>
          <a:prstGeom prst="rect">
            <a:avLst/>
          </a:prstGeom>
          <a:noFill/>
          <a:ln>
            <a:noFill/>
          </a:ln>
        </p:spPr>
      </p:pic>
      <p:sp>
        <p:nvSpPr>
          <p:cNvPr id="244" name="Google Shape;244;g137b1e3b62b_0_196"/>
          <p:cNvSpPr txBox="1"/>
          <p:nvPr/>
        </p:nvSpPr>
        <p:spPr>
          <a:xfrm>
            <a:off x="155525" y="6330225"/>
            <a:ext cx="5462700" cy="384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200"/>
              </a:spcAft>
              <a:buClr>
                <a:srgbClr val="000000"/>
              </a:buClr>
              <a:buSzPts val="1300"/>
              <a:buFont typeface="Arial"/>
              <a:buNone/>
            </a:pPr>
            <a:r>
              <a:rPr lang="en-US" sz="1300" b="0" i="0" u="none" strike="noStrike" cap="none">
                <a:solidFill>
                  <a:schemeClr val="lt1"/>
                </a:solidFill>
                <a:latin typeface="Arial"/>
                <a:ea typeface="Arial"/>
                <a:cs typeface="Arial"/>
                <a:sym typeface="Arial"/>
              </a:rPr>
              <a:t>Miami-Dade Extreme Heat and Mortality Report (Uejio and Ahn, 2022)</a:t>
            </a:r>
            <a:endParaRPr sz="1300" b="0" i="0" u="none" strike="noStrike" cap="none">
              <a:solidFill>
                <a:schemeClr val="lt1"/>
              </a:solidFill>
              <a:latin typeface="Arial"/>
              <a:ea typeface="Arial"/>
              <a:cs typeface="Arial"/>
              <a:sym typeface="Arial"/>
            </a:endParaRPr>
          </a:p>
        </p:txBody>
      </p:sp>
      <p:cxnSp>
        <p:nvCxnSpPr>
          <p:cNvPr id="245" name="Google Shape;245;g137b1e3b62b_0_196"/>
          <p:cNvCxnSpPr/>
          <p:nvPr/>
        </p:nvCxnSpPr>
        <p:spPr>
          <a:xfrm>
            <a:off x="5367125" y="1454850"/>
            <a:ext cx="15600" cy="4268700"/>
          </a:xfrm>
          <a:prstGeom prst="straightConnector1">
            <a:avLst/>
          </a:prstGeom>
          <a:noFill/>
          <a:ln w="38100" cap="flat" cmpd="sng">
            <a:solidFill>
              <a:srgbClr val="FC3B36"/>
            </a:solidFill>
            <a:prstDash val="solid"/>
            <a:round/>
            <a:headEnd type="none" w="sm" len="sm"/>
            <a:tailEnd type="none" w="sm" len="sm"/>
          </a:ln>
        </p:spPr>
      </p:cxnSp>
      <p:sp>
        <p:nvSpPr>
          <p:cNvPr id="246" name="Google Shape;246;g137b1e3b62b_0_196"/>
          <p:cNvSpPr txBox="1"/>
          <p:nvPr/>
        </p:nvSpPr>
        <p:spPr>
          <a:xfrm>
            <a:off x="1647798" y="1454850"/>
            <a:ext cx="18204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National Weather Service Heat Advisory &amp; Warning </a:t>
            </a:r>
            <a:endParaRPr sz="1400" b="0" i="0" u="none" strike="noStrike" cap="none">
              <a:solidFill>
                <a:srgbClr val="000000"/>
              </a:solidFill>
              <a:latin typeface="Arial"/>
              <a:ea typeface="Arial"/>
              <a:cs typeface="Arial"/>
              <a:sym typeface="Arial"/>
            </a:endParaRPr>
          </a:p>
        </p:txBody>
      </p:sp>
      <p:cxnSp>
        <p:nvCxnSpPr>
          <p:cNvPr id="247" name="Google Shape;247;g137b1e3b62b_0_196"/>
          <p:cNvCxnSpPr/>
          <p:nvPr/>
        </p:nvCxnSpPr>
        <p:spPr>
          <a:xfrm>
            <a:off x="4801300" y="1454838"/>
            <a:ext cx="15600" cy="4268700"/>
          </a:xfrm>
          <a:prstGeom prst="straightConnector1">
            <a:avLst/>
          </a:prstGeom>
          <a:noFill/>
          <a:ln w="38100" cap="flat" cmpd="sng">
            <a:solidFill>
              <a:schemeClr val="accent2"/>
            </a:solidFill>
            <a:prstDash val="solid"/>
            <a:round/>
            <a:headEnd type="none" w="sm" len="sm"/>
            <a:tailEnd type="none" w="sm" len="sm"/>
          </a:ln>
        </p:spPr>
      </p:cxnSp>
      <p:cxnSp>
        <p:nvCxnSpPr>
          <p:cNvPr id="248" name="Google Shape;248;g137b1e3b62b_0_196"/>
          <p:cNvCxnSpPr/>
          <p:nvPr/>
        </p:nvCxnSpPr>
        <p:spPr>
          <a:xfrm>
            <a:off x="3325200" y="1863300"/>
            <a:ext cx="1163100" cy="14400"/>
          </a:xfrm>
          <a:prstGeom prst="straightConnector1">
            <a:avLst/>
          </a:prstGeom>
          <a:noFill/>
          <a:ln w="38100" cap="flat" cmpd="sng">
            <a:solidFill>
              <a:schemeClr val="dk2"/>
            </a:solidFill>
            <a:prstDash val="solid"/>
            <a:round/>
            <a:headEnd type="none" w="sm" len="sm"/>
            <a:tailEnd type="triangle" w="med" len="med"/>
          </a:ln>
        </p:spPr>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51773F7DB16174F9EB52C0FB0A05233" ma:contentTypeVersion="14" ma:contentTypeDescription="Create a new document." ma:contentTypeScope="" ma:versionID="b1417e6288efece5fdb01cfb357edf60">
  <xsd:schema xmlns:xsd="http://www.w3.org/2001/XMLSchema" xmlns:xs="http://www.w3.org/2001/XMLSchema" xmlns:p="http://schemas.microsoft.com/office/2006/metadata/properties" xmlns:ns3="bebd99a4-15a0-4ecf-a8c0-62f4b2b44c53" xmlns:ns4="b3569f8f-28ed-419e-963b-75b4ef2f90d8" targetNamespace="http://schemas.microsoft.com/office/2006/metadata/properties" ma:root="true" ma:fieldsID="906b85b531d73d20a1b488ca2b72d7e0" ns3:_="" ns4:_="">
    <xsd:import namespace="bebd99a4-15a0-4ecf-a8c0-62f4b2b44c53"/>
    <xsd:import namespace="b3569f8f-28ed-419e-963b-75b4ef2f90d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AutoKeyPoints" minOccurs="0"/>
                <xsd:element ref="ns3:MediaServiceKeyPoints"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bd99a4-15a0-4ecf-a8c0-62f4b2b44c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3569f8f-28ed-419e-963b-75b4ef2f90d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66A94A5-553A-45E4-92D7-570FDF6E65F8}">
  <ds:schemaRefs>
    <ds:schemaRef ds:uri="http://schemas.microsoft.com/sharepoint/v3/contenttype/forms"/>
  </ds:schemaRefs>
</ds:datastoreItem>
</file>

<file path=customXml/itemProps2.xml><?xml version="1.0" encoding="utf-8"?>
<ds:datastoreItem xmlns:ds="http://schemas.openxmlformats.org/officeDocument/2006/customXml" ds:itemID="{198DC5AE-D276-462B-933E-859BA09461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bd99a4-15a0-4ecf-a8c0-62f4b2b44c53"/>
    <ds:schemaRef ds:uri="b3569f8f-28ed-419e-963b-75b4ef2f90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FCB97FD-A930-44CC-B820-11757BD866C5}">
  <ds:schemaRefs>
    <ds:schemaRef ds:uri="http://purl.org/dc/elements/1.1/"/>
    <ds:schemaRef ds:uri="http://purl.org/dc/dcmitype/"/>
    <ds:schemaRef ds:uri="http://purl.org/dc/terms/"/>
    <ds:schemaRef ds:uri="bebd99a4-15a0-4ecf-a8c0-62f4b2b44c53"/>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b3569f8f-28ed-419e-963b-75b4ef2f90d8"/>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289</TotalTime>
  <Words>947</Words>
  <Application>Microsoft Macintosh PowerPoint</Application>
  <PresentationFormat>Widescreen</PresentationFormat>
  <Paragraphs>149</Paragraphs>
  <Slides>13</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Calibri Light</vt:lpstr>
      <vt:lpstr>Century Gothic</vt:lpstr>
      <vt:lpstr>Roboto</vt:lpstr>
      <vt:lpstr>Office Theme</vt:lpstr>
      <vt:lpstr>  Heat Stress and Heat Illness Prevention CME Series Session 1 Climate, Heat, and Health</vt:lpstr>
      <vt:lpstr>Miami-Dade County Specific Heat Data</vt:lpstr>
      <vt:lpstr>Disclosure</vt:lpstr>
      <vt:lpstr>Miami-Dade County Specific Heat Data</vt:lpstr>
      <vt:lpstr>  Extreme Heat </vt:lpstr>
      <vt:lpstr> Currently in Miami</vt:lpstr>
      <vt:lpstr>PowerPoint Presentation</vt:lpstr>
      <vt:lpstr>Background: Currently in Miami</vt:lpstr>
      <vt:lpstr>PowerPoint Presentation</vt:lpstr>
      <vt:lpstr>ArcGIS StoryMap on Heat Exposure </vt:lpstr>
      <vt:lpstr>Miami-Dade Extreme Heat Vulnerability Index Map</vt:lpstr>
      <vt:lpstr>Heat Vulnerability Study - Populations at Risk in Miami-Dade</vt:lpstr>
      <vt:lpstr>  Heat Index and Mortality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Heat Stress and Heat Illness Prevention CME Series Session 1 Climate, Heat, and Health</dc:title>
  <dc:creator>Patrise Tyson</dc:creator>
  <cp:lastModifiedBy>Cheryl Holder</cp:lastModifiedBy>
  <cp:revision>4</cp:revision>
  <dcterms:created xsi:type="dcterms:W3CDTF">2022-08-19T21:29:34Z</dcterms:created>
  <dcterms:modified xsi:type="dcterms:W3CDTF">2024-02-06T18:46:33Z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0x010100851773F7DB16174F9EB52C0FB0A05233</vt:lpwstr>
  </property>
</Properties>
</file>