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79" r:id="rId3"/>
    <p:sldId id="257" r:id="rId4"/>
    <p:sldId id="260" r:id="rId5"/>
    <p:sldId id="274" r:id="rId6"/>
    <p:sldId id="258" r:id="rId7"/>
    <p:sldId id="273" r:id="rId8"/>
    <p:sldId id="268" r:id="rId9"/>
    <p:sldId id="272" r:id="rId10"/>
    <p:sldId id="267" r:id="rId11"/>
    <p:sldId id="270" r:id="rId12"/>
    <p:sldId id="261" r:id="rId13"/>
    <p:sldId id="265" r:id="rId14"/>
    <p:sldId id="259" r:id="rId15"/>
    <p:sldId id="262" r:id="rId16"/>
    <p:sldId id="263" r:id="rId17"/>
    <p:sldId id="271" r:id="rId18"/>
    <p:sldId id="266" r:id="rId19"/>
    <p:sldId id="269" r:id="rId20"/>
    <p:sldId id="276" r:id="rId21"/>
    <p:sldId id="275" r:id="rId22"/>
    <p:sldId id="264" r:id="rId23"/>
    <p:sldId id="320" r:id="rId24"/>
    <p:sldId id="299" r:id="rId25"/>
    <p:sldId id="27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4A01D5-4F99-4985-B3B6-D37DDDE28A9C}" v="37" dt="2022-12-08T21:55:00.2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57"/>
    <p:restoredTop sz="72172"/>
  </p:normalViewPr>
  <p:slideViewPr>
    <p:cSldViewPr snapToGrid="0">
      <p:cViewPr varScale="1">
        <p:scale>
          <a:sx n="65" d="100"/>
          <a:sy n="65" d="100"/>
        </p:scale>
        <p:origin x="16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E8EAF6-87B7-2F4F-BA75-3E94BE3148A5}" type="datetimeFigureOut">
              <a:rPr lang="en-US" smtClean="0"/>
              <a:t>2/6/24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3FDC36-21B4-BD4A-BA96-7105E06CC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643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https://</a:t>
            </a:r>
            <a:r>
              <a:rPr lang="en-US" b="0" i="0" dirty="0" err="1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www.uptodate.com</a:t>
            </a:r>
            <a:r>
              <a:rPr lang="en-US" b="0" i="0" dirty="0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/contents/</a:t>
            </a:r>
            <a:r>
              <a:rPr lang="en-US" b="0" i="0" dirty="0" err="1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overview-of-occupational-and-environmental-health?search</a:t>
            </a:r>
            <a:r>
              <a:rPr lang="en-US" b="0" i="0" dirty="0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=ambient%20air%20pollution&amp;source=</a:t>
            </a:r>
            <a:r>
              <a:rPr lang="en-US" b="0" i="0" dirty="0" err="1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search_result&amp;selectedTitle</a:t>
            </a:r>
            <a:r>
              <a:rPr lang="en-US" b="0" i="0" dirty="0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=1~150&amp;usage_type=</a:t>
            </a:r>
            <a:r>
              <a:rPr lang="en-US" b="0" i="0" dirty="0" err="1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default&amp;display_rank</a:t>
            </a:r>
            <a:r>
              <a:rPr lang="en-US" b="0" i="0" dirty="0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=1#H543488597</a:t>
            </a:r>
          </a:p>
          <a:p>
            <a:pPr algn="l"/>
            <a:endParaRPr lang="en-US" b="0" i="0" dirty="0">
              <a:solidFill>
                <a:srgbClr val="232323"/>
              </a:solidFill>
              <a:effectLst/>
              <a:latin typeface="Noto Sans" panose="020B0502040504020204" pitchFamily="34" charset="0"/>
            </a:endParaRPr>
          </a:p>
          <a:p>
            <a:pPr algn="l"/>
            <a:r>
              <a:rPr lang="en-US" b="0" i="0" dirty="0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The AQI scale runs from 0 to 500, with a value of 100 or less corresponding to the national air quality standard (AQI of 0 to 50 is consistent with good air quality; AQI of 51 to 100 is consistent with moderate air quality). An AQI of greater than 100 is considered unhealthy for sensitive groups (</a:t>
            </a:r>
            <a:r>
              <a:rPr lang="en-US" b="0" i="0" dirty="0" err="1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ie</a:t>
            </a:r>
            <a:r>
              <a:rPr lang="en-US" b="0" i="0" dirty="0">
                <a:solidFill>
                  <a:srgbClr val="232323"/>
                </a:solidFill>
                <a:effectLst/>
                <a:latin typeface="Noto Sans" panose="020B0502040504020204" pitchFamily="34" charset="0"/>
              </a:rPr>
              <a:t>, those with baseline lung disease), and a value greater than 300 signifies hazardous conditions.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FDC36-21B4-BD4A-BA96-7105E06CCE6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515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FDC36-21B4-BD4A-BA96-7105E06CCE6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806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www.health.ny.gov</a:t>
            </a:r>
            <a:r>
              <a:rPr lang="en-US" dirty="0"/>
              <a:t>/environmental/indoors/air/</a:t>
            </a:r>
            <a:r>
              <a:rPr lang="en-US" dirty="0" err="1"/>
              <a:t>pmq_a.htm</a:t>
            </a:r>
            <a:r>
              <a:rPr lang="en-US" dirty="0"/>
              <a:t>#:~:text=What%20is%20Particulate%20Matter%202.5,unit%20of%20measurement%20for%20distance.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FDC36-21B4-BD4A-BA96-7105E06CCE6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6691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2 adapted from https://</a:t>
            </a:r>
            <a:r>
              <a:rPr lang="en-US" dirty="0" err="1"/>
              <a:t>www.ncbi.nlm.nih.gov</a:t>
            </a:r>
            <a:r>
              <a:rPr lang="en-US" dirty="0"/>
              <a:t>/</a:t>
            </a:r>
            <a:r>
              <a:rPr lang="en-US" dirty="0" err="1"/>
              <a:t>pmc</a:t>
            </a:r>
            <a:r>
              <a:rPr lang="en-US" dirty="0"/>
              <a:t>/articles/PMC9223652/figure/ijerph-19-07511-f002/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FDC36-21B4-BD4A-BA96-7105E06CCE6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8777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4 adapted from https://</a:t>
            </a:r>
            <a:r>
              <a:rPr lang="en-US" dirty="0" err="1"/>
              <a:t>www.ncbi.nlm.nih.gov</a:t>
            </a:r>
            <a:r>
              <a:rPr lang="en-US" dirty="0"/>
              <a:t>/core/</a:t>
            </a:r>
            <a:r>
              <a:rPr lang="en-US" dirty="0" err="1"/>
              <a:t>lw</a:t>
            </a:r>
            <a:r>
              <a:rPr lang="en-US" dirty="0"/>
              <a:t>/2.0/html/</a:t>
            </a:r>
            <a:r>
              <a:rPr lang="en-US" dirty="0" err="1"/>
              <a:t>tileshop_pmc</a:t>
            </a:r>
            <a:r>
              <a:rPr lang="en-US" dirty="0"/>
              <a:t>/</a:t>
            </a:r>
            <a:r>
              <a:rPr lang="en-US" dirty="0" err="1"/>
              <a:t>tileshop_pmc_inline.html?title</a:t>
            </a:r>
            <a:r>
              <a:rPr lang="en-US" dirty="0"/>
              <a:t>=Click%20on%20image%20to%20zoom&amp;p=PMC3&amp;id=9223652_ijerph-19-07511-g004.jpg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FDC36-21B4-BD4A-BA96-7105E06CCE6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5020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3 adapted from https://</a:t>
            </a:r>
            <a:r>
              <a:rPr lang="en-US" dirty="0" err="1"/>
              <a:t>www.ncbi.nlm.nih.gov</a:t>
            </a:r>
            <a:r>
              <a:rPr lang="en-US" dirty="0"/>
              <a:t>/</a:t>
            </a:r>
            <a:r>
              <a:rPr lang="en-US" dirty="0" err="1"/>
              <a:t>pmc</a:t>
            </a:r>
            <a:r>
              <a:rPr lang="en-US" dirty="0"/>
              <a:t>/articles/PMC9223652/figure/ijerph-19-07511-f003/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FDC36-21B4-BD4A-BA96-7105E06CCE6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5261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5 adapted from https://</a:t>
            </a:r>
            <a:r>
              <a:rPr lang="en-US" dirty="0" err="1"/>
              <a:t>www.ncbi.nlm.nih.gov</a:t>
            </a:r>
            <a:r>
              <a:rPr lang="en-US" dirty="0"/>
              <a:t>/core/</a:t>
            </a:r>
            <a:r>
              <a:rPr lang="en-US" dirty="0" err="1"/>
              <a:t>lw</a:t>
            </a:r>
            <a:r>
              <a:rPr lang="en-US" dirty="0"/>
              <a:t>/2.0/html/</a:t>
            </a:r>
            <a:r>
              <a:rPr lang="en-US" dirty="0" err="1"/>
              <a:t>tileshop_pmc</a:t>
            </a:r>
            <a:r>
              <a:rPr lang="en-US" dirty="0"/>
              <a:t>/</a:t>
            </a:r>
            <a:r>
              <a:rPr lang="en-US" dirty="0" err="1"/>
              <a:t>tileshop_pmc_inline.html?title</a:t>
            </a:r>
            <a:r>
              <a:rPr lang="en-US" dirty="0"/>
              <a:t>=Click%20on%20image%20to%20zoom&amp;p=PMC3&amp;id=9223652_ijerph-19-07511-g005.jpg</a:t>
            </a:r>
          </a:p>
          <a:p>
            <a:endParaRPr lang="en-US" dirty="0"/>
          </a:p>
          <a:p>
            <a:r>
              <a:rPr lang="en-US" dirty="0"/>
              <a:t>Olfactory problems</a:t>
            </a:r>
          </a:p>
          <a:p>
            <a:r>
              <a:rPr lang="en-US" dirty="0"/>
              <a:t>Auditory impairments</a:t>
            </a:r>
          </a:p>
          <a:p>
            <a:r>
              <a:rPr lang="en-US" dirty="0"/>
              <a:t>Depression symptoms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FDC36-21B4-BD4A-BA96-7105E06CCE6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546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www.ncbi.nlm.nih.gov</a:t>
            </a:r>
            <a:r>
              <a:rPr lang="en-US" dirty="0"/>
              <a:t>/</a:t>
            </a:r>
            <a:r>
              <a:rPr lang="en-US" dirty="0" err="1"/>
              <a:t>pmc</a:t>
            </a:r>
            <a:r>
              <a:rPr lang="en-US" dirty="0"/>
              <a:t>/articles/PMC4740125/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FDC36-21B4-BD4A-BA96-7105E06CCE6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9152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www.ncbi.nlm.nih.gov</a:t>
            </a:r>
            <a:r>
              <a:rPr lang="en-US" dirty="0"/>
              <a:t>/</a:t>
            </a:r>
            <a:r>
              <a:rPr lang="en-US" dirty="0" err="1"/>
              <a:t>pmc</a:t>
            </a:r>
            <a:r>
              <a:rPr lang="en-US" dirty="0"/>
              <a:t>/articles/PMC4740125/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FDC36-21B4-BD4A-BA96-7105E06CCE6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5070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www.nature.com</a:t>
            </a:r>
            <a:r>
              <a:rPr lang="en-US" dirty="0"/>
              <a:t>/articles/s41591-022-02073-x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FDC36-21B4-BD4A-BA96-7105E06CCE6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7462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altered telomere length, expression of genes involved in DNA damage and repair, inflammation, immunological and oxidative stress response, and epigenetic effects such as DNA methylation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FDC36-21B4-BD4A-BA96-7105E06CCE6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7939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FDC36-21B4-BD4A-BA96-7105E06CCE6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0074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Figure 7 adapted from https://</a:t>
            </a:r>
            <a:r>
              <a:rPr lang="en-US" dirty="0" err="1"/>
              <a:t>www.google.com</a:t>
            </a:r>
            <a:r>
              <a:rPr lang="en-US" dirty="0"/>
              <a:t>/</a:t>
            </a:r>
            <a:r>
              <a:rPr lang="en-US" dirty="0" err="1"/>
              <a:t>search?q</a:t>
            </a:r>
            <a:r>
              <a:rPr lang="en-US" dirty="0"/>
              <a:t>=</a:t>
            </a:r>
            <a:r>
              <a:rPr lang="en-US" dirty="0" err="1"/>
              <a:t>types+of+field+workers&amp;rlz</a:t>
            </a:r>
            <a:r>
              <a:rPr lang="en-US" dirty="0"/>
              <a:t>=1C5CHFA_enUS1023US1023&amp;sxsrf=ALiCzsaMUQ5Byylvsf5y5UkYCEoY7GII8w:1670966455346&amp;source=</a:t>
            </a:r>
            <a:r>
              <a:rPr lang="en-US" dirty="0" err="1"/>
              <a:t>lnms&amp;tbm</a:t>
            </a:r>
            <a:r>
              <a:rPr lang="en-US" dirty="0"/>
              <a:t>=</a:t>
            </a:r>
            <a:r>
              <a:rPr lang="en-US" dirty="0" err="1"/>
              <a:t>isch&amp;sa</a:t>
            </a:r>
            <a:r>
              <a:rPr lang="en-US" dirty="0"/>
              <a:t>=</a:t>
            </a:r>
            <a:r>
              <a:rPr lang="en-US" dirty="0" err="1"/>
              <a:t>X&amp;ved</a:t>
            </a:r>
            <a:r>
              <a:rPr lang="en-US" dirty="0"/>
              <a:t>=2ahUKEwjTmoKQw_f7AhVDmYQIHWd4AQgQ_AUoAXoECAIQAw&amp;biw=712&amp;bih=673&amp;dpr=2</a:t>
            </a:r>
          </a:p>
          <a:p>
            <a:endParaRPr lang="en-US" dirty="0"/>
          </a:p>
          <a:p>
            <a:r>
              <a:rPr lang="en-US" dirty="0"/>
              <a:t>Figure 8 adapted from https://</a:t>
            </a:r>
            <a:r>
              <a:rPr lang="en-US" dirty="0" err="1"/>
              <a:t>www.workerscontrol.net</a:t>
            </a:r>
            <a:r>
              <a:rPr lang="en-US" dirty="0"/>
              <a:t>/authors/sewer-syndicalism-worker-self-management-public-services</a:t>
            </a:r>
          </a:p>
          <a:p>
            <a:endParaRPr lang="en-US" dirty="0"/>
          </a:p>
          <a:p>
            <a:r>
              <a:rPr lang="en-US" dirty="0"/>
              <a:t>Figure 9 adapted from https://</a:t>
            </a:r>
            <a:r>
              <a:rPr lang="en-US" dirty="0" err="1"/>
              <a:t>afghanistan.asia-news.com</a:t>
            </a:r>
            <a:r>
              <a:rPr lang="en-US" dirty="0"/>
              <a:t>/</a:t>
            </a:r>
            <a:r>
              <a:rPr lang="en-US" dirty="0" err="1"/>
              <a:t>en_GB</a:t>
            </a:r>
            <a:r>
              <a:rPr lang="en-US" dirty="0"/>
              <a:t>/articles/</a:t>
            </a:r>
            <a:r>
              <a:rPr lang="en-US" dirty="0" err="1"/>
              <a:t>cnmi_st</a:t>
            </a:r>
            <a:r>
              <a:rPr lang="en-US" dirty="0"/>
              <a:t>/features/2019/04/29/feature-02</a:t>
            </a:r>
          </a:p>
          <a:p>
            <a:endParaRPr lang="en-US" dirty="0"/>
          </a:p>
          <a:p>
            <a:r>
              <a:rPr lang="en-US" dirty="0"/>
              <a:t>Figure 10 adapted from https://</a:t>
            </a:r>
            <a:r>
              <a:rPr lang="en-US" dirty="0" err="1"/>
              <a:t>mcc.gse.harvard.edu</a:t>
            </a:r>
            <a:r>
              <a:rPr lang="en-US" dirty="0"/>
              <a:t>/reports/children-mean-raise</a:t>
            </a:r>
          </a:p>
          <a:p>
            <a:endParaRPr lang="en-US" dirty="0"/>
          </a:p>
          <a:p>
            <a:r>
              <a:rPr lang="en-US" dirty="0"/>
              <a:t>Figure 11 adapted </a:t>
            </a:r>
            <a:r>
              <a:rPr lang="en-US" dirty="0" err="1"/>
              <a:t>fromhttps</a:t>
            </a:r>
            <a:r>
              <a:rPr lang="en-US" dirty="0"/>
              <a:t>://</a:t>
            </a:r>
            <a:r>
              <a:rPr lang="en-US" dirty="0" err="1"/>
              <a:t>www.timeshighereducation.com</a:t>
            </a:r>
            <a:r>
              <a:rPr lang="en-US" dirty="0"/>
              <a:t>/hub/p/aging-society-how-will-elderly-population-survive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FDC36-21B4-BD4A-BA96-7105E06CCE6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5013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g77405bc5a6_3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8" name="Google Shape;1058;g77405bc5a6_3_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>
                <a:latin typeface="Palatino Linotype"/>
                <a:ea typeface="Palatino Linotype"/>
                <a:cs typeface="Palatino Linotype"/>
                <a:sym typeface="Palatino Linotype"/>
              </a:rPr>
              <a:t>Join a Group: </a:t>
            </a:r>
            <a:endParaRPr b="1"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>
                <a:latin typeface="Palatino Linotype"/>
                <a:ea typeface="Palatino Linotype"/>
                <a:cs typeface="Palatino Linotype"/>
                <a:sym typeface="Palatino Linotype"/>
              </a:rPr>
              <a:t>Florida Clinicians for Climate Action</a:t>
            </a:r>
            <a:r>
              <a:rPr lang="en-US">
                <a:latin typeface="Palatino Linotype"/>
                <a:ea typeface="Palatino Linotype"/>
                <a:cs typeface="Palatino Linotype"/>
                <a:sym typeface="Palatino Linotype"/>
              </a:rPr>
              <a:t> (FCCA) is a coalition of health professionals and health organizations concerned about the impacts of </a:t>
            </a:r>
            <a:r>
              <a:rPr lang="en-US" b="1">
                <a:latin typeface="Palatino Linotype"/>
                <a:ea typeface="Palatino Linotype"/>
                <a:cs typeface="Palatino Linotype"/>
                <a:sym typeface="Palatino Linotype"/>
              </a:rPr>
              <a:t>climate change</a:t>
            </a:r>
            <a:r>
              <a:rPr lang="en-US">
                <a:latin typeface="Palatino Linotype"/>
                <a:ea typeface="Palatino Linotype"/>
                <a:cs typeface="Palatino Linotype"/>
                <a:sym typeface="Palatino Linotype"/>
              </a:rPr>
              <a:t> on </a:t>
            </a:r>
            <a:r>
              <a:rPr lang="en-US" b="1">
                <a:latin typeface="Palatino Linotype"/>
                <a:ea typeface="Palatino Linotype"/>
                <a:cs typeface="Palatino Linotype"/>
                <a:sym typeface="Palatino Linotype"/>
              </a:rPr>
              <a:t>Florida</a:t>
            </a:r>
            <a:r>
              <a:rPr lang="en-US">
                <a:latin typeface="Palatino Linotype"/>
                <a:ea typeface="Palatino Linotype"/>
                <a:cs typeface="Palatino Linotype"/>
                <a:sym typeface="Palatino Linotype"/>
              </a:rPr>
              <a:t> residents, especially those in vulnerable populations.</a:t>
            </a:r>
            <a:endParaRPr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Palatino Linotype"/>
                <a:ea typeface="Palatino Linotype"/>
                <a:cs typeface="Palatino Linotype"/>
                <a:sym typeface="Palatino Linotype"/>
              </a:rPr>
              <a:t>Why should you join? </a:t>
            </a:r>
            <a:endParaRPr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Palatino Linotype"/>
                <a:ea typeface="Palatino Linotype"/>
                <a:cs typeface="Palatino Linotype"/>
                <a:sym typeface="Palatino Linotype"/>
              </a:rPr>
              <a:t>FCCA can help you learn more about climate &amp; health, and point you to advocacy opportunities</a:t>
            </a:r>
            <a:endParaRPr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latino Linotype"/>
              <a:buChar char="-"/>
            </a:pPr>
            <a:r>
              <a:rPr lang="en-US">
                <a:latin typeface="Palatino Linotype"/>
                <a:ea typeface="Palatino Linotype"/>
                <a:cs typeface="Palatino Linotype"/>
                <a:sym typeface="Palatino Linotype"/>
              </a:rPr>
              <a:t>We provide regular climate &amp; health training opportunities.  </a:t>
            </a:r>
            <a:endParaRPr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latino Linotype"/>
              <a:buChar char="-"/>
            </a:pPr>
            <a:r>
              <a:rPr lang="en-US">
                <a:latin typeface="Palatino Linotype"/>
                <a:ea typeface="Palatino Linotype"/>
                <a:cs typeface="Palatino Linotype"/>
                <a:sym typeface="Palatino Linotype"/>
              </a:rPr>
              <a:t>We can work with you on writing letters to the editor, or on Op-Eds. </a:t>
            </a:r>
            <a:endParaRPr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endParaRPr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Palatino Linotype"/>
                <a:ea typeface="Palatino Linotype"/>
                <a:cs typeface="Palatino Linotype"/>
                <a:sym typeface="Palatino Linotype"/>
              </a:rPr>
              <a:t>We can point you to opportunities to take action. </a:t>
            </a:r>
            <a:endParaRPr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Palatino Linotype"/>
                <a:ea typeface="Palatino Linotype"/>
                <a:cs typeface="Palatino Linotype"/>
                <a:sym typeface="Palatino Linotype"/>
              </a:rPr>
              <a:t>For example, recently,  we added our voice to the coalition fighting against the sugarcane burning practices that are disproportionately harming communities of color in South Florida. </a:t>
            </a:r>
            <a:endParaRPr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Palatino Linotype"/>
                <a:ea typeface="Palatino Linotype"/>
                <a:cs typeface="Palatino Linotype"/>
                <a:sym typeface="Palatino Linotype"/>
              </a:rPr>
              <a:t>We also spoke out in favor of stronger efficiency standards to help low-income families save money on their electric bill.  </a:t>
            </a:r>
            <a:endParaRPr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Palatino Linotype"/>
                <a:ea typeface="Palatino Linotype"/>
                <a:cs typeface="Palatino Linotype"/>
                <a:sym typeface="Palatino Linotype"/>
              </a:rPr>
              <a:t>FCCA is also engaging in lawmaker education - setting up meetings with our lawmakers to help them understand how climate affects our health.  </a:t>
            </a:r>
            <a:endParaRPr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/>
              <a:t>Our Mission: </a:t>
            </a:r>
            <a:endParaRPr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 u="sng"/>
              <a:t>Engage</a:t>
            </a:r>
            <a:r>
              <a:rPr lang="en-US"/>
              <a:t>  - health professionals and health organizations in a climate discussion.  Recruit health professionals to learn about climate change and understand the health impacts.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/>
              <a:t> </a:t>
            </a:r>
            <a:endParaRPr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 u="sng"/>
              <a:t>Educate</a:t>
            </a:r>
            <a:r>
              <a:rPr lang="en-US"/>
              <a:t>  - health professionals, their patients and policymakers about the health effects of climate change and the health benefits of climate solutions. 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 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 u="sng"/>
              <a:t>Advocate</a:t>
            </a:r>
            <a:r>
              <a:rPr lang="en-US"/>
              <a:t>  - for policies that support a healthy sustainable future.  Advocate for solutions that incorporate economic and social justice, and that pay close attention to vulnerable communities.   </a:t>
            </a:r>
            <a:endParaRPr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9" name="Google Shape;1059;g77405bc5a6_3_5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19DF9-7D3D-3136-EE00-7DEADCC699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ACF4B7-FFAC-F87C-6804-EE0D7D8C34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7AD72C-8608-459A-423E-C7CB43A13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5AED-57E7-5A47-B909-9D99B1BDD050}" type="datetimeFigureOut">
              <a:rPr lang="en-US" smtClean="0"/>
              <a:t>2/6/24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B3CBBB-5CB6-5D7E-D24A-66D33BB2A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2A2BD7-E5F0-ECB6-2543-D79EB300B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BF400-9FFE-A548-A6B8-9EAA479D1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215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B2F7C-B71F-254A-EFF9-B51362917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271EE8-B179-F7E5-31D8-D57F01D69C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61A446-4200-C909-1866-3B27FCEF6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5AED-57E7-5A47-B909-9D99B1BDD050}" type="datetimeFigureOut">
              <a:rPr lang="en-US" smtClean="0"/>
              <a:t>2/6/24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4B41A1-70A7-4527-3022-7C4E623B5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8AE760-E098-B1DF-D39C-2EF8AB937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BF400-9FFE-A548-A6B8-9EAA479D1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275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B2CF9-C435-407A-E942-0480815E3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E0999E-77D8-22EB-91D2-4DB086B501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05DB53-8173-5A74-B8E0-DBFC4E924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5AED-57E7-5A47-B909-9D99B1BDD050}" type="datetimeFigureOut">
              <a:rPr lang="en-US" smtClean="0"/>
              <a:t>2/6/24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86F9CC-B261-7AD5-1802-DDB8BE87C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01AE7-1B10-4135-F938-945AD44DE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BF400-9FFE-A548-A6B8-9EAA479D1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158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396BA-B1B2-3A54-6692-23783826A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B107C7-6C14-1703-7AB2-BEC3EBE62C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4E1AAE-5835-5724-FD1A-2EE4386F98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ADD96E-49A6-3F67-9C7B-B8F4A0356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5AED-57E7-5A47-B909-9D99B1BDD050}" type="datetimeFigureOut">
              <a:rPr lang="en-US" smtClean="0"/>
              <a:t>2/6/24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9CE1F4-71A3-3A9F-674E-3AE1CD226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5B2716-AD5F-5086-A289-A14BA6655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BF400-9FFE-A548-A6B8-9EAA479D1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051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E32E7-5F48-6FC1-EA82-D9A8ABA50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4F60F2-D999-D2DB-5F3E-7FB42615C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285A55-4E93-E0D1-D476-BDD3A12D60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0E6036-2166-BBC6-126B-F0B67E2583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615D34-839E-AA3D-1C18-7E0899B138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AD1044-6ABB-1D1C-2DF3-90418435D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5AED-57E7-5A47-B909-9D99B1BDD050}" type="datetimeFigureOut">
              <a:rPr lang="en-US" smtClean="0"/>
              <a:t>2/6/24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DF5169-C37F-9626-CF97-66DF2741F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88889B-B08B-ADAA-6C36-8F4C6E069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BF400-9FFE-A548-A6B8-9EAA479D1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285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0B566-6D50-1180-D12D-044DB90FC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686AFA-0563-9A9A-0D33-A19B80598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5AED-57E7-5A47-B909-9D99B1BDD050}" type="datetimeFigureOut">
              <a:rPr lang="en-US" smtClean="0"/>
              <a:t>2/6/24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B96CAF-8E22-1AF4-F3F7-B98E54D94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C04235-A73A-E176-BB2F-01913FB89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BF400-9FFE-A548-A6B8-9EAA479D1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804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4F723D-348E-CB61-6583-6645DE82B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5AED-57E7-5A47-B909-9D99B1BDD050}" type="datetimeFigureOut">
              <a:rPr lang="en-US" smtClean="0"/>
              <a:t>2/6/24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981713-1365-26F8-503B-DD1B35256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40C60F-ADA9-A28E-136B-4F474B8DD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BF400-9FFE-A548-A6B8-9EAA479D1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644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D35F7-B256-05AC-D19B-F238319C1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A0DCD-A3AA-EF69-BD72-AC8DF3FFE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D2BC1-0FDB-8E4A-0E61-419F21D870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FA46E8-8A7E-E35A-3E29-93CF235E9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5AED-57E7-5A47-B909-9D99B1BDD050}" type="datetimeFigureOut">
              <a:rPr lang="en-US" smtClean="0"/>
              <a:t>2/6/24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B85F6C-8FFB-A2BE-6788-D16827451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2A11A6-082A-9CA9-5DF0-888030433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BF400-9FFE-A548-A6B8-9EAA479D1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134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5AE9A-EAA8-3986-8D82-3B9669555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47A3F9-0B12-813F-2BA5-7726910971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E9E745-80A9-5B86-331C-0A33369602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7C179E-11C9-894E-281F-64F404035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5AED-57E7-5A47-B909-9D99B1BDD050}" type="datetimeFigureOut">
              <a:rPr lang="en-US" smtClean="0"/>
              <a:t>2/6/24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1154C1-6824-B735-A3C4-18628D9C6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1877A4-E96B-FE72-A08D-7B34AC428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BF400-9FFE-A548-A6B8-9EAA479D1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919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2FEDD-3992-5076-D76D-A8EB6CDF6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F6081C-98A2-341F-38C9-D0BBF7CED4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CFBD69-3C90-EF63-0850-38557DE7A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5AED-57E7-5A47-B909-9D99B1BDD050}" type="datetimeFigureOut">
              <a:rPr lang="en-US" smtClean="0"/>
              <a:t>2/6/24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8C56C-9C25-0EAC-F22C-345C84C47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D6E2A-164C-016A-5DD9-1A0B30D3A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BF400-9FFE-A548-A6B8-9EAA479D1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242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B2B113-A660-E9D9-CCF0-4818AA02F2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2F1DBE-B20F-7AB5-B7E7-21D36DE373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A9C9E3-D33A-C352-990F-966D997D9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5AED-57E7-5A47-B909-9D99B1BDD050}" type="datetimeFigureOut">
              <a:rPr lang="en-US" smtClean="0"/>
              <a:t>2/6/24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26DCB6-CA41-3D23-93C2-D3933F01E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D8CDF5-13D8-3C9D-046B-1597109AB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BF400-9FFE-A548-A6B8-9EAA479D1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311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6BDAC2-E582-CDE8-9031-910D3E1F7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5DEE7C-2BEE-C44E-3E7F-956209B662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694654-5256-95D6-7248-659173C22E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5F5AED-57E7-5A47-B909-9D99B1BDD050}" type="datetimeFigureOut">
              <a:rPr lang="en-US" smtClean="0"/>
              <a:t>2/6/24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05CFC7-4CA5-E718-1C3F-8D80D1BB80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056829-4206-C275-EC58-274AFC373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7BF400-9FFE-A548-A6B8-9EAA479D1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156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ptodate.com/external-redirect.do?target_url=https%3A%2F%2Fwww.airnow.gov%2Fnational-maps%2F&amp;token=%2BCjrhIBVW0jZK35njTvgcQHhwhmM3Vy14lRq4yFRktoe7tBK10dFSdBvl5JUZHRF&amp;TOPIC_ID=2749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www.uptodate.com/external-redirect.do?target_url=https%3A%2F%2Faqicn.org%2Fmap%2Fworld%2F&amp;token=Yb1Uod18%2FdFpzK4dbGKy%2BV%2BuK9MPQBlWU%2FgR1DO6LRrewI64%2BtP8JtVLBEw2j0Zx&amp;TOPIC_ID=2749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researchgate.net/figure/The-composition-of-particulate-matter-with-aerodynamic-diameter-of-10-m-m-PM-10-PM-10_fig2_280535817" TargetMode="Externa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article/10.1007/s11356-020-10574-w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ncbi.nlm.nih.gov/pmc/articles/PMC9223652/figure/ijerph-19-07511-f002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6448A-B98F-932B-0069-8F163F3628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494520" cy="238760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6666"/>
                </a:solidFill>
              </a:rPr>
              <a:t>Impacts of Ambient Air Pollution on the Body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93E81D-A3D9-C815-5512-04B52C377F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2080" y="2697798"/>
            <a:ext cx="9144000" cy="1655762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006666"/>
                </a:solidFill>
              </a:rPr>
              <a:t>Jevon Harrison, M.B.B.S.</a:t>
            </a:r>
          </a:p>
          <a:p>
            <a:r>
              <a:rPr lang="en-US" sz="2800" b="0" i="0" dirty="0">
                <a:solidFill>
                  <a:srgbClr val="006666"/>
                </a:solidFill>
                <a:effectLst/>
              </a:rPr>
              <a:t>Florida State Medical Association Representative</a:t>
            </a:r>
            <a:endParaRPr lang="en-US" sz="2800" dirty="0">
              <a:solidFill>
                <a:srgbClr val="006666"/>
              </a:solidFill>
            </a:endParaRPr>
          </a:p>
          <a:p>
            <a:r>
              <a:rPr lang="en-US" sz="2800" dirty="0">
                <a:solidFill>
                  <a:srgbClr val="006666"/>
                </a:solidFill>
              </a:rPr>
              <a:t>Florida Clinicians For Climate Action</a:t>
            </a:r>
          </a:p>
          <a:p>
            <a:r>
              <a:rPr lang="en-US" sz="2800" dirty="0">
                <a:solidFill>
                  <a:srgbClr val="006666"/>
                </a:solidFill>
              </a:rPr>
              <a:t>Miami, FL</a:t>
            </a:r>
          </a:p>
          <a:p>
            <a:r>
              <a:rPr lang="en-US" sz="2800" dirty="0">
                <a:solidFill>
                  <a:srgbClr val="006666"/>
                </a:solidFill>
              </a:rPr>
              <a:t>December 13, 2022.</a:t>
            </a:r>
          </a:p>
        </p:txBody>
      </p:sp>
      <p:pic>
        <p:nvPicPr>
          <p:cNvPr id="6" name="Picture 4" descr="Miami-Dade County logo">
            <a:extLst>
              <a:ext uri="{FF2B5EF4-FFF2-40B4-BE49-F238E27FC236}">
                <a16:creationId xmlns:a16="http://schemas.microsoft.com/office/drawing/2014/main" id="{90EF21FD-AA7F-1A47-F2D0-B2567CC36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048" y="5948737"/>
            <a:ext cx="1431572" cy="65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DF60B5B5-5DE6-6EC1-EAA2-ED85CC693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8577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FC7C6-223A-D9DC-2A62-9B28DFC87A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081444"/>
            <a:ext cx="9144000" cy="23876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6666"/>
                </a:solidFill>
              </a:rPr>
              <a:t>Disclosure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6CAC92-D6B4-048E-DD5B-7D67C566D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5645" y="1648574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rgbClr val="006666"/>
                </a:solidFill>
              </a:rPr>
              <a:t>I have no actual or potential conflict of interest in relation to this presentation.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6E787D-4472-6EA8-3169-8C0C8457A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3582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C97A4-D791-8D02-D291-6736B5F5A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6666"/>
                </a:solidFill>
              </a:rPr>
              <a:t>Ambient air pollution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7B470-3CD2-2AC0-8A82-C0F9E0A828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6666"/>
                </a:solidFill>
              </a:rPr>
              <a:t>Air pollution in outdoor environments</a:t>
            </a:r>
          </a:p>
          <a:p>
            <a:r>
              <a:rPr lang="en-US" dirty="0">
                <a:solidFill>
                  <a:srgbClr val="006666"/>
                </a:solidFill>
              </a:rPr>
              <a:t>Occurs when air pollutants reach high concentrations</a:t>
            </a:r>
          </a:p>
          <a:p>
            <a:r>
              <a:rPr lang="en-US" dirty="0">
                <a:solidFill>
                  <a:srgbClr val="006666"/>
                </a:solidFill>
              </a:rPr>
              <a:t>Air quality index (AQI):</a:t>
            </a:r>
          </a:p>
          <a:p>
            <a:pPr lvl="1"/>
            <a:r>
              <a:rPr lang="en-US" b="0" i="0" dirty="0">
                <a:solidFill>
                  <a:srgbClr val="006666"/>
                </a:solidFill>
                <a:effectLst/>
                <a:latin typeface="Noto Sans" panose="020B0502040504020204" pitchFamily="34" charset="0"/>
              </a:rPr>
              <a:t>Ground level ozone</a:t>
            </a:r>
          </a:p>
          <a:p>
            <a:pPr lvl="1"/>
            <a:r>
              <a:rPr lang="en-US" b="0" i="0" dirty="0">
                <a:solidFill>
                  <a:srgbClr val="006666"/>
                </a:solidFill>
                <a:effectLst/>
                <a:latin typeface="Noto Sans" panose="020B0502040504020204" pitchFamily="34" charset="0"/>
              </a:rPr>
              <a:t>Particulate matter (PM); of aerodynamic diameters 10 microns or less [PM</a:t>
            </a:r>
            <a:r>
              <a:rPr lang="en-US" b="0" i="0" baseline="-25000" dirty="0">
                <a:solidFill>
                  <a:srgbClr val="006666"/>
                </a:solidFill>
                <a:effectLst/>
                <a:latin typeface="Noto Sans" panose="020B0502040504020204" pitchFamily="34" charset="0"/>
              </a:rPr>
              <a:t>10</a:t>
            </a:r>
            <a:r>
              <a:rPr lang="en-US" b="0" i="0" dirty="0">
                <a:solidFill>
                  <a:srgbClr val="006666"/>
                </a:solidFill>
                <a:effectLst/>
                <a:latin typeface="Noto Sans" panose="020B0502040504020204" pitchFamily="34" charset="0"/>
              </a:rPr>
              <a:t>] + [PM</a:t>
            </a:r>
            <a:r>
              <a:rPr lang="en-US" b="0" i="0" baseline="-25000" dirty="0">
                <a:solidFill>
                  <a:srgbClr val="006666"/>
                </a:solidFill>
                <a:effectLst/>
                <a:latin typeface="Noto Sans" panose="020B0502040504020204" pitchFamily="34" charset="0"/>
              </a:rPr>
              <a:t>2.5</a:t>
            </a:r>
            <a:r>
              <a:rPr lang="en-US" b="0" i="0" dirty="0">
                <a:solidFill>
                  <a:srgbClr val="006666"/>
                </a:solidFill>
                <a:effectLst/>
                <a:latin typeface="Noto Sans" panose="020B0502040504020204" pitchFamily="34" charset="0"/>
              </a:rPr>
              <a:t>]</a:t>
            </a:r>
          </a:p>
          <a:p>
            <a:pPr lvl="1"/>
            <a:r>
              <a:rPr lang="en-US" b="0" i="0" dirty="0">
                <a:solidFill>
                  <a:srgbClr val="006666"/>
                </a:solidFill>
                <a:effectLst/>
                <a:latin typeface="Noto Sans" panose="020B0502040504020204" pitchFamily="34" charset="0"/>
              </a:rPr>
              <a:t>Carbon monoxide</a:t>
            </a:r>
          </a:p>
          <a:p>
            <a:pPr lvl="1"/>
            <a:r>
              <a:rPr lang="en-US" b="0" i="0" dirty="0">
                <a:solidFill>
                  <a:srgbClr val="006666"/>
                </a:solidFill>
                <a:effectLst/>
                <a:latin typeface="Noto Sans" panose="020B0502040504020204" pitchFamily="34" charset="0"/>
              </a:rPr>
              <a:t>Sulfur dioxide</a:t>
            </a:r>
          </a:p>
          <a:p>
            <a:pPr lvl="1"/>
            <a:r>
              <a:rPr lang="en-US" b="0" i="0" dirty="0">
                <a:solidFill>
                  <a:srgbClr val="006666"/>
                </a:solidFill>
                <a:effectLst/>
                <a:latin typeface="Noto Sans" panose="020B0502040504020204" pitchFamily="34" charset="0"/>
              </a:rPr>
              <a:t>Nitrogen dioxide</a:t>
            </a:r>
          </a:p>
          <a:p>
            <a:pPr lvl="1"/>
            <a:endParaRPr lang="en-US" dirty="0">
              <a:solidFill>
                <a:srgbClr val="232323"/>
              </a:solidFill>
              <a:latin typeface="Noto Sans" panose="020B0502040504020204" pitchFamily="34" charset="0"/>
            </a:endParaRPr>
          </a:p>
          <a:p>
            <a:pPr algn="l"/>
            <a:r>
              <a:rPr lang="en-US" b="0" i="0" u="none" strike="noStrike" dirty="0">
                <a:solidFill>
                  <a:srgbClr val="005B92"/>
                </a:solidFill>
                <a:effectLst/>
                <a:latin typeface="Noto Sans" panose="020B0502040504020204" pitchFamily="34" charset="0"/>
                <a:hlinkClick r:id="rId3"/>
              </a:rPr>
              <a:t>AirNow.gov</a:t>
            </a:r>
            <a:endParaRPr lang="en-US" b="0" i="0" dirty="0">
              <a:solidFill>
                <a:srgbClr val="232323"/>
              </a:solidFill>
              <a:effectLst/>
              <a:latin typeface="Noto Sans" panose="020B0502040504020204" pitchFamily="34" charset="0"/>
            </a:endParaRPr>
          </a:p>
          <a:p>
            <a:pPr algn="l"/>
            <a:r>
              <a:rPr lang="en-US" b="0" i="0" u="none" strike="noStrike" dirty="0">
                <a:solidFill>
                  <a:srgbClr val="005B92"/>
                </a:solidFill>
                <a:effectLst/>
                <a:latin typeface="Noto Sans" panose="020B0502040504020204" pitchFamily="34" charset="0"/>
                <a:hlinkClick r:id="rId4"/>
              </a:rPr>
              <a:t>aqicn.org</a:t>
            </a:r>
            <a:endParaRPr lang="en-US" b="0" i="0" dirty="0">
              <a:solidFill>
                <a:srgbClr val="232323"/>
              </a:solidFill>
              <a:effectLst/>
              <a:latin typeface="Noto Sans" panose="020B0502040504020204" pitchFamily="34" charset="0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32323"/>
              </a:solidFill>
              <a:effectLst/>
              <a:latin typeface="Noto Sans" panose="020B0502040504020204" pitchFamily="34" charset="0"/>
            </a:endParaRPr>
          </a:p>
          <a:p>
            <a:pPr lvl="1"/>
            <a:endParaRPr lang="en-US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A6C99092-0DF6-59D3-B475-A21574A73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1277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70E88-E269-C492-CE7A-32C4F9881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09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006666"/>
                </a:solidFill>
              </a:rPr>
              <a:t>The anatomy of Particulate Matter</a:t>
            </a:r>
            <a:endParaRPr lang="en-US" baseline="-25000" dirty="0">
              <a:solidFill>
                <a:srgbClr val="006666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899F73-A455-B3F6-8D7D-4FBEA4FDBE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48642" y="1629406"/>
            <a:ext cx="5181600" cy="4351338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6666"/>
                </a:solidFill>
              </a:rPr>
              <a:t>Smaller than 10 micrometers has greatest effect</a:t>
            </a:r>
          </a:p>
          <a:p>
            <a:r>
              <a:rPr lang="en-US" dirty="0">
                <a:solidFill>
                  <a:srgbClr val="006666"/>
                </a:solidFill>
              </a:rPr>
              <a:t>Surface of particles contain Fe, Cu, Mn, Zn + polycyclic aromatic carbons and lipopolysaccharides</a:t>
            </a:r>
          </a:p>
          <a:p>
            <a:r>
              <a:rPr lang="en-US" dirty="0">
                <a:solidFill>
                  <a:srgbClr val="006666"/>
                </a:solidFill>
              </a:rPr>
              <a:t>PM</a:t>
            </a:r>
            <a:r>
              <a:rPr lang="en-US" baseline="-25000" dirty="0">
                <a:solidFill>
                  <a:srgbClr val="006666"/>
                </a:solidFill>
              </a:rPr>
              <a:t>2.5</a:t>
            </a:r>
            <a:r>
              <a:rPr lang="en-US" dirty="0">
                <a:solidFill>
                  <a:srgbClr val="006666"/>
                </a:solidFill>
              </a:rPr>
              <a:t> is small enough to pass the nose hairs</a:t>
            </a:r>
          </a:p>
          <a:p>
            <a:r>
              <a:rPr lang="en-US" dirty="0">
                <a:solidFill>
                  <a:srgbClr val="006666"/>
                </a:solidFill>
              </a:rPr>
              <a:t>Large surface area to carry toxic substances</a:t>
            </a:r>
          </a:p>
          <a:p>
            <a:pPr lvl="1"/>
            <a:r>
              <a:rPr lang="en-US" dirty="0">
                <a:solidFill>
                  <a:srgbClr val="006666"/>
                </a:solidFill>
              </a:rPr>
              <a:t>Free radicals (OH mainly), metals, organic components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AC23C8-6560-97E9-7437-C5136C338F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29167" y="1660047"/>
            <a:ext cx="5181600" cy="4351338"/>
          </a:xfrm>
        </p:spPr>
        <p:txBody>
          <a:bodyPr>
            <a:normAutofit lnSpcReduction="10000"/>
          </a:bodyPr>
          <a:lstStyle/>
          <a:p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39BC780-55DE-F23A-9205-DF73F698C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767A5E-F199-E401-1DC5-BB79B52264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54" y="1233441"/>
            <a:ext cx="5731595" cy="500336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FAC69F7-5BC5-5361-6BC5-D173499AC9A0}"/>
              </a:ext>
            </a:extLst>
          </p:cNvPr>
          <p:cNvSpPr txBox="1"/>
          <p:nvPr/>
        </p:nvSpPr>
        <p:spPr>
          <a:xfrm>
            <a:off x="838200" y="6275612"/>
            <a:ext cx="8608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1 adapted from  </a:t>
            </a:r>
            <a:r>
              <a:rPr lang="en-US" dirty="0">
                <a:hlinkClick r:id="rId5"/>
              </a:rPr>
              <a:t>https://www.researchgate.net/figure/The-composition-of-particulate-matter-with-aerodynamic-diameter-of-10-m-m-PM-10-PM-10_fig2_280535817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22255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1E19A8F-372C-9C07-CA00-797499A67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it enters the body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CB86EC-E4A6-A35C-BC5D-B283C97DB8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EE62D1-2269-ABFB-05CC-7B3A8E4001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83" y="1411358"/>
            <a:ext cx="11007106" cy="43513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D709226-8D96-3949-82F2-3F47B08864E6}"/>
              </a:ext>
            </a:extLst>
          </p:cNvPr>
          <p:cNvSpPr txBox="1"/>
          <p:nvPr/>
        </p:nvSpPr>
        <p:spPr>
          <a:xfrm>
            <a:off x="0" y="6315010"/>
            <a:ext cx="1153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2 adapted from </a:t>
            </a:r>
            <a:r>
              <a:rPr lang="en-US" dirty="0">
                <a:hlinkClick r:id="rId3"/>
              </a:rPr>
              <a:t>https://link.springer.com/article/10.1007/s11356-020-10574-w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4576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1F6A4-FC86-B726-84BD-6AED83D93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6666"/>
                </a:solidFill>
              </a:rPr>
              <a:t>Particulate matter 2.5 (PM</a:t>
            </a:r>
            <a:r>
              <a:rPr lang="en-US" baseline="-25000" dirty="0">
                <a:solidFill>
                  <a:srgbClr val="006666"/>
                </a:solidFill>
              </a:rPr>
              <a:t>2.5</a:t>
            </a:r>
            <a:r>
              <a:rPr lang="en-US" dirty="0">
                <a:solidFill>
                  <a:srgbClr val="006666"/>
                </a:solidFill>
              </a:rPr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D96069-C91B-17CF-E5D4-1D9F819ADE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6666"/>
                </a:solidFill>
              </a:rPr>
              <a:t>Comes from:</a:t>
            </a:r>
          </a:p>
          <a:p>
            <a:pPr lvl="1"/>
            <a:r>
              <a:rPr lang="en-US" dirty="0">
                <a:solidFill>
                  <a:srgbClr val="006666"/>
                </a:solidFill>
              </a:rPr>
              <a:t>Dust storms, volcanoes, forest fires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Transportation, fuel burning, cigarette smoke and industrial processes</a:t>
            </a:r>
          </a:p>
          <a:p>
            <a:r>
              <a:rPr lang="en-US" dirty="0">
                <a:solidFill>
                  <a:srgbClr val="006666"/>
                </a:solidFill>
              </a:rPr>
              <a:t>Enters the circulation through diffusion</a:t>
            </a:r>
          </a:p>
          <a:p>
            <a:r>
              <a:rPr lang="en-US" dirty="0">
                <a:solidFill>
                  <a:srgbClr val="006666"/>
                </a:solidFill>
              </a:rPr>
              <a:t>Affects:</a:t>
            </a:r>
          </a:p>
          <a:p>
            <a:pPr lvl="1"/>
            <a:r>
              <a:rPr lang="en-US" dirty="0">
                <a:solidFill>
                  <a:srgbClr val="006666"/>
                </a:solidFill>
              </a:rPr>
              <a:t>Immune system</a:t>
            </a:r>
          </a:p>
          <a:p>
            <a:pPr lvl="1"/>
            <a:r>
              <a:rPr lang="en-US" dirty="0">
                <a:solidFill>
                  <a:srgbClr val="006666"/>
                </a:solidFill>
              </a:rPr>
              <a:t>Respiratory system</a:t>
            </a:r>
          </a:p>
          <a:p>
            <a:pPr lvl="1"/>
            <a:r>
              <a:rPr lang="en-US" dirty="0">
                <a:solidFill>
                  <a:srgbClr val="006666"/>
                </a:solidFill>
              </a:rPr>
              <a:t>Cardiovascular system</a:t>
            </a:r>
          </a:p>
          <a:p>
            <a:pPr lvl="1"/>
            <a:r>
              <a:rPr lang="en-US" dirty="0">
                <a:solidFill>
                  <a:srgbClr val="006666"/>
                </a:solidFill>
              </a:rPr>
              <a:t>Neurological system</a:t>
            </a:r>
          </a:p>
          <a:p>
            <a:pPr lvl="1"/>
            <a:r>
              <a:rPr lang="en-US" i="1" u="sng" dirty="0">
                <a:solidFill>
                  <a:srgbClr val="006666"/>
                </a:solidFill>
              </a:rPr>
              <a:t>The fetus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4974684-C80D-20A5-EF69-2F4223215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0B7FC3E-AC5B-1AE8-7D67-F3759692F12B}"/>
              </a:ext>
            </a:extLst>
          </p:cNvPr>
          <p:cNvSpPr txBox="1"/>
          <p:nvPr/>
        </p:nvSpPr>
        <p:spPr>
          <a:xfrm>
            <a:off x="670560" y="6396335"/>
            <a:ext cx="7706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https://www.health.ny.gov/environmental/indoors/air/pmq_a.htm#:~:text=What%20is%20Particulate%20Matter%202.5,unit%20of%20measurement%20for%20distance.</a:t>
            </a:r>
          </a:p>
        </p:txBody>
      </p:sp>
    </p:spTree>
    <p:extLst>
      <p:ext uri="{BB962C8B-B14F-4D97-AF65-F5344CB8AC3E}">
        <p14:creationId xmlns:p14="http://schemas.microsoft.com/office/powerpoint/2010/main" val="1056051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50486-F508-3037-6588-D00E0A83C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6666"/>
                </a:solidFill>
              </a:rPr>
              <a:t>What does this do to the body?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F870B7-3B66-E4CD-162D-3338032FB0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983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AC913DAC-396E-02E4-5FB4-B59DFA4CFC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2408" y="643467"/>
            <a:ext cx="7987184" cy="5571065"/>
          </a:xfrm>
          <a:prstGeom prst="rect">
            <a:avLst/>
          </a:prstGeom>
          <a:ln>
            <a:noFill/>
          </a:ln>
        </p:spPr>
      </p:pic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EC915D-D968-35F3-42C3-26A079D97180}"/>
              </a:ext>
            </a:extLst>
          </p:cNvPr>
          <p:cNvSpPr txBox="1"/>
          <p:nvPr/>
        </p:nvSpPr>
        <p:spPr>
          <a:xfrm>
            <a:off x="167799" y="6517071"/>
            <a:ext cx="76407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4"/>
              </a:rPr>
              <a:t>Figure 3  adapted from https://www.ncbi.nlm.nih.gov/pmc/articles/PMC9223652/figure/ijerph-19-07511-f002/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357404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agram&#10;&#10;Description automatically generated">
            <a:extLst>
              <a:ext uri="{FF2B5EF4-FFF2-40B4-BE49-F238E27FC236}">
                <a16:creationId xmlns:a16="http://schemas.microsoft.com/office/drawing/2014/main" id="{AD72C4F2-E582-9DEE-173B-355918AE95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757254"/>
            <a:ext cx="10905066" cy="534349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8EA7FA9-5489-DF99-4031-71938100DB14}"/>
              </a:ext>
            </a:extLst>
          </p:cNvPr>
          <p:cNvSpPr txBox="1"/>
          <p:nvPr/>
        </p:nvSpPr>
        <p:spPr>
          <a:xfrm>
            <a:off x="203200" y="6406495"/>
            <a:ext cx="11988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Figure 4 adapted from https://www.ncbi.nlm.nih.gov/core/lw/2.0/html/tileshop_pmc/tileshop_pmc_inline.html?title=Click%20on%20image%20to%20zoom&amp;p=PMC3&amp;id=9223652_ijerph-19-07511-g004.jpg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071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D09EA1F4-65FA-0F0D-FC07-4907C54E0C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536" y="643467"/>
            <a:ext cx="9992928" cy="5571065"/>
          </a:xfrm>
          <a:prstGeom prst="rect">
            <a:avLst/>
          </a:prstGeom>
          <a:ln>
            <a:noFill/>
          </a:ln>
        </p:spPr>
      </p:pic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9E13B4-63C0-1C46-95AD-A9499471B959}"/>
              </a:ext>
            </a:extLst>
          </p:cNvPr>
          <p:cNvSpPr txBox="1"/>
          <p:nvPr/>
        </p:nvSpPr>
        <p:spPr>
          <a:xfrm>
            <a:off x="162560" y="6527259"/>
            <a:ext cx="7493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Figure 5 adapted from https://www.ncbi.nlm.nih.gov/pmc/articles/PMC9223652/figure/ijerph-19-07511-f003/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802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E4160A-52E3-85A5-9FCA-6933D8F6C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Neurodegenerative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5A5D947-C657-E30E-B6CF-95DEFB32FD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3467" y="1854893"/>
            <a:ext cx="10905066" cy="40348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941565-8224-E80B-2C61-BAA01879BC62}"/>
              </a:ext>
            </a:extLst>
          </p:cNvPr>
          <p:cNvSpPr txBox="1"/>
          <p:nvPr/>
        </p:nvSpPr>
        <p:spPr>
          <a:xfrm>
            <a:off x="40640" y="6431280"/>
            <a:ext cx="119430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Figure 6 adapted from https://www.ncbi.nlm.nih.gov/core/lw/2.0/html/tileshop_pmc/tileshop_pmc_inline.html?title=Click%20on%20image%20to%20zoom&amp;p=PMC3&amp;id=9223652_ijerph-19-07511-g005.jpg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171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DC7DD-5B21-1E51-3852-76F469613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6666"/>
                </a:solidFill>
              </a:rPr>
              <a:t>The main effects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2314C-EC48-2232-6520-E99F4416E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Activates the nervous and neuroendocrine system</a:t>
            </a:r>
          </a:p>
          <a:p>
            <a:r>
              <a:rPr lang="en-US" dirty="0">
                <a:solidFill>
                  <a:srgbClr val="FF0000"/>
                </a:solidFill>
              </a:rPr>
              <a:t>INFLAMMATION!!!! </a:t>
            </a:r>
          </a:p>
          <a:p>
            <a:pPr lvl="1"/>
            <a:r>
              <a:rPr lang="en-US" dirty="0">
                <a:solidFill>
                  <a:srgbClr val="006666"/>
                </a:solidFill>
              </a:rPr>
              <a:t>Many inflammatory-related cytokine genes become activated </a:t>
            </a:r>
            <a:r>
              <a:rPr lang="en-US" b="1" i="1" u="sng" dirty="0">
                <a:solidFill>
                  <a:srgbClr val="006666"/>
                </a:solidFill>
              </a:rPr>
              <a:t>[especially in the MITOCHONDRIA]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6666"/>
                </a:solidFill>
              </a:rPr>
              <a:t>Neutrophil, eosinophil, T cell and mastocyte count increases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6666"/>
                </a:solidFill>
              </a:rPr>
              <a:t>Increase in Calcium concentration</a:t>
            </a:r>
            <a:r>
              <a:rPr lang="en-US" dirty="0">
                <a:solidFill>
                  <a:srgbClr val="006666"/>
                </a:solidFill>
                <a:sym typeface="Wingdings" pitchFamily="2" charset="2"/>
              </a:rPr>
              <a:t> Activation of inflammatory cascade</a:t>
            </a:r>
            <a:endParaRPr lang="en-US" dirty="0">
              <a:solidFill>
                <a:srgbClr val="006666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6666"/>
                </a:solidFill>
              </a:rPr>
              <a:t>Free Radical formation </a:t>
            </a:r>
            <a:r>
              <a:rPr lang="en-US" dirty="0">
                <a:solidFill>
                  <a:srgbClr val="006666"/>
                </a:solidFill>
                <a:sym typeface="Wingdings" pitchFamily="2" charset="2"/>
              </a:rPr>
              <a:t> Peroxidation of lipids on cell membrane surfaces  apoptosis and necrosis</a:t>
            </a:r>
            <a:endParaRPr lang="en-US" dirty="0">
              <a:solidFill>
                <a:srgbClr val="006666"/>
              </a:solidFill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A43F277-3338-FA5F-E6F0-781D88B3E2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C1713A-DD3E-8825-D211-66F3E8A787D3}"/>
              </a:ext>
            </a:extLst>
          </p:cNvPr>
          <p:cNvSpPr txBox="1"/>
          <p:nvPr/>
        </p:nvSpPr>
        <p:spPr>
          <a:xfrm>
            <a:off x="289560" y="6365240"/>
            <a:ext cx="8275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 dirty="0">
                <a:solidFill>
                  <a:srgbClr val="212121"/>
                </a:solidFill>
                <a:effectLst/>
                <a:latin typeface="Roboto" panose="02000000000000000000" pitchFamily="2" charset="0"/>
              </a:rPr>
              <a:t>Xing YF, Xu YH, Shi MH, Lian YX. The impact of PM2.5 on the human respiratory system. J </a:t>
            </a:r>
            <a:r>
              <a:rPr lang="en-US" sz="1200" b="0" i="0" dirty="0" err="1">
                <a:solidFill>
                  <a:srgbClr val="212121"/>
                </a:solidFill>
                <a:effectLst/>
                <a:latin typeface="Roboto" panose="02000000000000000000" pitchFamily="2" charset="0"/>
              </a:rPr>
              <a:t>Thorac</a:t>
            </a:r>
            <a:r>
              <a:rPr lang="en-US" sz="1200" b="0" i="0" dirty="0">
                <a:solidFill>
                  <a:srgbClr val="212121"/>
                </a:solidFill>
                <a:effectLst/>
                <a:latin typeface="Roboto" panose="02000000000000000000" pitchFamily="2" charset="0"/>
              </a:rPr>
              <a:t> Dis. 2016 Jan;8(1):E69-74. </a:t>
            </a:r>
            <a:r>
              <a:rPr lang="en-US" sz="1200" b="0" i="0" dirty="0" err="1">
                <a:solidFill>
                  <a:srgbClr val="212121"/>
                </a:solidFill>
                <a:effectLst/>
                <a:latin typeface="Roboto" panose="02000000000000000000" pitchFamily="2" charset="0"/>
              </a:rPr>
              <a:t>doi</a:t>
            </a:r>
            <a:r>
              <a:rPr lang="en-US" sz="1200" b="0" i="0" dirty="0">
                <a:solidFill>
                  <a:srgbClr val="212121"/>
                </a:solidFill>
                <a:effectLst/>
                <a:latin typeface="Roboto" panose="02000000000000000000" pitchFamily="2" charset="0"/>
              </a:rPr>
              <a:t>: 10.3978/j.issn.2072-1439.2016.01.19. PMID: 26904255; PMCID: PMC4740125.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7147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D47C8-190B-E5D6-C962-C8FCED2FC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6666"/>
                </a:solidFill>
              </a:rPr>
              <a:t>The Respiratory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23BE03-A8B2-CB48-F1B0-23A561D57F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6666"/>
                </a:solidFill>
              </a:rPr>
              <a:t>Damages bronchial </a:t>
            </a:r>
            <a:r>
              <a:rPr lang="en-US" dirty="0" err="1">
                <a:solidFill>
                  <a:srgbClr val="006666"/>
                </a:solidFill>
              </a:rPr>
              <a:t>mucociliary</a:t>
            </a:r>
            <a:r>
              <a:rPr lang="en-US" dirty="0">
                <a:solidFill>
                  <a:srgbClr val="006666"/>
                </a:solidFill>
              </a:rPr>
              <a:t> system </a:t>
            </a:r>
            <a:r>
              <a:rPr lang="en-US" dirty="0">
                <a:solidFill>
                  <a:srgbClr val="006666"/>
                </a:solidFill>
                <a:sym typeface="Wingdings" pitchFamily="2" charset="2"/>
              </a:rPr>
              <a:t> less bacterial clearance</a:t>
            </a:r>
          </a:p>
          <a:p>
            <a:r>
              <a:rPr lang="en-US" b="0" i="0" dirty="0">
                <a:solidFill>
                  <a:srgbClr val="006666"/>
                </a:solidFill>
                <a:effectLst/>
              </a:rPr>
              <a:t>Inflammatory cytokine net disruption </a:t>
            </a:r>
            <a:r>
              <a:rPr lang="en-US" b="0" i="0" dirty="0">
                <a:solidFill>
                  <a:srgbClr val="006666"/>
                </a:solidFill>
                <a:effectLst/>
                <a:sym typeface="Wingdings" pitchFamily="2" charset="2"/>
              </a:rPr>
              <a:t></a:t>
            </a:r>
            <a:r>
              <a:rPr lang="en-US" b="0" i="0" dirty="0">
                <a:solidFill>
                  <a:srgbClr val="006666"/>
                </a:solidFill>
                <a:effectLst/>
              </a:rPr>
              <a:t> Inhibition of gap junctional intercellular communication</a:t>
            </a:r>
            <a:r>
              <a:rPr lang="en-US" b="0" i="0" dirty="0">
                <a:solidFill>
                  <a:srgbClr val="006666"/>
                </a:solidFill>
                <a:effectLst/>
                <a:sym typeface="Wingdings" pitchFamily="2" charset="2"/>
              </a:rPr>
              <a:t> </a:t>
            </a:r>
            <a:r>
              <a:rPr lang="en-US" b="0" i="0" dirty="0">
                <a:solidFill>
                  <a:srgbClr val="006666"/>
                </a:solidFill>
                <a:effectLst/>
              </a:rPr>
              <a:t>increasing epithelial barrier permeability death of lung epithelial cells and fibroblasts</a:t>
            </a:r>
          </a:p>
          <a:p>
            <a:r>
              <a:rPr lang="en-US" dirty="0">
                <a:solidFill>
                  <a:srgbClr val="006666"/>
                </a:solidFill>
              </a:rPr>
              <a:t>Disruption of surfactant </a:t>
            </a:r>
            <a:r>
              <a:rPr lang="en-US" dirty="0">
                <a:solidFill>
                  <a:srgbClr val="006666"/>
                </a:solidFill>
                <a:sym typeface="Wingdings" pitchFamily="2" charset="2"/>
              </a:rPr>
              <a:t> </a:t>
            </a:r>
            <a:r>
              <a:rPr lang="en-US" dirty="0">
                <a:solidFill>
                  <a:srgbClr val="006666"/>
                </a:solidFill>
              </a:rPr>
              <a:t>Inhibits alveolar macrophage phagocytosis</a:t>
            </a:r>
          </a:p>
          <a:p>
            <a:r>
              <a:rPr lang="en-US" dirty="0">
                <a:solidFill>
                  <a:srgbClr val="006666"/>
                </a:solidFill>
              </a:rPr>
              <a:t>Imbalanced intracellular calcium homeostasis </a:t>
            </a:r>
            <a:r>
              <a:rPr lang="en-US" dirty="0">
                <a:solidFill>
                  <a:srgbClr val="006666"/>
                </a:solidFill>
                <a:sym typeface="Wingdings" pitchFamily="2" charset="2"/>
              </a:rPr>
              <a:t> activation of the inflammatory cascade </a:t>
            </a:r>
          </a:p>
          <a:p>
            <a:r>
              <a:rPr lang="en-US" dirty="0">
                <a:solidFill>
                  <a:srgbClr val="006666"/>
                </a:solidFill>
              </a:rPr>
              <a:t>Increases TNF-alpha expression </a:t>
            </a:r>
            <a:r>
              <a:rPr lang="en-US" dirty="0">
                <a:solidFill>
                  <a:srgbClr val="006666"/>
                </a:solidFill>
                <a:sym typeface="Wingdings" pitchFamily="2" charset="2"/>
              </a:rPr>
              <a:t> increase in free radical formation</a:t>
            </a:r>
            <a:endParaRPr lang="en-US" dirty="0">
              <a:solidFill>
                <a:srgbClr val="006666"/>
              </a:solidFill>
            </a:endParaRPr>
          </a:p>
          <a:p>
            <a:endParaRPr lang="en-US" dirty="0">
              <a:sym typeface="Wingdings" pitchFamily="2" charset="2"/>
            </a:endParaRPr>
          </a:p>
          <a:p>
            <a:endParaRPr lang="en-US" dirty="0">
              <a:solidFill>
                <a:srgbClr val="212121"/>
              </a:solidFill>
              <a:latin typeface="Cambria" panose="02040503050406030204" pitchFamily="18" charset="0"/>
            </a:endParaRPr>
          </a:p>
          <a:p>
            <a:endParaRPr lang="en-US" b="0" i="0" dirty="0">
              <a:solidFill>
                <a:srgbClr val="212121"/>
              </a:solidFill>
              <a:effectLst/>
              <a:latin typeface="Cambria" panose="02040503050406030204" pitchFamily="18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E3BEC69-D85B-3575-99C9-3C9FE58B9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37DCF0-CBEB-BD4B-E0CF-282C8141F3CF}"/>
              </a:ext>
            </a:extLst>
          </p:cNvPr>
          <p:cNvSpPr txBox="1"/>
          <p:nvPr/>
        </p:nvSpPr>
        <p:spPr>
          <a:xfrm>
            <a:off x="224275" y="6391255"/>
            <a:ext cx="853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 dirty="0">
                <a:solidFill>
                  <a:srgbClr val="212121"/>
                </a:solidFill>
                <a:effectLst/>
                <a:latin typeface="Roboto" panose="02000000000000000000" pitchFamily="2" charset="0"/>
              </a:rPr>
              <a:t>Xing YF, Xu YH, Shi MH, Lian YX. The impact of PM2.5 on the human respiratory system. J </a:t>
            </a:r>
            <a:r>
              <a:rPr lang="en-US" sz="1200" b="0" i="0" dirty="0" err="1">
                <a:solidFill>
                  <a:srgbClr val="212121"/>
                </a:solidFill>
                <a:effectLst/>
                <a:latin typeface="Roboto" panose="02000000000000000000" pitchFamily="2" charset="0"/>
              </a:rPr>
              <a:t>Thorac</a:t>
            </a:r>
            <a:r>
              <a:rPr lang="en-US" sz="1200" b="0" i="0" dirty="0">
                <a:solidFill>
                  <a:srgbClr val="212121"/>
                </a:solidFill>
                <a:effectLst/>
                <a:latin typeface="Roboto" panose="02000000000000000000" pitchFamily="2" charset="0"/>
              </a:rPr>
              <a:t> Dis. 2016 Jan;8(1):E69-74. </a:t>
            </a:r>
            <a:r>
              <a:rPr lang="en-US" sz="1200" b="0" i="0" dirty="0" err="1">
                <a:solidFill>
                  <a:srgbClr val="212121"/>
                </a:solidFill>
                <a:effectLst/>
                <a:latin typeface="Roboto" panose="02000000000000000000" pitchFamily="2" charset="0"/>
              </a:rPr>
              <a:t>doi</a:t>
            </a:r>
            <a:r>
              <a:rPr lang="en-US" sz="1200" b="0" i="0" dirty="0">
                <a:solidFill>
                  <a:srgbClr val="212121"/>
                </a:solidFill>
                <a:effectLst/>
                <a:latin typeface="Roboto" panose="02000000000000000000" pitchFamily="2" charset="0"/>
              </a:rPr>
              <a:t>: 10.3978/j.issn.2072-1439.2016.01.19. PMID: 26904255; PMCID: PMC4740125.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79975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7C899-37AC-3838-8842-47425800B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6666"/>
                </a:solidFill>
              </a:rPr>
              <a:t>The Respiratory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526FB-B82E-4A94-DFEB-D2F57C618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6666"/>
                </a:solidFill>
              </a:rPr>
              <a:t>Decreases viability of alveolar macrophages </a:t>
            </a:r>
          </a:p>
          <a:p>
            <a:r>
              <a:rPr lang="en-US" dirty="0">
                <a:solidFill>
                  <a:srgbClr val="006666"/>
                </a:solidFill>
              </a:rPr>
              <a:t>Irritates and corrodes the alveolar wall</a:t>
            </a:r>
          </a:p>
          <a:p>
            <a:r>
              <a:rPr lang="en-US" dirty="0">
                <a:solidFill>
                  <a:srgbClr val="006666"/>
                </a:solidFill>
                <a:sym typeface="Wingdings" pitchFamily="2" charset="2"/>
              </a:rPr>
              <a:t>Can lead to lung cancer</a:t>
            </a:r>
          </a:p>
          <a:p>
            <a:r>
              <a:rPr lang="en-US" i="1" u="sng" dirty="0">
                <a:solidFill>
                  <a:srgbClr val="006666"/>
                </a:solidFill>
                <a:sym typeface="Wingdings" pitchFamily="2" charset="2"/>
              </a:rPr>
              <a:t>Pulmonary edema and pneumonitis</a:t>
            </a:r>
          </a:p>
          <a:p>
            <a:r>
              <a:rPr lang="en-US" dirty="0">
                <a:solidFill>
                  <a:srgbClr val="006666"/>
                </a:solidFill>
                <a:sym typeface="Wingdings" pitchFamily="2" charset="2"/>
              </a:rPr>
              <a:t>Exacerbates</a:t>
            </a:r>
          </a:p>
          <a:p>
            <a:pPr lvl="1"/>
            <a:r>
              <a:rPr lang="en-US" dirty="0">
                <a:solidFill>
                  <a:srgbClr val="006666"/>
                </a:solidFill>
                <a:sym typeface="Wingdings" pitchFamily="2" charset="2"/>
              </a:rPr>
              <a:t> asthma</a:t>
            </a:r>
          </a:p>
          <a:p>
            <a:pPr lvl="1"/>
            <a:r>
              <a:rPr lang="en-US" dirty="0">
                <a:solidFill>
                  <a:srgbClr val="006666"/>
                </a:solidFill>
                <a:sym typeface="Wingdings" pitchFamily="2" charset="2"/>
              </a:rPr>
              <a:t>bronchitis and emphysema  COPD</a:t>
            </a:r>
          </a:p>
          <a:p>
            <a:pPr lvl="1"/>
            <a:endParaRPr lang="en-US" dirty="0">
              <a:sym typeface="Wingdings" pitchFamily="2" charset="2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9C443CE-B442-D00A-87D2-37414F2B8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5437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21E5C-C97A-A3DF-1320-CA4B37FCC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6666"/>
                </a:solidFill>
              </a:rPr>
              <a:t>Cardiovascular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4A046-B9FA-08CF-D4F8-7407EFAF05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6666"/>
                </a:solidFill>
              </a:rPr>
              <a:t>Systemic inflammation + induction of sympathetic nervous system </a:t>
            </a:r>
            <a:r>
              <a:rPr lang="en-US" dirty="0">
                <a:solidFill>
                  <a:srgbClr val="006666"/>
                </a:solidFill>
                <a:sym typeface="Wingdings" pitchFamily="2" charset="2"/>
              </a:rPr>
              <a:t></a:t>
            </a:r>
            <a:r>
              <a:rPr lang="en-US" dirty="0">
                <a:solidFill>
                  <a:srgbClr val="006666"/>
                </a:solidFill>
              </a:rPr>
              <a:t>Cardiac remodeling occurs due to inflammatory activation</a:t>
            </a:r>
          </a:p>
          <a:p>
            <a:r>
              <a:rPr lang="en-US" dirty="0">
                <a:solidFill>
                  <a:srgbClr val="006666"/>
                </a:solidFill>
              </a:rPr>
              <a:t>Impairs autonomic nervous system </a:t>
            </a:r>
            <a:r>
              <a:rPr lang="en-US" dirty="0">
                <a:solidFill>
                  <a:srgbClr val="006666"/>
                </a:solidFill>
                <a:sym typeface="Wingdings" pitchFamily="2" charset="2"/>
              </a:rPr>
              <a:t> decline in heart variability </a:t>
            </a:r>
            <a:r>
              <a:rPr lang="en-US" i="1" u="sng" dirty="0">
                <a:solidFill>
                  <a:srgbClr val="006666"/>
                </a:solidFill>
                <a:sym typeface="Wingdings" pitchFamily="2" charset="2"/>
              </a:rPr>
              <a:t>(ARRYTHMIAS)</a:t>
            </a:r>
          </a:p>
          <a:p>
            <a:r>
              <a:rPr lang="en-US" dirty="0">
                <a:solidFill>
                  <a:srgbClr val="006666"/>
                </a:solidFill>
                <a:sym typeface="Wingdings" pitchFamily="2" charset="2"/>
              </a:rPr>
              <a:t>Constriction + reduced vasodilation  hypertension  Angina</a:t>
            </a:r>
          </a:p>
          <a:p>
            <a:r>
              <a:rPr lang="en-US" dirty="0">
                <a:solidFill>
                  <a:srgbClr val="006666"/>
                </a:solidFill>
                <a:sym typeface="Wingdings" pitchFamily="2" charset="2"/>
              </a:rPr>
              <a:t>Increased risk of myocardial infarction</a:t>
            </a:r>
            <a:endParaRPr lang="en-US" dirty="0">
              <a:solidFill>
                <a:srgbClr val="006666"/>
              </a:solidFill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18086CC-6C86-763D-EFC5-0DCF55CDE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51579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D0360-D3E3-211E-9EF6-A6829DC11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6666"/>
                </a:solidFill>
              </a:rPr>
              <a:t>Pregnancy and the fetus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108301-C932-18F0-2799-890629394D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006666"/>
                </a:solidFill>
              </a:rPr>
              <a:t>Fetus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017F9-085F-604C-1202-FBD2EB53622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solidFill>
                  <a:srgbClr val="006666"/>
                </a:solidFill>
              </a:rPr>
              <a:t>Bronchopulmonary dysplasia</a:t>
            </a:r>
          </a:p>
          <a:p>
            <a:r>
              <a:rPr lang="en-US" dirty="0">
                <a:solidFill>
                  <a:srgbClr val="006666"/>
                </a:solidFill>
              </a:rPr>
              <a:t>Cardiovascular diseases</a:t>
            </a:r>
          </a:p>
          <a:p>
            <a:r>
              <a:rPr lang="en-US" dirty="0">
                <a:solidFill>
                  <a:srgbClr val="006666"/>
                </a:solidFill>
              </a:rPr>
              <a:t>Preterm birth</a:t>
            </a:r>
          </a:p>
          <a:p>
            <a:r>
              <a:rPr lang="en-US" dirty="0">
                <a:solidFill>
                  <a:srgbClr val="006666"/>
                </a:solidFill>
              </a:rPr>
              <a:t>Increased risk of leukemia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D92091-F1CB-5696-EA41-5423C96699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>
                <a:solidFill>
                  <a:srgbClr val="006666"/>
                </a:solidFill>
              </a:rPr>
              <a:t>Mother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4FCD37-C2DB-7835-2FE4-1C99B363EFB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>
                <a:solidFill>
                  <a:srgbClr val="006666"/>
                </a:solidFill>
              </a:rPr>
              <a:t>Pre-eclampsia</a:t>
            </a:r>
          </a:p>
          <a:p>
            <a:r>
              <a:rPr lang="en-US" dirty="0">
                <a:solidFill>
                  <a:srgbClr val="006666"/>
                </a:solidFill>
              </a:rPr>
              <a:t>Hypertensive complications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4A332E7E-5A11-61B6-39C2-2B1CB0EA8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9299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3D979-9C14-9CE2-B4D1-CC06B43C7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6666"/>
                </a:solidFill>
              </a:rPr>
              <a:t> Chronic exposure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B538B-47A1-34BE-F0DD-F418499438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6666"/>
                </a:solidFill>
              </a:rPr>
              <a:t>Imaging of Lung lymph nodes and mesenteric lymph nodes done</a:t>
            </a:r>
          </a:p>
          <a:p>
            <a:r>
              <a:rPr lang="en-US" dirty="0">
                <a:solidFill>
                  <a:srgbClr val="006666"/>
                </a:solidFill>
              </a:rPr>
              <a:t>Lymph node drainage is impaired</a:t>
            </a:r>
          </a:p>
          <a:p>
            <a:r>
              <a:rPr lang="en-US" dirty="0">
                <a:solidFill>
                  <a:srgbClr val="006666"/>
                </a:solidFill>
              </a:rPr>
              <a:t>Uptake by macrophages via CD 68</a:t>
            </a:r>
            <a:r>
              <a:rPr lang="en-US" baseline="30000" dirty="0">
                <a:solidFill>
                  <a:srgbClr val="006666"/>
                </a:solidFill>
              </a:rPr>
              <a:t>+</a:t>
            </a:r>
            <a:r>
              <a:rPr lang="en-US" dirty="0">
                <a:solidFill>
                  <a:srgbClr val="006666"/>
                </a:solidFill>
              </a:rPr>
              <a:t> and 169</a:t>
            </a:r>
            <a:r>
              <a:rPr lang="en-US" baseline="30000" dirty="0">
                <a:solidFill>
                  <a:srgbClr val="006666"/>
                </a:solidFill>
              </a:rPr>
              <a:t>-</a:t>
            </a:r>
            <a:r>
              <a:rPr lang="en-US" dirty="0">
                <a:solidFill>
                  <a:srgbClr val="006666"/>
                </a:solidFill>
              </a:rPr>
              <a:t> noted over time</a:t>
            </a:r>
          </a:p>
          <a:p>
            <a:r>
              <a:rPr lang="en-US" dirty="0">
                <a:solidFill>
                  <a:srgbClr val="006666"/>
                </a:solidFill>
              </a:rPr>
              <a:t>There is also a decrease in memory T cells </a:t>
            </a:r>
          </a:p>
          <a:p>
            <a:r>
              <a:rPr lang="en-US" dirty="0">
                <a:solidFill>
                  <a:srgbClr val="006666"/>
                </a:solidFill>
              </a:rPr>
              <a:t>Occurs at marginal zone of lymph nodes </a:t>
            </a:r>
          </a:p>
          <a:p>
            <a:pPr lvl="1">
              <a:buFont typeface="Wingdings" pitchFamily="2" charset="2"/>
              <a:buChar char="à"/>
            </a:pPr>
            <a:r>
              <a:rPr lang="en-US" dirty="0">
                <a:solidFill>
                  <a:srgbClr val="006666"/>
                </a:solidFill>
                <a:sym typeface="Wingdings" pitchFamily="2" charset="2"/>
              </a:rPr>
              <a:t>impaired phagocytosis</a:t>
            </a:r>
          </a:p>
          <a:p>
            <a:pPr lvl="1">
              <a:buFont typeface="Wingdings" pitchFamily="2" charset="2"/>
              <a:buChar char="à"/>
            </a:pPr>
            <a:r>
              <a:rPr lang="en-US" dirty="0">
                <a:solidFill>
                  <a:srgbClr val="006666"/>
                </a:solidFill>
                <a:sym typeface="Wingdings" pitchFamily="2" charset="2"/>
              </a:rPr>
              <a:t> impaired proliferation </a:t>
            </a:r>
          </a:p>
          <a:p>
            <a:pPr lvl="1">
              <a:buFont typeface="Wingdings" pitchFamily="2" charset="2"/>
              <a:buChar char="à"/>
            </a:pPr>
            <a:r>
              <a:rPr lang="en-US" dirty="0">
                <a:solidFill>
                  <a:srgbClr val="006666"/>
                </a:solidFill>
                <a:sym typeface="Wingdings" pitchFamily="2" charset="2"/>
              </a:rPr>
              <a:t> impaired cytokine production </a:t>
            </a:r>
            <a:r>
              <a:rPr lang="en-US" b="0" i="0" dirty="0">
                <a:solidFill>
                  <a:srgbClr val="006666"/>
                </a:solidFill>
                <a:effectLst/>
                <a:latin typeface="Harding"/>
              </a:rPr>
              <a:t>IFN-</a:t>
            </a:r>
            <a:r>
              <a:rPr lang="el-GR" b="0" i="0" dirty="0">
                <a:solidFill>
                  <a:srgbClr val="006666"/>
                </a:solidFill>
                <a:effectLst/>
                <a:latin typeface="Harding"/>
              </a:rPr>
              <a:t>α, </a:t>
            </a:r>
            <a:r>
              <a:rPr lang="en-US" b="0" i="0" dirty="0">
                <a:solidFill>
                  <a:srgbClr val="006666"/>
                </a:solidFill>
                <a:effectLst/>
                <a:latin typeface="Harding"/>
              </a:rPr>
              <a:t>TNF-</a:t>
            </a:r>
            <a:r>
              <a:rPr lang="el-GR" b="0" i="0" dirty="0">
                <a:solidFill>
                  <a:srgbClr val="006666"/>
                </a:solidFill>
                <a:effectLst/>
                <a:latin typeface="Harding"/>
              </a:rPr>
              <a:t>α </a:t>
            </a:r>
            <a:r>
              <a:rPr lang="en-US" b="0" i="0" dirty="0">
                <a:solidFill>
                  <a:srgbClr val="006666"/>
                </a:solidFill>
                <a:effectLst/>
                <a:latin typeface="Harding"/>
              </a:rPr>
              <a:t>and IL-6 </a:t>
            </a:r>
            <a:endParaRPr lang="en-US" dirty="0">
              <a:solidFill>
                <a:srgbClr val="006666"/>
              </a:solidFill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5B85EE3-5029-EACC-15CD-4DFC73CD0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1B7F5B-7774-5DF0-9213-8DE9DB5DDB27}"/>
              </a:ext>
            </a:extLst>
          </p:cNvPr>
          <p:cNvSpPr txBox="1"/>
          <p:nvPr/>
        </p:nvSpPr>
        <p:spPr>
          <a:xfrm>
            <a:off x="391160" y="6176963"/>
            <a:ext cx="756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Ural et al. </a:t>
            </a:r>
            <a:r>
              <a:rPr lang="en-US" sz="1200" b="0" i="0" dirty="0">
                <a:solidFill>
                  <a:srgbClr val="333333"/>
                </a:solidFill>
                <a:effectLst/>
              </a:rPr>
              <a:t>(2022). Inhaled particulate accumulation with age impairs immune function and architecture in human lung lymph nodes. </a:t>
            </a:r>
            <a:r>
              <a:rPr lang="en-US" sz="1200" b="0" i="1" dirty="0">
                <a:solidFill>
                  <a:srgbClr val="333333"/>
                </a:solidFill>
                <a:effectLst/>
              </a:rPr>
              <a:t>Nature Medicine</a:t>
            </a:r>
            <a:r>
              <a:rPr lang="en-US" sz="1200" b="0" i="0" dirty="0">
                <a:solidFill>
                  <a:srgbClr val="333333"/>
                </a:solidFill>
                <a:effectLst/>
              </a:rPr>
              <a:t>. https://doi.org/10.1038/s41591-022-02073-x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513388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9F9C034-1421-4E2F-9827-B5890B6B7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solidFill>
                <a:srgbClr val="006666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2246740-1A75-5BFC-84D5-EA7CA7567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6666"/>
                </a:solidFill>
              </a:rPr>
              <a:t>Insulin resistance + adipose inflammation</a:t>
            </a:r>
            <a:r>
              <a:rPr lang="en-US" dirty="0">
                <a:solidFill>
                  <a:srgbClr val="006666"/>
                </a:solidFill>
                <a:sym typeface="Wingdings" pitchFamily="2" charset="2"/>
              </a:rPr>
              <a:t> hepatic endoplasmic reticulum stress type 2 Diabetes Mellitus</a:t>
            </a:r>
          </a:p>
          <a:p>
            <a:r>
              <a:rPr lang="en-US" dirty="0">
                <a:solidFill>
                  <a:srgbClr val="006666"/>
                </a:solidFill>
                <a:sym typeface="Wingdings" pitchFamily="2" charset="2"/>
              </a:rPr>
              <a:t>Hepatitis (Halogenated hydrocarbons)</a:t>
            </a:r>
          </a:p>
          <a:p>
            <a:r>
              <a:rPr lang="en-US" dirty="0">
                <a:solidFill>
                  <a:srgbClr val="006666"/>
                </a:solidFill>
                <a:sym typeface="Wingdings" pitchFamily="2" charset="2"/>
              </a:rPr>
              <a:t>Worsens respiratory viral illness </a:t>
            </a:r>
          </a:p>
          <a:p>
            <a:pPr lvl="1"/>
            <a:r>
              <a:rPr lang="en-US" dirty="0">
                <a:solidFill>
                  <a:srgbClr val="006666"/>
                </a:solidFill>
                <a:sym typeface="Wingdings" pitchFamily="2" charset="2"/>
              </a:rPr>
              <a:t>Hinders recovery </a:t>
            </a:r>
            <a:endParaRPr lang="en-US" dirty="0">
              <a:solidFill>
                <a:srgbClr val="006666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37B0CA-A985-63D9-D9D2-089DEA0C1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22033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596FF3A-A0E8-C0A9-488E-DFA4424C8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6666"/>
                </a:solidFill>
              </a:rPr>
              <a:t>Carcinogenesis 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AB3691BE-EF0A-AF85-2086-2CD09FAE936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>
                <a:solidFill>
                  <a:srgbClr val="006666"/>
                </a:solidFill>
              </a:rPr>
              <a:t>Alters telomere length </a:t>
            </a:r>
          </a:p>
          <a:p>
            <a:r>
              <a:rPr lang="en-US" dirty="0">
                <a:solidFill>
                  <a:srgbClr val="006666"/>
                </a:solidFill>
              </a:rPr>
              <a:t>Alters DNA for:</a:t>
            </a:r>
          </a:p>
          <a:p>
            <a:pPr lvl="1"/>
            <a:r>
              <a:rPr lang="en-US" dirty="0">
                <a:solidFill>
                  <a:srgbClr val="006666"/>
                </a:solidFill>
              </a:rPr>
              <a:t>Damage and repair</a:t>
            </a:r>
          </a:p>
          <a:p>
            <a:pPr lvl="1"/>
            <a:r>
              <a:rPr lang="en-US" dirty="0">
                <a:solidFill>
                  <a:srgbClr val="006666"/>
                </a:solidFill>
              </a:rPr>
              <a:t>Inflammation</a:t>
            </a:r>
          </a:p>
          <a:p>
            <a:pPr lvl="1"/>
            <a:r>
              <a:rPr lang="en-US" dirty="0">
                <a:solidFill>
                  <a:srgbClr val="006666"/>
                </a:solidFill>
              </a:rPr>
              <a:t>Oxidative stress response </a:t>
            </a:r>
          </a:p>
          <a:p>
            <a:pPr lvl="1"/>
            <a:r>
              <a:rPr lang="en-US" dirty="0">
                <a:solidFill>
                  <a:srgbClr val="006666"/>
                </a:solidFill>
              </a:rPr>
              <a:t>Methylation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F373FB1-B83D-D95F-2927-CE6D478A2DB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solidFill>
                  <a:srgbClr val="006666"/>
                </a:solidFill>
              </a:rPr>
              <a:t>GI: Colorectal, gastric</a:t>
            </a:r>
          </a:p>
          <a:p>
            <a:r>
              <a:rPr lang="en-US" dirty="0">
                <a:solidFill>
                  <a:srgbClr val="006666"/>
                </a:solidFill>
              </a:rPr>
              <a:t>GU: Bladder</a:t>
            </a:r>
          </a:p>
          <a:p>
            <a:r>
              <a:rPr lang="en-US" dirty="0">
                <a:solidFill>
                  <a:srgbClr val="006666"/>
                </a:solidFill>
              </a:rPr>
              <a:t>Lung cancer</a:t>
            </a:r>
          </a:p>
          <a:p>
            <a:r>
              <a:rPr lang="en-US" dirty="0">
                <a:solidFill>
                  <a:srgbClr val="006666"/>
                </a:solidFill>
              </a:rPr>
              <a:t>Heme: Leukemia in children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789EAC-9C37-60DA-362F-FD486C0E8A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60381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43CAA20-3569-4189-9E48-239A229A8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8302C0D-4833-1223-17D2-F5152CD06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1381"/>
            <a:ext cx="10512552" cy="406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Who is affected?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BF5B0F2-16F9-912E-943E-BC57216E46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4983276"/>
            <a:ext cx="10512552" cy="1126680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4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18595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3249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0AEC0DB-9963-4F16-71E9-216C5FF9C2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08" r="1" b="1"/>
          <a:stretch/>
        </p:blipFill>
        <p:spPr>
          <a:xfrm>
            <a:off x="6176433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920044"/>
                </a:lnTo>
                <a:lnTo>
                  <a:pt x="2469659" y="3920044"/>
                </a:lnTo>
                <a:lnTo>
                  <a:pt x="2469659" y="3103224"/>
                </a:lnTo>
                <a:lnTo>
                  <a:pt x="0" y="3103224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1CC716-67FE-D1CB-3D09-706CC016694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673" b="-3"/>
          <a:stretch/>
        </p:blipFill>
        <p:spPr>
          <a:xfrm>
            <a:off x="20" y="4069976"/>
            <a:ext cx="3535311" cy="27880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2B5182-C406-E462-36E0-1C40201E0AE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612" r="35152" b="-1"/>
          <a:stretch/>
        </p:blipFill>
        <p:spPr>
          <a:xfrm>
            <a:off x="3696199" y="3257176"/>
            <a:ext cx="4789093" cy="36008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333064-0548-A3D9-659B-E0F77475C00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951" r="3115" b="2"/>
          <a:stretch/>
        </p:blipFill>
        <p:spPr>
          <a:xfrm>
            <a:off x="1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103224"/>
                </a:lnTo>
                <a:lnTo>
                  <a:pt x="3545908" y="3103224"/>
                </a:lnTo>
                <a:lnTo>
                  <a:pt x="3545908" y="3920044"/>
                </a:lnTo>
                <a:lnTo>
                  <a:pt x="0" y="3920044"/>
                </a:ln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74CE77-EF4A-6F25-824D-D5F7AA73A68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221" r="7937" b="1"/>
          <a:stretch/>
        </p:blipFill>
        <p:spPr>
          <a:xfrm>
            <a:off x="8646161" y="4069976"/>
            <a:ext cx="3545840" cy="278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8159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36315-A20A-3CB3-E03C-C4975678D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6666"/>
                </a:solidFill>
              </a:rPr>
              <a:t>Who is affected?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398A6-40AC-1618-5D71-42DAC332E3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6666"/>
                </a:solidFill>
              </a:rPr>
              <a:t>EVERYONE</a:t>
            </a:r>
          </a:p>
          <a:p>
            <a:r>
              <a:rPr lang="en-US" dirty="0">
                <a:solidFill>
                  <a:srgbClr val="006666"/>
                </a:solidFill>
              </a:rPr>
              <a:t>Field workers:</a:t>
            </a:r>
          </a:p>
          <a:p>
            <a:pPr lvl="1"/>
            <a:r>
              <a:rPr lang="en-US" dirty="0">
                <a:solidFill>
                  <a:srgbClr val="006666"/>
                </a:solidFill>
              </a:rPr>
              <a:t>Agricultural workers, sewer employees, land miners</a:t>
            </a:r>
          </a:p>
          <a:p>
            <a:r>
              <a:rPr lang="en-US" dirty="0">
                <a:solidFill>
                  <a:srgbClr val="006666"/>
                </a:solidFill>
              </a:rPr>
              <a:t>Elderly with:</a:t>
            </a:r>
          </a:p>
          <a:p>
            <a:pPr lvl="1"/>
            <a:r>
              <a:rPr lang="en-US" dirty="0">
                <a:solidFill>
                  <a:srgbClr val="006666"/>
                </a:solidFill>
              </a:rPr>
              <a:t>Cardiovascular disease, cerebrovascular, neurodegenerative, bronchitis, emphysema and asthma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A46DF26-2243-60D9-7AF9-4509A4232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19759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1" name="Google Shape;1061;g77405bc5a6_3_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974" y="76200"/>
            <a:ext cx="11050063" cy="670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2" name="Google Shape;1062;g77405bc5a6_3_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29100" y="1218825"/>
            <a:ext cx="1762900" cy="195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FC7C6-223A-D9DC-2A62-9B28DFC87A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081444"/>
            <a:ext cx="9144000" cy="4439007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6666"/>
                </a:solidFill>
              </a:rPr>
              <a:t>Please follow us on Instagram @</a:t>
            </a:r>
            <a:r>
              <a:rPr lang="en-US" sz="3600" b="1" dirty="0" err="1">
                <a:solidFill>
                  <a:srgbClr val="006666"/>
                </a:solidFill>
              </a:rPr>
              <a:t>flclinicians</a:t>
            </a:r>
            <a:br>
              <a:rPr lang="en-US" sz="3600" b="1" dirty="0">
                <a:solidFill>
                  <a:srgbClr val="006666"/>
                </a:solidFill>
              </a:rPr>
            </a:br>
            <a:r>
              <a:rPr lang="en-US" sz="3600" b="1" dirty="0">
                <a:solidFill>
                  <a:srgbClr val="006666"/>
                </a:solidFill>
              </a:rPr>
              <a:t>Please follow us on Facebook @Florida Clinicians for Climate Action</a:t>
            </a:r>
            <a:br>
              <a:rPr lang="en-US" sz="3600" b="1" dirty="0">
                <a:solidFill>
                  <a:srgbClr val="006666"/>
                </a:solidFill>
              </a:rPr>
            </a:br>
            <a:br>
              <a:rPr lang="en-US" sz="3600" b="1" dirty="0">
                <a:solidFill>
                  <a:srgbClr val="006666"/>
                </a:solidFill>
              </a:rPr>
            </a:br>
            <a:r>
              <a:rPr lang="en-US" sz="3600" b="1" dirty="0">
                <a:solidFill>
                  <a:srgbClr val="006666"/>
                </a:solidFill>
              </a:rPr>
              <a:t>Follow me on IG and Tik Tok : @</a:t>
            </a:r>
            <a:r>
              <a:rPr lang="en-US" sz="3600" b="1" dirty="0" err="1">
                <a:solidFill>
                  <a:srgbClr val="006666"/>
                </a:solidFill>
              </a:rPr>
              <a:t>drcherylholder</a:t>
            </a:r>
            <a:r>
              <a:rPr lang="en-US" sz="3600" b="1" dirty="0">
                <a:solidFill>
                  <a:srgbClr val="006666"/>
                </a:solidFill>
              </a:rPr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6CAC92-D6B4-048E-DD5B-7D67C566D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5645" y="4414839"/>
            <a:ext cx="9144000" cy="985836"/>
          </a:xfrm>
        </p:spPr>
        <p:txBody>
          <a:bodyPr>
            <a:normAutofit fontScale="55000" lnSpcReduction="20000"/>
          </a:bodyPr>
          <a:lstStyle/>
          <a:p>
            <a:r>
              <a:rPr lang="en-US" sz="3200" dirty="0">
                <a:solidFill>
                  <a:prstClr val="black"/>
                </a:solidFill>
              </a:rPr>
              <a:t>Thank You</a:t>
            </a:r>
          </a:p>
          <a:p>
            <a:endParaRPr lang="en-US" sz="3200" dirty="0">
              <a:solidFill>
                <a:prstClr val="black"/>
              </a:solidFill>
            </a:endParaRPr>
          </a:p>
          <a:p>
            <a:r>
              <a:rPr lang="en-US" sz="3200" dirty="0">
                <a:solidFill>
                  <a:prstClr val="black"/>
                </a:solidFill>
              </a:rPr>
              <a:t>www.floridaclincians.org</a:t>
            </a:r>
            <a:endParaRPr lang="en-US" sz="3200" dirty="0">
              <a:solidFill>
                <a:srgbClr val="006666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6E787D-4472-6EA8-3169-8C0C8457A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6" y="5789489"/>
            <a:ext cx="1147540" cy="985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50632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BD451-2075-0DC6-9DA5-AD5AFBF8F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933E0-569F-6F1D-133D-2F85D4A308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297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4220</TotalTime>
  <Words>1838</Words>
  <Application>Microsoft Macintosh PowerPoint</Application>
  <PresentationFormat>Widescreen</PresentationFormat>
  <Paragraphs>184</Paragraphs>
  <Slides>25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Arial</vt:lpstr>
      <vt:lpstr>Calibri</vt:lpstr>
      <vt:lpstr>Calibri Light</vt:lpstr>
      <vt:lpstr>Cambria</vt:lpstr>
      <vt:lpstr>Harding</vt:lpstr>
      <vt:lpstr>Noto Sans</vt:lpstr>
      <vt:lpstr>Palatino Linotype</vt:lpstr>
      <vt:lpstr>Roboto</vt:lpstr>
      <vt:lpstr>Wingdings</vt:lpstr>
      <vt:lpstr>Office Theme</vt:lpstr>
      <vt:lpstr>Impacts of Ambient Air Pollution on the Body</vt:lpstr>
      <vt:lpstr>Disclosure</vt:lpstr>
      <vt:lpstr>Ambient air pollution</vt:lpstr>
      <vt:lpstr>The anatomy of Particulate Matter</vt:lpstr>
      <vt:lpstr>How it enters the body</vt:lpstr>
      <vt:lpstr>Particulate matter 2.5 (PM2.5)</vt:lpstr>
      <vt:lpstr>What does this do to the body?</vt:lpstr>
      <vt:lpstr>PowerPoint Presentation</vt:lpstr>
      <vt:lpstr>PowerPoint Presentation</vt:lpstr>
      <vt:lpstr>PowerPoint Presentation</vt:lpstr>
      <vt:lpstr>Neurodegenerative </vt:lpstr>
      <vt:lpstr>The main effects</vt:lpstr>
      <vt:lpstr>The Respiratory System</vt:lpstr>
      <vt:lpstr>The Respiratory System</vt:lpstr>
      <vt:lpstr>Cardiovascular system</vt:lpstr>
      <vt:lpstr>Pregnancy and the fetus</vt:lpstr>
      <vt:lpstr> Chronic exposure</vt:lpstr>
      <vt:lpstr>PowerPoint Presentation</vt:lpstr>
      <vt:lpstr>Carcinogenesis </vt:lpstr>
      <vt:lpstr>Who is affected?</vt:lpstr>
      <vt:lpstr>PowerPoint Presentation</vt:lpstr>
      <vt:lpstr>Who is affected?</vt:lpstr>
      <vt:lpstr>PowerPoint Presentation</vt:lpstr>
      <vt:lpstr>Please follow us on Instagram @flclinicians Please follow us on Facebook @Florida Clinicians for Climate Action  Follow me on IG and Tik Tok : @drcherylholder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Impacts of Ambient air pollution on the body</dc:title>
  <dc:creator>Jevon Harrison</dc:creator>
  <cp:lastModifiedBy>Cheryl Holder</cp:lastModifiedBy>
  <cp:revision>4</cp:revision>
  <dcterms:created xsi:type="dcterms:W3CDTF">2022-12-04T01:39:07Z</dcterms:created>
  <dcterms:modified xsi:type="dcterms:W3CDTF">2024-02-06T18:43:02Z</dcterms:modified>
</cp:coreProperties>
</file>