
<file path=[Content_Types].xml><?xml version="1.0" encoding="utf-8"?>
<Types xmlns="http://schemas.openxmlformats.org/package/2006/content-types">
  <Default Extension="gif" ContentType="image/gif"/>
  <Default Extension="jpeg" ContentType="image/jpeg"/>
  <Default Extension="jpg" ContentType="image/jpeg"/>
  <Default Extension="jpgpr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81" r:id="rId6"/>
    <p:sldMasterId id="2147483693" r:id="rId7"/>
  </p:sldMasterIdLst>
  <p:notesMasterIdLst>
    <p:notesMasterId r:id="rId46"/>
  </p:notesMasterIdLst>
  <p:sldIdLst>
    <p:sldId id="256" r:id="rId8"/>
    <p:sldId id="264" r:id="rId9"/>
    <p:sldId id="292" r:id="rId10"/>
    <p:sldId id="265" r:id="rId11"/>
    <p:sldId id="266" r:id="rId12"/>
    <p:sldId id="274" r:id="rId13"/>
    <p:sldId id="263" r:id="rId14"/>
    <p:sldId id="280" r:id="rId15"/>
    <p:sldId id="278" r:id="rId16"/>
    <p:sldId id="267" r:id="rId17"/>
    <p:sldId id="269" r:id="rId18"/>
    <p:sldId id="268" r:id="rId19"/>
    <p:sldId id="279" r:id="rId20"/>
    <p:sldId id="277" r:id="rId21"/>
    <p:sldId id="295" r:id="rId22"/>
    <p:sldId id="294" r:id="rId23"/>
    <p:sldId id="297" r:id="rId24"/>
    <p:sldId id="298" r:id="rId25"/>
    <p:sldId id="307" r:id="rId26"/>
    <p:sldId id="296" r:id="rId27"/>
    <p:sldId id="300" r:id="rId28"/>
    <p:sldId id="309" r:id="rId29"/>
    <p:sldId id="308" r:id="rId30"/>
    <p:sldId id="285" r:id="rId31"/>
    <p:sldId id="281" r:id="rId32"/>
    <p:sldId id="311" r:id="rId33"/>
    <p:sldId id="312" r:id="rId34"/>
    <p:sldId id="310" r:id="rId35"/>
    <p:sldId id="303" r:id="rId36"/>
    <p:sldId id="305" r:id="rId37"/>
    <p:sldId id="306" r:id="rId38"/>
    <p:sldId id="304" r:id="rId39"/>
    <p:sldId id="302" r:id="rId40"/>
    <p:sldId id="289" r:id="rId41"/>
    <p:sldId id="290" r:id="rId42"/>
    <p:sldId id="293" r:id="rId43"/>
    <p:sldId id="299" r:id="rId44"/>
    <p:sldId id="273"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BD3"/>
    <a:srgbClr val="B3D1C8"/>
    <a:srgbClr val="C1DDD5"/>
    <a:srgbClr val="DAE6E0"/>
    <a:srgbClr val="91C1C0"/>
    <a:srgbClr val="DFE7D9"/>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71199E-4AD3-4964-A022-4BEA84CBCAA4}" v="2" dt="2022-08-19T22:16:55.9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0" autoAdjust="0"/>
    <p:restoredTop sz="94660"/>
  </p:normalViewPr>
  <p:slideViewPr>
    <p:cSldViewPr snapToGrid="0">
      <p:cViewPr varScale="1">
        <p:scale>
          <a:sx n="93" d="100"/>
          <a:sy n="93" d="100"/>
        </p:scale>
        <p:origin x="656" y="200"/>
      </p:cViewPr>
      <p:guideLst/>
    </p:cSldViewPr>
  </p:slideViewPr>
  <p:notesTextViewPr>
    <p:cViewPr>
      <p:scale>
        <a:sx n="1" d="1"/>
        <a:sy n="1" d="1"/>
      </p:scale>
      <p:origin x="0" y="0"/>
    </p:cViewPr>
  </p:notesTextViewPr>
  <p:sorterViewPr>
    <p:cViewPr>
      <p:scale>
        <a:sx n="100" d="100"/>
        <a:sy n="100" d="100"/>
      </p:scale>
      <p:origin x="0" y="-966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C5C43C-42D0-4556-980C-BED48FCCE5DD}" type="datetimeFigureOut">
              <a:rPr lang="en-US" smtClean="0"/>
              <a:t>2/6/24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57DB82-80F7-4E57-BC7D-7CBB1D220C2F}" type="slidenum">
              <a:rPr lang="en-US" smtClean="0"/>
              <a:t>‹#›</a:t>
            </a:fld>
            <a:endParaRPr lang="en-US"/>
          </a:p>
        </p:txBody>
      </p:sp>
    </p:spTree>
    <p:extLst>
      <p:ext uri="{BB962C8B-B14F-4D97-AF65-F5344CB8AC3E}">
        <p14:creationId xmlns:p14="http://schemas.microsoft.com/office/powerpoint/2010/main" val="44644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psr.org/wp-content/uploads/2018/05/air-pollution-effects-respiratory.pdf" TargetMode="External"/><Relationship Id="rId3" Type="http://schemas.openxmlformats.org/officeDocument/2006/relationships/hyperlink" Target="https://projects.iq.harvard.edu/covid-pm" TargetMode="External"/><Relationship Id="rId7" Type="http://schemas.openxmlformats.org/officeDocument/2006/relationships/hyperlink" Target="https://www.epa.gov/pm-pollution/health-and-environmental-effects-particulate-matter-pm"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ww.lung.org/clean-air/outdoors/what-makes-air-unhealthy/particle-pollution" TargetMode="External"/><Relationship Id="rId5" Type="http://schemas.openxmlformats.org/officeDocument/2006/relationships/hyperlink" Target="https://www.ncbi.nlm.nih.gov/pubmed/14629774" TargetMode="External"/><Relationship Id="rId10" Type="http://schemas.openxmlformats.org/officeDocument/2006/relationships/hyperlink" Target="https://minorityhealth.hhs.gov/omh/browse.aspx?lvl=4&amp;lvlid=15" TargetMode="External"/><Relationship Id="rId4" Type="http://schemas.openxmlformats.org/officeDocument/2006/relationships/hyperlink" Target="https://www.nytimes.com/interactive/2019/12/02/climate/air-pollution-compare-ar-ul.html" TargetMode="External"/><Relationship Id="rId9" Type="http://schemas.openxmlformats.org/officeDocument/2006/relationships/hyperlink" Target="https://www.hsph.harvard.edu/c-change/news/coronavirus-climate-change-and-the-environmen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BF17BA-F12D-9845-8985-BDEFD9640E8F}" type="slidenum">
              <a:rPr lang="en-US" smtClean="0"/>
              <a:t>4</a:t>
            </a:fld>
            <a:endParaRPr lang="en-US" dirty="0"/>
          </a:p>
        </p:txBody>
      </p:sp>
    </p:spTree>
    <p:extLst>
      <p:ext uri="{BB962C8B-B14F-4D97-AF65-F5344CB8AC3E}">
        <p14:creationId xmlns:p14="http://schemas.microsoft.com/office/powerpoint/2010/main" val="1744272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By the end of the century, an estimated 17.6 million people would be exposed to a heat index above 100 degrees Fahrenheit for the equivalent of two months or more per year. By limiting warming to 2 degrees Celsius, about 570,000 of those residents would avoid such days of extreme conditions.  </a:t>
            </a:r>
          </a:p>
          <a:p>
            <a:pPr lvl="0"/>
            <a:r>
              <a:rPr lang="en-US" sz="1200" kern="1200" dirty="0">
                <a:solidFill>
                  <a:schemeClr val="tx1"/>
                </a:solidFill>
                <a:effectLst/>
                <a:latin typeface="+mn-lt"/>
                <a:ea typeface="+mn-ea"/>
                <a:cs typeface="+mn-cs"/>
              </a:rPr>
              <a:t>Historically, there has been an average of four days per year with a heat index above 105 degrees Fahrenheit. This would increase to 63 days per year on average by midcentury and 111 by the century’s end. Limiting warming to 2 degrees Celsius above pre-industrial levels would cap the frequency of such days at an average of 41 per year. </a:t>
            </a:r>
          </a:p>
          <a:p>
            <a:pPr lvl="0"/>
            <a:r>
              <a:rPr lang="en-US" sz="1200" kern="1200" dirty="0">
                <a:solidFill>
                  <a:schemeClr val="tx1"/>
                </a:solidFill>
                <a:effectLst/>
                <a:latin typeface="+mn-lt"/>
                <a:ea typeface="+mn-ea"/>
                <a:cs typeface="+mn-cs"/>
              </a:rPr>
              <a:t>By the end of the century, an estimated 17.6 million people would be exposed to a heat index above 105 degrees Fahrenheit for the equivalent of a month or more per year. By limiting warming to 2 degrees Celsius, roughly 5.1 million of those residents would avoid such days of extreme conditions.</a:t>
            </a:r>
          </a:p>
          <a:p>
            <a:pPr lvl="0"/>
            <a:r>
              <a:rPr lang="en-US" sz="1200" kern="1200" dirty="0">
                <a:solidFill>
                  <a:schemeClr val="tx1"/>
                </a:solidFill>
                <a:effectLst/>
                <a:latin typeface="+mn-lt"/>
                <a:ea typeface="+mn-ea"/>
                <a:cs typeface="+mn-cs"/>
              </a:rPr>
              <a:t>Historically, the state as a whole has experienced zero “off-the-charts” heat days in an average year. This would increase to two days per year on average by midcentury and 15 by the end of the century. Limiting warming to 2 degrees Celsius would cap the frequency of such days at an average of zero per year.  </a:t>
            </a:r>
          </a:p>
          <a:p>
            <a:pPr lvl="0"/>
            <a:r>
              <a:rPr lang="en-US" sz="1200" kern="1200" dirty="0">
                <a:solidFill>
                  <a:schemeClr val="tx1"/>
                </a:solidFill>
                <a:effectLst/>
                <a:latin typeface="+mn-lt"/>
                <a:ea typeface="+mn-ea"/>
                <a:cs typeface="+mn-cs"/>
              </a:rPr>
              <a:t>By the end of the century, an estimated 13 million people would endure “off-the-charts” heat days for the equivalent of a week or more per year. Historically, fewer than 2,000 people nationwide have experienced such conditions in an average year. </a:t>
            </a:r>
            <a:r>
              <a:rPr lang="en-US" sz="1200" kern="1200">
                <a:solidFill>
                  <a:schemeClr val="tx1"/>
                </a:solidFill>
                <a:effectLst/>
                <a:latin typeface="+mn-lt"/>
                <a:ea typeface="+mn-ea"/>
                <a:cs typeface="+mn-cs"/>
              </a:rPr>
              <a:t>By limiting warming to 2 degrees Celsius, all residents would avoid such days of extreme conditions.</a:t>
            </a:r>
          </a:p>
          <a:p>
            <a:endParaRPr lang="en-US" dirty="0"/>
          </a:p>
        </p:txBody>
      </p:sp>
      <p:sp>
        <p:nvSpPr>
          <p:cNvPr id="4" name="Slide Number Placeholder 3"/>
          <p:cNvSpPr>
            <a:spLocks noGrp="1"/>
          </p:cNvSpPr>
          <p:nvPr>
            <p:ph type="sldNum" sz="quarter" idx="10"/>
          </p:nvPr>
        </p:nvSpPr>
        <p:spPr/>
        <p:txBody>
          <a:bodyPr/>
          <a:lstStyle/>
          <a:p>
            <a:fld id="{ECC26393-4218-4A5B-ABA5-1F5E5925025A}" type="slidenum">
              <a:rPr lang="en-US" smtClean="0"/>
              <a:pPr/>
              <a:t>8</a:t>
            </a:fld>
            <a:endParaRPr lang="en-US" dirty="0"/>
          </a:p>
        </p:txBody>
      </p:sp>
    </p:spTree>
    <p:extLst>
      <p:ext uri="{BB962C8B-B14F-4D97-AF65-F5344CB8AC3E}">
        <p14:creationId xmlns:p14="http://schemas.microsoft.com/office/powerpoint/2010/main" val="3539022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4" name="Google Shape;86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slide is also an extension of the first message, moving into the part of this talk that gives more specifics about health impacts.  Depending on how long you have to talk, the doctor stories here illustrate the health impacts in a way that audiences find fascinating.  But if you lack time, the most important is to get in the 5 messages, which can be found on the first text page of the Medical Alert! report.   The 2</a:t>
            </a:r>
            <a:r>
              <a:rPr lang="en-US" baseline="30000"/>
              <a:t>nd</a:t>
            </a:r>
            <a:r>
              <a:rPr lang="en-US"/>
              <a:t> message is that these health impacts will worsen if we do not address climate change.  </a:t>
            </a:r>
            <a:endParaRPr/>
          </a:p>
          <a:p>
            <a:pPr marL="0" lvl="0" indent="0" algn="l" rtl="0">
              <a:lnSpc>
                <a:spcPct val="100000"/>
              </a:lnSpc>
              <a:spcBef>
                <a:spcPts val="0"/>
              </a:spcBef>
              <a:spcAft>
                <a:spcPts val="0"/>
              </a:spcAft>
              <a:buSzPts val="1400"/>
              <a:buNone/>
            </a:pPr>
            <a:r>
              <a:rPr lang="en-US"/>
              <a:t>The 3</a:t>
            </a:r>
            <a:r>
              <a:rPr lang="en-US" baseline="30000"/>
              <a:t>rd</a:t>
            </a:r>
            <a:r>
              <a:rPr lang="en-US"/>
              <a:t> message is that we have a way to successfully address climate.  Hope is not lost.  We can do something about this!</a:t>
            </a:r>
            <a:endParaRPr/>
          </a:p>
          <a:p>
            <a:pPr marL="0" lvl="0" indent="0" algn="l" rtl="0">
              <a:lnSpc>
                <a:spcPct val="100000"/>
              </a:lnSpc>
              <a:spcBef>
                <a:spcPts val="0"/>
              </a:spcBef>
              <a:spcAft>
                <a:spcPts val="0"/>
              </a:spcAft>
              <a:buSzPts val="1400"/>
              <a:buNone/>
            </a:pPr>
            <a:r>
              <a:rPr lang="en-US"/>
              <a:t>The 4</a:t>
            </a:r>
            <a:r>
              <a:rPr lang="en-US" baseline="30000"/>
              <a:t>th</a:t>
            </a:r>
            <a:r>
              <a:rPr lang="en-US"/>
              <a:t> message is that Clean Energy and Energy efficiency are the route to addressing climate change AND cleaning the air</a:t>
            </a:r>
            <a:endParaRPr/>
          </a:p>
          <a:p>
            <a:pPr marL="0" lvl="0" indent="0" algn="l" rtl="0">
              <a:lnSpc>
                <a:spcPct val="100000"/>
              </a:lnSpc>
              <a:spcBef>
                <a:spcPts val="0"/>
              </a:spcBef>
              <a:spcAft>
                <a:spcPts val="0"/>
              </a:spcAft>
              <a:buSzPts val="1400"/>
              <a:buNone/>
            </a:pPr>
            <a:r>
              <a:rPr lang="en-US"/>
              <a:t>The 5</a:t>
            </a:r>
            <a:r>
              <a:rPr lang="en-US" baseline="30000"/>
              <a:t>th</a:t>
            </a:r>
            <a:r>
              <a:rPr lang="en-US"/>
              <a:t> and final message is that these solutions will BENEFIT our health.  At this point we can quantify how much they will benefit our health and how much $$ they will SAVE!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865" name="Google Shape;86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extLst>
      <p:ext uri="{BB962C8B-B14F-4D97-AF65-F5344CB8AC3E}">
        <p14:creationId xmlns:p14="http://schemas.microsoft.com/office/powerpoint/2010/main" val="2452610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76dfcc258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76dfcc258b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solidFill>
                  <a:srgbClr val="222222"/>
                </a:solidFill>
                <a:highlight>
                  <a:srgbClr val="FFFFFF"/>
                </a:highlight>
                <a:latin typeface="Arial"/>
                <a:ea typeface="Arial"/>
                <a:cs typeface="Arial"/>
                <a:sym typeface="Arial"/>
              </a:rPr>
              <a:t>A new </a:t>
            </a:r>
            <a:r>
              <a:rPr lang="en" sz="1100" dirty="0">
                <a:solidFill>
                  <a:srgbClr val="222222"/>
                </a:solidFill>
                <a:highlight>
                  <a:srgbClr val="FFFFFF"/>
                </a:highlight>
                <a:latin typeface="Arial"/>
                <a:ea typeface="Arial"/>
                <a:cs typeface="Arial"/>
                <a:sym typeface="Arial"/>
              </a:rPr>
              <a:t>study </a:t>
            </a:r>
            <a:r>
              <a:rPr lang="en-US" sz="1100" dirty="0">
                <a:solidFill>
                  <a:srgbClr val="222222"/>
                </a:solidFill>
                <a:highlight>
                  <a:srgbClr val="FFFFFF"/>
                </a:highlight>
                <a:latin typeface="Arial"/>
                <a:ea typeface="Arial"/>
                <a:cs typeface="Arial"/>
                <a:sym typeface="Arial"/>
              </a:rPr>
              <a:t>by </a:t>
            </a:r>
            <a:r>
              <a:rPr lang="en" sz="1100" dirty="0">
                <a:solidFill>
                  <a:srgbClr val="222222"/>
                </a:solidFill>
                <a:highlight>
                  <a:srgbClr val="FFFFFF"/>
                </a:highlight>
                <a:latin typeface="Arial"/>
                <a:ea typeface="Arial"/>
                <a:cs typeface="Arial"/>
                <a:sym typeface="Arial"/>
              </a:rPr>
              <a:t>Harvard</a:t>
            </a:r>
            <a:r>
              <a:rPr lang="en-US" sz="1100" dirty="0">
                <a:solidFill>
                  <a:srgbClr val="222222"/>
                </a:solidFill>
                <a:highlight>
                  <a:srgbClr val="FFFFFF"/>
                </a:highlight>
                <a:latin typeface="Arial"/>
                <a:ea typeface="Arial"/>
                <a:cs typeface="Arial"/>
                <a:sym typeface="Arial"/>
              </a:rPr>
              <a:t> University</a:t>
            </a:r>
            <a:r>
              <a:rPr lang="en" sz="1100" dirty="0">
                <a:solidFill>
                  <a:srgbClr val="222222"/>
                </a:solidFill>
                <a:highlight>
                  <a:srgbClr val="FFFFFF"/>
                </a:highlight>
                <a:latin typeface="Arial"/>
                <a:ea typeface="Arial"/>
                <a:cs typeface="Arial"/>
                <a:sym typeface="Arial"/>
              </a:rPr>
              <a:t> draws a direct link between Covid mortality rates and air pollution. </a:t>
            </a:r>
            <a:endParaRPr sz="1100" dirty="0">
              <a:solidFill>
                <a:srgbClr val="222222"/>
              </a:solidFill>
              <a:highlight>
                <a:srgbClr val="FFFFFF"/>
              </a:highlight>
              <a:latin typeface="Arial"/>
              <a:ea typeface="Arial"/>
              <a:cs typeface="Arial"/>
              <a:sym typeface="Arial"/>
            </a:endParaRPr>
          </a:p>
          <a:p>
            <a:pPr marL="0" lvl="0" indent="0" algn="l" rtl="0">
              <a:spcBef>
                <a:spcPts val="0"/>
              </a:spcBef>
              <a:spcAft>
                <a:spcPts val="0"/>
              </a:spcAft>
              <a:buNone/>
            </a:pPr>
            <a:endParaRPr sz="1100" dirty="0">
              <a:solidFill>
                <a:srgbClr val="222222"/>
              </a:solidFill>
              <a:highlight>
                <a:srgbClr val="FFFFFF"/>
              </a:highlight>
              <a:latin typeface="Arial"/>
              <a:ea typeface="Arial"/>
              <a:cs typeface="Arial"/>
              <a:sym typeface="Arial"/>
            </a:endParaRPr>
          </a:p>
          <a:p>
            <a:pPr marL="0" lvl="0" indent="0" algn="just" rtl="0">
              <a:lnSpc>
                <a:spcPct val="115000"/>
              </a:lnSpc>
              <a:spcBef>
                <a:spcPts val="0"/>
              </a:spcBef>
              <a:spcAft>
                <a:spcPts val="0"/>
              </a:spcAft>
              <a:buNone/>
            </a:pPr>
            <a:r>
              <a:rPr lang="en-US" sz="1050" b="0" dirty="0">
                <a:solidFill>
                  <a:srgbClr val="1E1E1E"/>
                </a:solidFill>
                <a:highlight>
                  <a:srgbClr val="FFFFFF"/>
                </a:highlight>
                <a:latin typeface="Arial"/>
                <a:ea typeface="Arial"/>
                <a:cs typeface="Arial"/>
                <a:sym typeface="Arial"/>
              </a:rPr>
              <a:t>The study</a:t>
            </a:r>
            <a:r>
              <a:rPr lang="en" sz="1050" dirty="0">
                <a:solidFill>
                  <a:srgbClr val="1E1E1E"/>
                </a:solidFill>
                <a:highlight>
                  <a:srgbClr val="FFFFFF"/>
                </a:highlight>
                <a:latin typeface="Arial"/>
                <a:ea typeface="Arial"/>
                <a:cs typeface="Arial"/>
                <a:sym typeface="Arial"/>
              </a:rPr>
              <a:t> found that an increase of only 1 </a:t>
            </a:r>
            <a:r>
              <a:rPr lang="en" sz="1050" i="1" dirty="0">
                <a:solidFill>
                  <a:srgbClr val="1E1E1E"/>
                </a:solidFill>
                <a:highlight>
                  <a:srgbClr val="FFFFFF"/>
                </a:highlight>
                <a:latin typeface="Arial"/>
                <a:ea typeface="Arial"/>
                <a:cs typeface="Arial"/>
                <a:sym typeface="Arial"/>
              </a:rPr>
              <a:t>μ</a:t>
            </a:r>
            <a:r>
              <a:rPr lang="en" sz="1050" dirty="0">
                <a:solidFill>
                  <a:srgbClr val="1E1E1E"/>
                </a:solidFill>
                <a:highlight>
                  <a:srgbClr val="FFFFFF"/>
                </a:highlight>
                <a:latin typeface="Arial"/>
                <a:ea typeface="Arial"/>
                <a:cs typeface="Arial"/>
                <a:sym typeface="Arial"/>
              </a:rPr>
              <a:t>g/m</a:t>
            </a:r>
            <a:r>
              <a:rPr lang="en" sz="800" dirty="0">
                <a:solidFill>
                  <a:srgbClr val="1E1E1E"/>
                </a:solidFill>
                <a:highlight>
                  <a:srgbClr val="FFFFFF"/>
                </a:highlight>
                <a:latin typeface="Arial"/>
                <a:ea typeface="Arial"/>
                <a:cs typeface="Arial"/>
                <a:sym typeface="Arial"/>
              </a:rPr>
              <a:t>3</a:t>
            </a:r>
            <a:r>
              <a:rPr lang="en" sz="1050" dirty="0">
                <a:solidFill>
                  <a:srgbClr val="1E1E1E"/>
                </a:solidFill>
                <a:highlight>
                  <a:srgbClr val="FFFFFF"/>
                </a:highlight>
                <a:latin typeface="Arial"/>
                <a:ea typeface="Arial"/>
                <a:cs typeface="Arial"/>
                <a:sym typeface="Arial"/>
              </a:rPr>
              <a:t> in PM</a:t>
            </a:r>
            <a:r>
              <a:rPr lang="en" sz="800" dirty="0">
                <a:solidFill>
                  <a:srgbClr val="1E1E1E"/>
                </a:solidFill>
                <a:highlight>
                  <a:srgbClr val="FFFFFF"/>
                </a:highlight>
                <a:latin typeface="Arial"/>
                <a:ea typeface="Arial"/>
                <a:cs typeface="Arial"/>
                <a:sym typeface="Arial"/>
              </a:rPr>
              <a:t>2.5</a:t>
            </a:r>
            <a:r>
              <a:rPr lang="en" sz="1050" dirty="0">
                <a:solidFill>
                  <a:srgbClr val="1E1E1E"/>
                </a:solidFill>
                <a:highlight>
                  <a:srgbClr val="FFFFFF"/>
                </a:highlight>
                <a:latin typeface="Arial"/>
                <a:ea typeface="Arial"/>
                <a:cs typeface="Arial"/>
                <a:sym typeface="Arial"/>
              </a:rPr>
              <a:t> is associated with an </a:t>
            </a:r>
            <a:r>
              <a:rPr lang="en" sz="1050" b="1" dirty="0">
                <a:solidFill>
                  <a:srgbClr val="1E1E1E"/>
                </a:solidFill>
                <a:highlight>
                  <a:srgbClr val="FFFFFF"/>
                </a:highlight>
                <a:latin typeface="Arial"/>
                <a:ea typeface="Arial"/>
                <a:cs typeface="Arial"/>
                <a:sym typeface="Arial"/>
              </a:rPr>
              <a:t>8% increase</a:t>
            </a:r>
            <a:r>
              <a:rPr lang="en" sz="1050" dirty="0">
                <a:solidFill>
                  <a:srgbClr val="1E1E1E"/>
                </a:solidFill>
                <a:highlight>
                  <a:srgbClr val="FFFFFF"/>
                </a:highlight>
                <a:latin typeface="Arial"/>
                <a:ea typeface="Arial"/>
                <a:cs typeface="Arial"/>
                <a:sym typeface="Arial"/>
              </a:rPr>
              <a:t> in the COVID-19 death rate (95% confidence interval [CI]: 2%, 15%). </a:t>
            </a:r>
            <a:endParaRPr sz="1050" dirty="0">
              <a:solidFill>
                <a:srgbClr val="1E1E1E"/>
              </a:solidFill>
              <a:highlight>
                <a:srgbClr val="FFFFFF"/>
              </a:highlight>
              <a:latin typeface="Arial"/>
              <a:ea typeface="Arial"/>
              <a:cs typeface="Arial"/>
              <a:sym typeface="Arial"/>
            </a:endParaRPr>
          </a:p>
          <a:p>
            <a:pPr marL="0" lvl="0" indent="0" algn="just" rtl="0">
              <a:lnSpc>
                <a:spcPct val="115000"/>
              </a:lnSpc>
              <a:spcBef>
                <a:spcPts val="1600"/>
              </a:spcBef>
              <a:spcAft>
                <a:spcPts val="0"/>
              </a:spcAft>
              <a:buNone/>
            </a:pPr>
            <a:r>
              <a:rPr lang="en" sz="1050" dirty="0">
                <a:solidFill>
                  <a:srgbClr val="1E1E1E"/>
                </a:solidFill>
                <a:highlight>
                  <a:srgbClr val="FFFFFF"/>
                </a:highlight>
                <a:latin typeface="Arial"/>
                <a:ea typeface="Arial"/>
                <a:cs typeface="Arial"/>
                <a:sym typeface="Arial"/>
              </a:rPr>
              <a:t>The results were statistically significant and robust to secondary and sensitivity analyses.</a:t>
            </a:r>
            <a:endParaRPr sz="1100" dirty="0">
              <a:solidFill>
                <a:srgbClr val="222222"/>
              </a:solidFill>
              <a:highlight>
                <a:srgbClr val="FFFFFF"/>
              </a:highlight>
              <a:latin typeface="Arial"/>
              <a:ea typeface="Arial"/>
              <a:cs typeface="Arial"/>
              <a:sym typeface="Arial"/>
            </a:endParaRPr>
          </a:p>
          <a:p>
            <a:pPr marL="0" lvl="0" indent="0" algn="l" rtl="0">
              <a:spcBef>
                <a:spcPts val="0"/>
              </a:spcBef>
              <a:spcAft>
                <a:spcPts val="0"/>
              </a:spcAft>
              <a:buNone/>
            </a:pPr>
            <a:endParaRPr sz="1050" dirty="0">
              <a:solidFill>
                <a:srgbClr val="1E1E1E"/>
              </a:solidFill>
              <a:highlight>
                <a:srgbClr val="FFFFFF"/>
              </a:highlight>
              <a:latin typeface="Arial"/>
              <a:ea typeface="Arial"/>
              <a:cs typeface="Arial"/>
              <a:sym typeface="Arial"/>
            </a:endParaRPr>
          </a:p>
          <a:p>
            <a:pPr marL="0" lvl="0" indent="0" algn="l" rtl="0">
              <a:spcBef>
                <a:spcPts val="0"/>
              </a:spcBef>
              <a:spcAft>
                <a:spcPts val="0"/>
              </a:spcAft>
              <a:buNone/>
            </a:pPr>
            <a:r>
              <a:rPr lang="en" sz="1050" b="1" dirty="0">
                <a:solidFill>
                  <a:srgbClr val="1E1E1E"/>
                </a:solidFill>
                <a:highlight>
                  <a:srgbClr val="FFFFFF"/>
                </a:highlight>
                <a:latin typeface="Arial"/>
                <a:ea typeface="Arial"/>
                <a:cs typeface="Arial"/>
                <a:sym typeface="Arial"/>
              </a:rPr>
              <a:t>Conclusions: </a:t>
            </a:r>
            <a:r>
              <a:rPr lang="en" sz="1050" dirty="0">
                <a:solidFill>
                  <a:srgbClr val="1E1E1E"/>
                </a:solidFill>
                <a:highlight>
                  <a:srgbClr val="FFFFFF"/>
                </a:highlight>
                <a:latin typeface="Arial"/>
                <a:ea typeface="Arial"/>
                <a:cs typeface="Arial"/>
                <a:sym typeface="Arial"/>
              </a:rPr>
              <a:t>A small increase in long-term exposure to PM</a:t>
            </a:r>
            <a:r>
              <a:rPr lang="en" sz="800" dirty="0">
                <a:solidFill>
                  <a:srgbClr val="1E1E1E"/>
                </a:solidFill>
                <a:highlight>
                  <a:srgbClr val="FFFFFF"/>
                </a:highlight>
                <a:latin typeface="Arial"/>
                <a:ea typeface="Arial"/>
                <a:cs typeface="Arial"/>
                <a:sym typeface="Arial"/>
              </a:rPr>
              <a:t>2.5</a:t>
            </a:r>
            <a:r>
              <a:rPr lang="en" sz="1050" dirty="0">
                <a:solidFill>
                  <a:srgbClr val="1E1E1E"/>
                </a:solidFill>
                <a:highlight>
                  <a:srgbClr val="FFFFFF"/>
                </a:highlight>
                <a:latin typeface="Arial"/>
                <a:ea typeface="Arial"/>
                <a:cs typeface="Arial"/>
                <a:sym typeface="Arial"/>
              </a:rPr>
              <a:t> leads to a large increase in COVID-19 death rate, with the magnitude of increase 20 times that observed for PM</a:t>
            </a:r>
            <a:r>
              <a:rPr lang="en" sz="800" dirty="0">
                <a:solidFill>
                  <a:srgbClr val="1E1E1E"/>
                </a:solidFill>
                <a:highlight>
                  <a:srgbClr val="FFFFFF"/>
                </a:highlight>
                <a:latin typeface="Arial"/>
                <a:ea typeface="Arial"/>
                <a:cs typeface="Arial"/>
                <a:sym typeface="Arial"/>
              </a:rPr>
              <a:t>2.5</a:t>
            </a:r>
            <a:r>
              <a:rPr lang="en" sz="1050" dirty="0">
                <a:solidFill>
                  <a:srgbClr val="1E1E1E"/>
                </a:solidFill>
                <a:highlight>
                  <a:srgbClr val="FFFFFF"/>
                </a:highlight>
                <a:latin typeface="Arial"/>
                <a:ea typeface="Arial"/>
                <a:cs typeface="Arial"/>
                <a:sym typeface="Arial"/>
              </a:rPr>
              <a:t> and all-cause mortality. The study results underscore the importance of continuing to enforce existing air pollution regulations to protect human health both during and after the COVID-19 crisis. The data and code are publicly available. </a:t>
            </a:r>
            <a:endParaRPr sz="1050" dirty="0">
              <a:solidFill>
                <a:srgbClr val="1E1E1E"/>
              </a:solidFill>
              <a:highlight>
                <a:srgbClr val="FFFFFF"/>
              </a:highlight>
              <a:latin typeface="Arial"/>
              <a:ea typeface="Arial"/>
              <a:cs typeface="Arial"/>
              <a:sym typeface="Arial"/>
            </a:endParaRPr>
          </a:p>
          <a:p>
            <a:pPr marL="0" lvl="0" indent="0" algn="l" rtl="0">
              <a:spcBef>
                <a:spcPts val="1600"/>
              </a:spcBef>
              <a:spcAft>
                <a:spcPts val="0"/>
              </a:spcAft>
              <a:buNone/>
            </a:pPr>
            <a:endParaRPr lang="en-US" sz="1050" dirty="0">
              <a:solidFill>
                <a:srgbClr val="1E1E1E"/>
              </a:solidFill>
              <a:highlight>
                <a:srgbClr val="FFFFFF"/>
              </a:highlight>
              <a:latin typeface="Arial"/>
              <a:ea typeface="Arial"/>
              <a:cs typeface="Arial"/>
              <a:sym typeface="Arial"/>
            </a:endParaRPr>
          </a:p>
          <a:p>
            <a:pPr marL="0" lvl="0" indent="0" algn="l" rtl="0">
              <a:spcBef>
                <a:spcPts val="0"/>
              </a:spcBef>
              <a:spcAft>
                <a:spcPts val="0"/>
              </a:spcAft>
              <a:buNone/>
            </a:pPr>
            <a:r>
              <a:rPr lang="en-US" sz="1100" dirty="0">
                <a:solidFill>
                  <a:srgbClr val="222222"/>
                </a:solidFill>
                <a:highlight>
                  <a:srgbClr val="FFFFFF"/>
                </a:highlight>
                <a:latin typeface="Arial"/>
                <a:ea typeface="Arial"/>
                <a:cs typeface="Arial"/>
                <a:sym typeface="Arial"/>
              </a:rPr>
              <a:t>The study can be found here:  </a:t>
            </a:r>
            <a:r>
              <a:rPr lang="en-US" sz="1100" u="sng" dirty="0">
                <a:solidFill>
                  <a:srgbClr val="1155CC"/>
                </a:solidFill>
                <a:highlight>
                  <a:srgbClr val="FFFFFF"/>
                </a:highlight>
                <a:latin typeface="Arial"/>
                <a:ea typeface="Arial"/>
                <a:cs typeface="Arial"/>
                <a:sym typeface="Arial"/>
                <a:hlinkClick r:id="rId3"/>
              </a:rPr>
              <a:t>https://projects.iq.harvard.edu/covid-pm</a:t>
            </a:r>
            <a:endParaRPr lang="en-US" sz="1100" u="sng" dirty="0">
              <a:solidFill>
                <a:srgbClr val="1155CC"/>
              </a:solidFill>
              <a:highlight>
                <a:srgbClr val="FFFFFF"/>
              </a:highlight>
              <a:latin typeface="Arial"/>
              <a:ea typeface="Arial"/>
              <a:cs typeface="Arial"/>
              <a:sym typeface="Arial"/>
            </a:endParaRPr>
          </a:p>
          <a:p>
            <a:pPr marL="0" lvl="0" indent="0" algn="l" rtl="0">
              <a:spcBef>
                <a:spcPts val="0"/>
              </a:spcBef>
              <a:spcAft>
                <a:spcPts val="0"/>
              </a:spcAft>
              <a:buNone/>
            </a:pPr>
            <a:r>
              <a:rPr lang="en-US" sz="1050" dirty="0">
                <a:solidFill>
                  <a:srgbClr val="1E1E1E"/>
                </a:solidFill>
                <a:highlight>
                  <a:srgbClr val="FFFFFF"/>
                </a:highlight>
                <a:latin typeface="Arial"/>
                <a:ea typeface="Arial"/>
                <a:cs typeface="Arial"/>
                <a:sym typeface="Arial"/>
              </a:rPr>
              <a:t>Lead authors: Xiao Wu and Rachel C. </a:t>
            </a:r>
            <a:r>
              <a:rPr lang="en-US" sz="1050" dirty="0" err="1">
                <a:solidFill>
                  <a:srgbClr val="1E1E1E"/>
                </a:solidFill>
                <a:highlight>
                  <a:srgbClr val="FFFFFF"/>
                </a:highlight>
                <a:latin typeface="Arial"/>
                <a:ea typeface="Arial"/>
                <a:cs typeface="Arial"/>
                <a:sym typeface="Arial"/>
              </a:rPr>
              <a:t>Nethery</a:t>
            </a:r>
            <a:endParaRPr lang="en-US" sz="1050" dirty="0">
              <a:solidFill>
                <a:srgbClr val="1E1E1E"/>
              </a:solidFill>
              <a:highlight>
                <a:srgbClr val="FFFFFF"/>
              </a:highlight>
              <a:latin typeface="Arial"/>
              <a:ea typeface="Arial"/>
              <a:cs typeface="Arial"/>
              <a:sym typeface="Arial"/>
            </a:endParaRPr>
          </a:p>
          <a:p>
            <a:pPr marL="0" lvl="0" indent="0" algn="l" rtl="0">
              <a:spcBef>
                <a:spcPts val="0"/>
              </a:spcBef>
              <a:spcAft>
                <a:spcPts val="0"/>
              </a:spcAft>
              <a:buNone/>
            </a:pPr>
            <a:r>
              <a:rPr lang="en-US" sz="1050" dirty="0">
                <a:solidFill>
                  <a:srgbClr val="1E1E1E"/>
                </a:solidFill>
                <a:highlight>
                  <a:srgbClr val="FFFFFF"/>
                </a:highlight>
                <a:latin typeface="Arial"/>
                <a:ea typeface="Arial"/>
                <a:cs typeface="Arial"/>
                <a:sym typeface="Arial"/>
              </a:rPr>
              <a:t>Corresponding and senior author: Francesca </a:t>
            </a:r>
            <a:r>
              <a:rPr lang="en-US" sz="1050" dirty="0" err="1">
                <a:solidFill>
                  <a:srgbClr val="1E1E1E"/>
                </a:solidFill>
                <a:highlight>
                  <a:srgbClr val="FFFFFF"/>
                </a:highlight>
                <a:latin typeface="Arial"/>
                <a:ea typeface="Arial"/>
                <a:cs typeface="Arial"/>
                <a:sym typeface="Arial"/>
              </a:rPr>
              <a:t>Dominici</a:t>
            </a:r>
            <a:r>
              <a:rPr lang="en-US" sz="1050" dirty="0">
                <a:solidFill>
                  <a:srgbClr val="1E1E1E"/>
                </a:solidFill>
                <a:highlight>
                  <a:srgbClr val="FFFFFF"/>
                </a:highlight>
                <a:latin typeface="Arial"/>
                <a:ea typeface="Arial"/>
                <a:cs typeface="Arial"/>
                <a:sym typeface="Arial"/>
              </a:rPr>
              <a:t>, PhD</a:t>
            </a:r>
          </a:p>
          <a:p>
            <a:pPr marL="0" lvl="0" indent="0" algn="l" rtl="0">
              <a:spcBef>
                <a:spcPts val="1600"/>
              </a:spcBef>
              <a:spcAft>
                <a:spcPts val="0"/>
              </a:spcAft>
              <a:buNone/>
            </a:pPr>
            <a:endParaRPr sz="1050" dirty="0">
              <a:solidFill>
                <a:srgbClr val="1E1E1E"/>
              </a:solidFill>
              <a:highlight>
                <a:srgbClr val="FFFFFF"/>
              </a:highlight>
              <a:latin typeface="Arial"/>
              <a:ea typeface="Arial"/>
              <a:cs typeface="Arial"/>
              <a:sym typeface="Arial"/>
            </a:endParaRPr>
          </a:p>
          <a:p>
            <a:pPr marL="0" lvl="0" indent="0" algn="l" rtl="0">
              <a:spcBef>
                <a:spcPts val="0"/>
              </a:spcBef>
              <a:spcAft>
                <a:spcPts val="0"/>
              </a:spcAft>
              <a:buNone/>
            </a:pPr>
            <a:endParaRPr lang="en-US" sz="1050" dirty="0">
              <a:solidFill>
                <a:srgbClr val="1E1E1E"/>
              </a:solidFill>
              <a:highlight>
                <a:srgbClr val="FFFFFF"/>
              </a:highlight>
              <a:latin typeface="Arial"/>
              <a:ea typeface="Arial"/>
              <a:cs typeface="Arial"/>
              <a:sym typeface="Arial"/>
            </a:endParaRPr>
          </a:p>
          <a:p>
            <a:pPr marL="0" lvl="0" indent="0" algn="l" rtl="0">
              <a:spcBef>
                <a:spcPts val="0"/>
              </a:spcBef>
              <a:spcAft>
                <a:spcPts val="0"/>
              </a:spcAft>
              <a:buNone/>
            </a:pPr>
            <a:r>
              <a:rPr lang="en-US" sz="1050" dirty="0">
                <a:solidFill>
                  <a:srgbClr val="222222"/>
                </a:solidFill>
                <a:highlight>
                  <a:srgbClr val="FFFFFF"/>
                </a:highlight>
                <a:latin typeface="Arial"/>
                <a:ea typeface="Arial"/>
                <a:cs typeface="Arial"/>
                <a:sym typeface="Arial"/>
              </a:rPr>
              <a:t>The New York Times picked up on this story and released an interesting visualization tool.   </a:t>
            </a:r>
          </a:p>
          <a:p>
            <a:pPr marL="0" lvl="0" indent="0" algn="l" rtl="0">
              <a:spcBef>
                <a:spcPts val="0"/>
              </a:spcBef>
              <a:spcAft>
                <a:spcPts val="0"/>
              </a:spcAft>
              <a:buNone/>
            </a:pPr>
            <a:r>
              <a:rPr lang="en-US" sz="1050" dirty="0">
                <a:solidFill>
                  <a:srgbClr val="222222"/>
                </a:solidFill>
                <a:highlight>
                  <a:srgbClr val="FFFFFF"/>
                </a:highlight>
                <a:latin typeface="Arial"/>
                <a:ea typeface="Arial"/>
                <a:cs typeface="Arial"/>
                <a:sym typeface="Arial"/>
              </a:rPr>
              <a:t>That</a:t>
            </a:r>
            <a:r>
              <a:rPr lang="en-US" sz="1050" baseline="0" dirty="0">
                <a:solidFill>
                  <a:srgbClr val="222222"/>
                </a:solidFill>
                <a:highlight>
                  <a:srgbClr val="FFFFFF"/>
                </a:highlight>
                <a:latin typeface="Arial"/>
                <a:ea typeface="Arial"/>
                <a:cs typeface="Arial"/>
                <a:sym typeface="Arial"/>
              </a:rPr>
              <a:t> story is here:  </a:t>
            </a:r>
            <a:endParaRPr lang="en-US" sz="1050" dirty="0">
              <a:solidFill>
                <a:srgbClr val="222222"/>
              </a:solidFill>
              <a:highlight>
                <a:srgbClr val="FFFFFF"/>
              </a:highlight>
              <a:latin typeface="Arial"/>
              <a:ea typeface="Arial"/>
              <a:cs typeface="Arial"/>
              <a:sym typeface="Arial"/>
            </a:endParaRPr>
          </a:p>
          <a:p>
            <a:pPr marL="0" lvl="0" indent="0" algn="l" rtl="0">
              <a:spcBef>
                <a:spcPts val="0"/>
              </a:spcBef>
              <a:spcAft>
                <a:spcPts val="0"/>
              </a:spcAft>
              <a:buNone/>
            </a:pPr>
            <a:r>
              <a:rPr lang="en-US" sz="1050" u="sng" dirty="0">
                <a:solidFill>
                  <a:srgbClr val="1155CC"/>
                </a:solidFill>
                <a:highlight>
                  <a:srgbClr val="FFFFFF"/>
                </a:highlight>
                <a:latin typeface="Arial"/>
                <a:ea typeface="Arial"/>
                <a:cs typeface="Arial"/>
                <a:sym typeface="Arial"/>
                <a:hlinkClick r:id="rId4"/>
              </a:rPr>
              <a:t>https://www.nytimes.com/interactive/2019/12/02/climate/air-pollution-compare-ar-ul.html</a:t>
            </a:r>
            <a:endParaRPr lang="en-US" sz="1050" dirty="0"/>
          </a:p>
          <a:p>
            <a:pPr marL="0" lvl="0" indent="0" algn="l" rtl="0">
              <a:spcBef>
                <a:spcPts val="0"/>
              </a:spcBef>
              <a:spcAft>
                <a:spcPts val="0"/>
              </a:spcAft>
              <a:buNone/>
            </a:pPr>
            <a:endParaRPr lang="en-US" sz="1050" dirty="0">
              <a:solidFill>
                <a:srgbClr val="1E1E1E"/>
              </a:solidFill>
              <a:highlight>
                <a:srgbClr val="FFFFFF"/>
              </a:highligh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050" dirty="0">
                <a:solidFill>
                  <a:srgbClr val="222222"/>
                </a:solidFill>
                <a:highlight>
                  <a:srgbClr val="FFFFFF"/>
                </a:highlight>
                <a:latin typeface="Arial"/>
                <a:ea typeface="Arial"/>
                <a:cs typeface="Arial"/>
                <a:sym typeface="Arial"/>
              </a:rPr>
              <a:t>This allows you to compare your city’s pollution with some of the worlds’ most polluted cities, like New Delhi </a:t>
            </a:r>
          </a:p>
          <a:p>
            <a:pPr marL="0" lvl="0" indent="0" algn="l" rtl="0">
              <a:spcBef>
                <a:spcPts val="0"/>
              </a:spcBef>
              <a:spcAft>
                <a:spcPts val="0"/>
              </a:spcAft>
              <a:buNone/>
            </a:pPr>
            <a:endParaRPr lang="en-US" sz="1050" dirty="0">
              <a:solidFill>
                <a:srgbClr val="1E1E1E"/>
              </a:solidFill>
              <a:highlight>
                <a:srgbClr val="FFFFFF"/>
              </a:highlight>
              <a:latin typeface="Arial"/>
              <a:ea typeface="Arial"/>
              <a:cs typeface="Arial"/>
              <a:sym typeface="Arial"/>
            </a:endParaRPr>
          </a:p>
          <a:p>
            <a:pPr marL="0" lvl="0" indent="0" algn="l" rtl="0">
              <a:spcBef>
                <a:spcPts val="0"/>
              </a:spcBef>
              <a:spcAft>
                <a:spcPts val="0"/>
              </a:spcAft>
              <a:buNone/>
            </a:pPr>
            <a:endParaRPr sz="1050" dirty="0">
              <a:solidFill>
                <a:srgbClr val="1E1E1E"/>
              </a:solidFill>
              <a:highlight>
                <a:srgbClr val="FFFFFF"/>
              </a:highlight>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en" sz="1800" b="1" dirty="0">
                <a:solidFill>
                  <a:srgbClr val="111111"/>
                </a:solidFill>
                <a:highlight>
                  <a:srgbClr val="FFFFFF"/>
                </a:highlight>
                <a:latin typeface="Arial"/>
                <a:ea typeface="Arial"/>
                <a:cs typeface="Arial"/>
                <a:sym typeface="Arial"/>
              </a:rPr>
              <a:t>Fine Particulate Pollution</a:t>
            </a:r>
            <a:endParaRPr sz="1800" b="1" dirty="0">
              <a:solidFill>
                <a:srgbClr val="111111"/>
              </a:solidFill>
              <a:highlight>
                <a:srgbClr val="FFFFFF"/>
              </a:highlight>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sz="1800" b="1" dirty="0">
              <a:solidFill>
                <a:srgbClr val="111111"/>
              </a:solidFill>
              <a:highlight>
                <a:srgbClr val="FFFFFF"/>
              </a:highlight>
              <a:latin typeface="Arial"/>
              <a:ea typeface="Arial"/>
              <a:cs typeface="Arial"/>
              <a:sym typeface="Arial"/>
            </a:endParaRPr>
          </a:p>
          <a:p>
            <a:pPr marL="0" lvl="0" indent="0" algn="l" rtl="0">
              <a:lnSpc>
                <a:spcPct val="115000"/>
              </a:lnSpc>
              <a:spcBef>
                <a:spcPts val="1100"/>
              </a:spcBef>
              <a:spcAft>
                <a:spcPts val="0"/>
              </a:spcAft>
              <a:buClr>
                <a:schemeClr val="dk1"/>
              </a:buClr>
              <a:buSzPts val="1100"/>
              <a:buFont typeface="Arial"/>
              <a:buNone/>
            </a:pPr>
            <a:r>
              <a:rPr lang="en" b="1" dirty="0">
                <a:solidFill>
                  <a:srgbClr val="484C58"/>
                </a:solidFill>
                <a:highlight>
                  <a:srgbClr val="FFFFFF"/>
                </a:highlight>
              </a:rPr>
              <a:t>Does air pollution increase the risk of getting coronavirus? </a:t>
            </a:r>
            <a:r>
              <a:rPr lang="en" dirty="0">
                <a:solidFill>
                  <a:srgbClr val="484C58"/>
                </a:solidFill>
                <a:highlight>
                  <a:srgbClr val="FFFFFF"/>
                </a:highlight>
              </a:rPr>
              <a:t> According to Dr. Aaron Bernstein, Director of Harvard’s Center for Climate Health and Global Environment “Air pollution is strongly associated with people’s risk of getting pneumonia and other respiratory infections and with getting sicker when they do get pneumonia. [As we know, some people who get COVID 19 may develop a serious pneumonia.] [He cited] A</a:t>
            </a:r>
            <a:r>
              <a:rPr lang="en" u="sng" dirty="0">
                <a:solidFill>
                  <a:schemeClr val="hlink"/>
                </a:solidFill>
                <a:highlight>
                  <a:srgbClr val="FFFFFF"/>
                </a:highlight>
                <a:hlinkClick r:id="rId5"/>
              </a:rPr>
              <a:t> study</a:t>
            </a:r>
            <a:r>
              <a:rPr lang="en" dirty="0">
                <a:solidFill>
                  <a:srgbClr val="484C58"/>
                </a:solidFill>
                <a:highlight>
                  <a:srgbClr val="FFFFFF"/>
                </a:highlight>
              </a:rPr>
              <a:t> done on SARS, a virus closely related to COVID-19, [and] found that people who breathed dirtier air were about twice as likely to die from the infection.” </a:t>
            </a:r>
            <a:r>
              <a:rPr lang="en" dirty="0"/>
              <a:t>Over 26 million Americans suffer from asthma.</a:t>
            </a:r>
            <a:endParaRPr dirty="0"/>
          </a:p>
          <a:p>
            <a:pPr marL="0" lvl="0" indent="0" algn="l" rtl="0">
              <a:lnSpc>
                <a:spcPct val="115000"/>
              </a:lnSpc>
              <a:spcBef>
                <a:spcPts val="1100"/>
              </a:spcBef>
              <a:spcAft>
                <a:spcPts val="0"/>
              </a:spcAft>
              <a:buClr>
                <a:schemeClr val="dk1"/>
              </a:buClr>
              <a:buSzPts val="1100"/>
              <a:buFont typeface="Arial"/>
              <a:buNone/>
            </a:pPr>
            <a:endParaRPr dirty="0"/>
          </a:p>
          <a:p>
            <a:pPr marL="0" lvl="0" indent="0" algn="l" rtl="0">
              <a:lnSpc>
                <a:spcPct val="115000"/>
              </a:lnSpc>
              <a:spcBef>
                <a:spcPts val="1100"/>
              </a:spcBef>
              <a:spcAft>
                <a:spcPts val="0"/>
              </a:spcAft>
              <a:buClr>
                <a:schemeClr val="dk1"/>
              </a:buClr>
              <a:buSzPts val="1100"/>
              <a:buFont typeface="Arial"/>
              <a:buNone/>
            </a:pPr>
            <a:r>
              <a:rPr lang="en" dirty="0"/>
              <a:t>By the way, you may have heard that President Trump, the EPA Administrator Andrew Wheeler, and the National Highway Traffic and Safety Administration rolled back the clean air standards (Corporate Average Fuel Economy (CAFE) and greenhouse gas emissions standards ) which means more air pollution in our communities further endangering people’s health. </a:t>
            </a:r>
            <a:r>
              <a:rPr lang="en" dirty="0">
                <a:solidFill>
                  <a:srgbClr val="2B2C30"/>
                </a:solidFill>
                <a:highlight>
                  <a:srgbClr val="FFFFFF"/>
                </a:highlight>
              </a:rPr>
              <a:t>The newly signed (March 30, 2020) Safer Affordable Fuel-Efficient (SAFE) Vehicles Rule for Model Years 2021-2026 Passenger Cars and Light Trucks</a:t>
            </a:r>
            <a:r>
              <a:rPr lang="en" dirty="0">
                <a:solidFill>
                  <a:srgbClr val="FFFFFF"/>
                </a:solidFill>
                <a:highlight>
                  <a:srgbClr val="FFFFFF"/>
                </a:highlight>
              </a:rPr>
              <a:t> </a:t>
            </a:r>
            <a:r>
              <a:rPr lang="en" dirty="0">
                <a:solidFill>
                  <a:srgbClr val="333333"/>
                </a:solidFill>
                <a:highlight>
                  <a:srgbClr val="FFFFFF"/>
                </a:highlight>
              </a:rPr>
              <a:t>will increase carbon dioxide emissions standards the nation's automakers must meet by only 1.5% a year through model year 2026. Under the Obama policy it was a 5% annual carbon dioxide emission standard increase aimed to reduce emissions from the transportation sector. Putting more polluting cars on America’s roads hurts all of us and threatens the health of our most vulnerable communities., especially children, the elderly, communities of color, low-income communities and those already suffering from pollution and climate change impacts.</a:t>
            </a:r>
            <a:r>
              <a:rPr lang="en" dirty="0">
                <a:solidFill>
                  <a:srgbClr val="FFFFFF"/>
                </a:solidFill>
                <a:highlight>
                  <a:srgbClr val="FFFFFF"/>
                </a:highlight>
              </a:rPr>
              <a:t>nPu existing Corporate Average</a:t>
            </a:r>
            <a:endParaRPr dirty="0">
              <a:solidFill>
                <a:srgbClr val="FFFFFF"/>
              </a:solidFill>
              <a:highlight>
                <a:srgbClr val="FFFFFF"/>
              </a:highlight>
            </a:endParaRPr>
          </a:p>
          <a:p>
            <a:pPr marL="0" lvl="0" indent="0" algn="l" rtl="0">
              <a:lnSpc>
                <a:spcPct val="115000"/>
              </a:lnSpc>
              <a:spcBef>
                <a:spcPts val="1100"/>
              </a:spcBef>
              <a:spcAft>
                <a:spcPts val="0"/>
              </a:spcAft>
              <a:buClr>
                <a:schemeClr val="dk1"/>
              </a:buClr>
              <a:buSzPts val="1100"/>
              <a:buFont typeface="Arial"/>
              <a:buNone/>
            </a:pPr>
            <a:r>
              <a:rPr lang="en" dirty="0"/>
              <a:t>The rollback also codifies the Trump administration’s attack on the Clean Air Act and the authority of states to adopt stronger tailpipe pollution limits than those set by the federal government, a move that will take away states’ rights to protect the health of their own residents from health-harming pollution.</a:t>
            </a:r>
            <a:endParaRPr dirty="0"/>
          </a:p>
          <a:p>
            <a:pPr marL="0" lvl="0" indent="0" algn="l" rtl="0">
              <a:lnSpc>
                <a:spcPct val="115000"/>
              </a:lnSpc>
              <a:spcBef>
                <a:spcPts val="1100"/>
              </a:spcBef>
              <a:spcAft>
                <a:spcPts val="0"/>
              </a:spcAft>
              <a:buClr>
                <a:schemeClr val="dk1"/>
              </a:buClr>
              <a:buSzPts val="1100"/>
              <a:buFont typeface="Arial"/>
              <a:buNone/>
            </a:pPr>
            <a:r>
              <a:rPr lang="en" u="sng" dirty="0">
                <a:solidFill>
                  <a:schemeClr val="hlink"/>
                </a:solidFill>
                <a:hlinkClick r:id="rId6"/>
              </a:rPr>
              <a:t>https://www.lung.org/clean-air/outdoors/what-makes-air-unhealthy/particle-pollution</a:t>
            </a:r>
            <a:endParaRPr u="sng" dirty="0">
              <a:solidFill>
                <a:schemeClr val="hlink"/>
              </a:solidFill>
            </a:endParaRPr>
          </a:p>
          <a:p>
            <a:pPr marL="0" lvl="0" indent="0" algn="l" rtl="0">
              <a:lnSpc>
                <a:spcPct val="115000"/>
              </a:lnSpc>
              <a:spcBef>
                <a:spcPts val="0"/>
              </a:spcBef>
              <a:spcAft>
                <a:spcPts val="0"/>
              </a:spcAft>
              <a:buClr>
                <a:schemeClr val="dk1"/>
              </a:buClr>
              <a:buSzPts val="1100"/>
              <a:buFont typeface="Arial"/>
              <a:buNone/>
            </a:pPr>
            <a:r>
              <a:rPr lang="en" sz="1100" u="sng" dirty="0">
                <a:solidFill>
                  <a:schemeClr val="hlink"/>
                </a:solidFill>
                <a:hlinkClick r:id="rId7"/>
              </a:rPr>
              <a:t>https://www.epa.gov/pm-pollution/health-and-environmental-effects-particulate-matter-pm</a:t>
            </a:r>
            <a:endParaRPr sz="1100" u="sng" dirty="0">
              <a:solidFill>
                <a:schemeClr val="hlink"/>
              </a:solidFill>
            </a:endParaRPr>
          </a:p>
          <a:p>
            <a:pPr marL="0" lvl="0" indent="0" algn="l" rtl="0">
              <a:lnSpc>
                <a:spcPct val="115000"/>
              </a:lnSpc>
              <a:spcBef>
                <a:spcPts val="0"/>
              </a:spcBef>
              <a:spcAft>
                <a:spcPts val="0"/>
              </a:spcAft>
              <a:buClr>
                <a:schemeClr val="dk1"/>
              </a:buClr>
              <a:buSzPts val="1100"/>
              <a:buFont typeface="Arial"/>
              <a:buNone/>
            </a:pPr>
            <a:r>
              <a:rPr lang="en" sz="1100" u="sng" dirty="0">
                <a:solidFill>
                  <a:schemeClr val="hlink"/>
                </a:solidFill>
                <a:hlinkClick r:id="rId8"/>
              </a:rPr>
              <a:t>https://www.psr.org/wp-content/uploads/2018/05/air-pollution-effects-respiratory.pdf</a:t>
            </a:r>
            <a:endParaRPr sz="1100" u="sng" dirty="0">
              <a:solidFill>
                <a:schemeClr val="hlink"/>
              </a:solidFill>
            </a:endParaRPr>
          </a:p>
          <a:p>
            <a:pPr marL="0" lvl="0" indent="0" algn="l" rtl="0">
              <a:lnSpc>
                <a:spcPct val="115000"/>
              </a:lnSpc>
              <a:spcBef>
                <a:spcPts val="0"/>
              </a:spcBef>
              <a:spcAft>
                <a:spcPts val="0"/>
              </a:spcAft>
              <a:buClr>
                <a:schemeClr val="dk1"/>
              </a:buClr>
              <a:buSzPts val="1100"/>
              <a:buFont typeface="Arial"/>
              <a:buNone/>
            </a:pPr>
            <a:r>
              <a:rPr lang="en" sz="1100" u="sng" dirty="0">
                <a:solidFill>
                  <a:schemeClr val="hlink"/>
                </a:solidFill>
                <a:hlinkClick r:id="rId9"/>
              </a:rPr>
              <a:t>https://www.hsph.harvard.edu/c-change/news/coronavirus-climate-change-and-the-environment/</a:t>
            </a:r>
            <a:endParaRPr sz="1100" u="sng" dirty="0">
              <a:solidFill>
                <a:schemeClr val="hlink"/>
              </a:solidFill>
            </a:endParaRPr>
          </a:p>
          <a:p>
            <a:pPr marL="0" lvl="0" indent="0" algn="l" rtl="0">
              <a:lnSpc>
                <a:spcPct val="115000"/>
              </a:lnSpc>
              <a:spcBef>
                <a:spcPts val="0"/>
              </a:spcBef>
              <a:spcAft>
                <a:spcPts val="0"/>
              </a:spcAft>
              <a:buClr>
                <a:schemeClr val="dk1"/>
              </a:buClr>
              <a:buSzPts val="1100"/>
              <a:buFont typeface="Arial"/>
              <a:buNone/>
            </a:pPr>
            <a:r>
              <a:rPr lang="en" sz="1100" dirty="0"/>
              <a:t>Source: U.S. Dept. of Health and Human Services Office of Minority Health:</a:t>
            </a:r>
            <a:r>
              <a:rPr lang="en" sz="1100" u="sng" dirty="0">
                <a:solidFill>
                  <a:schemeClr val="hlink"/>
                </a:solidFill>
                <a:hlinkClick r:id="rId10"/>
              </a:rPr>
              <a:t> https://minorityhealth.hhs.gov/omh/browse.aspx?lvl=4&amp;lvlid=15</a:t>
            </a:r>
            <a:endParaRPr sz="1100" u="sng" dirty="0">
              <a:solidFill>
                <a:schemeClr val="hlink"/>
              </a:solidFill>
            </a:endParaRPr>
          </a:p>
          <a:p>
            <a:pPr marL="0" lvl="0" indent="0" algn="l" rtl="0">
              <a:spcBef>
                <a:spcPts val="0"/>
              </a:spcBef>
              <a:spcAft>
                <a:spcPts val="0"/>
              </a:spcAft>
              <a:buNone/>
            </a:pPr>
            <a:endParaRPr sz="1800" b="1" dirty="0">
              <a:solidFill>
                <a:srgbClr val="111111"/>
              </a:solidFill>
              <a:highlight>
                <a:srgbClr val="FFFFFF"/>
              </a:highlight>
              <a:latin typeface="Arial"/>
              <a:ea typeface="Arial"/>
              <a:cs typeface="Arial"/>
              <a:sym typeface="Arial"/>
            </a:endParaRPr>
          </a:p>
          <a:p>
            <a:pPr marL="0" lvl="0" indent="0" algn="l" rtl="0">
              <a:spcBef>
                <a:spcPts val="0"/>
              </a:spcBef>
              <a:spcAft>
                <a:spcPts val="0"/>
              </a:spcAft>
              <a:buNone/>
            </a:pPr>
            <a:endParaRPr dirty="0"/>
          </a:p>
        </p:txBody>
      </p:sp>
      <p:sp>
        <p:nvSpPr>
          <p:cNvPr id="65" name="Google Shape;65;g76dfcc258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200"/>
              <a:buFont typeface="Arial"/>
              <a:buNone/>
            </a:pPr>
            <a:fld id="{00000000-1234-1234-1234-123412341234}" type="slidenum">
              <a:rPr lang="en"/>
              <a:t>24</a:t>
            </a:fld>
            <a:endParaRPr/>
          </a:p>
        </p:txBody>
      </p:sp>
    </p:spTree>
    <p:extLst>
      <p:ext uri="{BB962C8B-B14F-4D97-AF65-F5344CB8AC3E}">
        <p14:creationId xmlns:p14="http://schemas.microsoft.com/office/powerpoint/2010/main" val="1284824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anose="05000000000000000000"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endParaRPr>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a:latin typeface="Arial" panose="020B0604020202020204" pitchFamily="34" charset="0"/>
                <a:cs typeface="msgothic" charset="0"/>
              </a:rPr>
              <a:t>A pyramid of the effects of air pollution describing the contribution of fine particle and ozone related exposures to population wide health impacts. Adapted from the US Environmental Protection Agency.35</a:t>
            </a:r>
          </a:p>
        </p:txBody>
      </p:sp>
    </p:spTree>
    <p:extLst>
      <p:ext uri="{BB962C8B-B14F-4D97-AF65-F5344CB8AC3E}">
        <p14:creationId xmlns:p14="http://schemas.microsoft.com/office/powerpoint/2010/main" val="3380396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extension of the first evidence based message !!  Children and students playing outdoor sports are more exposed to the heat.  Pregnant women and their pregnancies are at greater risk from heat and poor air quality, both of which lead to premature delivery.  The elderly are at greater risk from heat.  People with limited resources often live at the </a:t>
            </a:r>
            <a:r>
              <a:rPr lang="en-US" dirty="0" err="1"/>
              <a:t>fenceline</a:t>
            </a:r>
            <a:r>
              <a:rPr lang="en-US" dirty="0"/>
              <a:t> where they are exposed to danger from the fossil fuel industry and cannot get out of harms way when danger threatens.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C26393-4218-4A5B-ABA5-1F5E592502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852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a:latin typeface="Arial" panose="020B0604020202020204" pitchFamily="34" charset="0"/>
                <a:cs typeface="msgothic" charset="0"/>
              </a:rPr>
              <a:t>Image of System of Air Quality and Weather Forecasting and Research for Delhi, India (SAFAR-Air). This is a composite index, coupled with health advisories. Colours on the dial correspond to air quality index levels of health concern. 0-50=good, 51-100=satisfactory, 101-200=moderate, 201-300=poor, 301-400=very poor, and 401-500=severe</a:t>
            </a:r>
          </a:p>
        </p:txBody>
      </p:sp>
    </p:spTree>
    <p:extLst>
      <p:ext uri="{BB962C8B-B14F-4D97-AF65-F5344CB8AC3E}">
        <p14:creationId xmlns:p14="http://schemas.microsoft.com/office/powerpoint/2010/main" val="2944553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457200" algn="l" rtl="0">
              <a:lnSpc>
                <a:spcPct val="90000"/>
              </a:lnSpc>
              <a:spcBef>
                <a:spcPts val="0"/>
              </a:spcBef>
              <a:spcAft>
                <a:spcPts val="0"/>
              </a:spcAft>
              <a:buClr>
                <a:schemeClr val="dk1"/>
              </a:buClr>
              <a:buSzPts val="2800"/>
              <a:buChar char="•"/>
            </a:pPr>
            <a:r>
              <a:rPr lang="en-US" sz="2800" b="1"/>
              <a:t>People trust nurses and other health care workers more</a:t>
            </a:r>
            <a:endParaRPr sz="2800"/>
          </a:p>
          <a:p>
            <a:pPr marL="457200" lvl="0" indent="-457200" algn="l" rtl="0">
              <a:lnSpc>
                <a:spcPct val="90000"/>
              </a:lnSpc>
              <a:spcBef>
                <a:spcPts val="1000"/>
              </a:spcBef>
              <a:spcAft>
                <a:spcPts val="0"/>
              </a:spcAft>
              <a:buClr>
                <a:schemeClr val="dk1"/>
              </a:buClr>
              <a:buSzPts val="2800"/>
              <a:buChar char="•"/>
            </a:pPr>
            <a:r>
              <a:rPr lang="en-US" sz="2800" b="1"/>
              <a:t>Not everyone knows a climate scientist but everyone knows a nurse, physician or health care worker</a:t>
            </a:r>
            <a:endParaRPr sz="2800"/>
          </a:p>
          <a:p>
            <a:pPr marL="457200" lvl="0" indent="-457200" algn="l" rtl="0">
              <a:lnSpc>
                <a:spcPct val="90000"/>
              </a:lnSpc>
              <a:spcBef>
                <a:spcPts val="1000"/>
              </a:spcBef>
              <a:spcAft>
                <a:spcPts val="0"/>
              </a:spcAft>
              <a:buClr>
                <a:schemeClr val="dk1"/>
              </a:buClr>
              <a:buSzPts val="2800"/>
              <a:buChar char="•"/>
            </a:pPr>
            <a:r>
              <a:rPr lang="en-US" sz="2800" b="1"/>
              <a:t>Health is the most convincing reason for people to be engaged/active on the problem of climate change (glaciers don’t cut it) </a:t>
            </a:r>
            <a:endParaRPr sz="2800"/>
          </a:p>
          <a:p>
            <a:pPr marL="457200" lvl="0" indent="-457200" algn="l" rtl="0">
              <a:lnSpc>
                <a:spcPct val="90000"/>
              </a:lnSpc>
              <a:spcBef>
                <a:spcPts val="1000"/>
              </a:spcBef>
              <a:spcAft>
                <a:spcPts val="0"/>
              </a:spcAft>
              <a:buClr>
                <a:schemeClr val="dk1"/>
              </a:buClr>
              <a:buSzPts val="2800"/>
              <a:buChar char="•"/>
            </a:pPr>
            <a:r>
              <a:rPr lang="en-US" sz="2800" b="1"/>
              <a:t>Nurses, Physicians, etc. have the most authority on health </a:t>
            </a:r>
            <a:endParaRPr sz="2800"/>
          </a:p>
          <a:p>
            <a:pPr marL="457200" lvl="0" indent="-457200" algn="l" rtl="0">
              <a:lnSpc>
                <a:spcPct val="90000"/>
              </a:lnSpc>
              <a:spcBef>
                <a:spcPts val="1000"/>
              </a:spcBef>
              <a:spcAft>
                <a:spcPts val="0"/>
              </a:spcAft>
              <a:buClr>
                <a:schemeClr val="dk1"/>
              </a:buClr>
              <a:buSzPts val="2800"/>
              <a:buChar char="•"/>
            </a:pPr>
            <a:r>
              <a:rPr lang="en-US" sz="2800" b="1"/>
              <a:t>“Simple Messages repeated often by a variety of trusted messengers” – Edward Maibach </a:t>
            </a:r>
            <a:endParaRPr sz="2800"/>
          </a:p>
          <a:p>
            <a:pPr marL="457200" lvl="0" indent="-279400" algn="l" rtl="0">
              <a:lnSpc>
                <a:spcPct val="90000"/>
              </a:lnSpc>
              <a:spcBef>
                <a:spcPts val="1000"/>
              </a:spcBef>
              <a:spcAft>
                <a:spcPts val="0"/>
              </a:spcAft>
              <a:buClr>
                <a:schemeClr val="dk1"/>
              </a:buClr>
              <a:buSzPts val="2800"/>
              <a:buFont typeface="Arial"/>
              <a:buNone/>
            </a:pPr>
            <a:endParaRPr sz="2800" b="1">
              <a:solidFill>
                <a:srgbClr val="1F3864"/>
              </a:solidFill>
            </a:endParaRPr>
          </a:p>
          <a:p>
            <a:pPr marL="0" lvl="0" indent="0" algn="l" rtl="0">
              <a:spcBef>
                <a:spcPts val="0"/>
              </a:spcBef>
              <a:spcAft>
                <a:spcPts val="0"/>
              </a:spcAft>
              <a:buNone/>
            </a:pPr>
            <a:endParaRPr/>
          </a:p>
        </p:txBody>
      </p:sp>
      <p:sp>
        <p:nvSpPr>
          <p:cNvPr id="1050" name="Google Shape;1050;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4148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1E5CC-4553-CF7F-FF64-DF1D5BF4CC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122B0B-1F3F-59EC-E3DA-4E1DA9E3A1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E8FC48-9B0A-0DEA-3A13-A8F80FB80826}"/>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1DE6B11C-C805-E622-C030-4DFEF1A6B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151C0C-6B4D-F267-E351-9EE47FDB0E40}"/>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629004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809D1-5D0F-3B6E-E6AA-6448C3BBED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7E2557-E8F8-495E-8E8D-6BB0DAFB9A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193E78-9B4F-33C6-74A7-38843F6EE9A5}"/>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F13AF131-0DB8-F904-14EA-68713846B8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8C7414-C7DF-620E-132B-DFA83CC03682}"/>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1340398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00F6A-60B6-ECB0-2A5A-6D96910909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A75413-A682-D801-20F4-6598B62175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D742DC-A0F7-9B58-1B5F-C076C2B1AA9C}"/>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6284C762-C0F1-780A-68AA-53AF03D38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5B7F5-D55F-322A-3701-BD462F17ADD3}"/>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743466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A71D5-C3DB-D6B5-8A2B-009BB40C0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DCFC56-9212-465E-8A88-3D5BA4E7EF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C01F7-A965-B37C-51F3-B741258359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838727-A38F-2B8B-87B2-1D5045129C0A}"/>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6" name="Footer Placeholder 5">
            <a:extLst>
              <a:ext uri="{FF2B5EF4-FFF2-40B4-BE49-F238E27FC236}">
                <a16:creationId xmlns:a16="http://schemas.microsoft.com/office/drawing/2014/main" id="{B760A64F-E856-3518-1FA1-BD0D77EBF0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D2BBA9-CE85-19BB-3D84-7DE3B1633E55}"/>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912862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0340-06FF-2EAB-7CC6-F912F5B235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0C6579-7F8B-4C1F-7FBF-37B72414BD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0D65CB-EF57-E74A-378E-4D985A4F58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1D99E4-225B-DB2C-84A2-022AF40302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EDA808-DDDE-752B-1AEE-8910904477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5B829B-1F84-3974-DA9F-844D2A6EA2BC}"/>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8" name="Footer Placeholder 7">
            <a:extLst>
              <a:ext uri="{FF2B5EF4-FFF2-40B4-BE49-F238E27FC236}">
                <a16:creationId xmlns:a16="http://schemas.microsoft.com/office/drawing/2014/main" id="{BEF75234-912B-CE19-8205-28A2547A43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978BCA-4F91-A52A-FF9A-E4D92289164F}"/>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4226244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3E0EB-40AE-3F6A-DA97-8B94FB78D0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A40845-31BB-FB30-196E-F0E0D2F82E47}"/>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4" name="Footer Placeholder 3">
            <a:extLst>
              <a:ext uri="{FF2B5EF4-FFF2-40B4-BE49-F238E27FC236}">
                <a16:creationId xmlns:a16="http://schemas.microsoft.com/office/drawing/2014/main" id="{16BE9887-D3FA-9A21-D4A8-F50467F3E9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76332F-6F3D-48DF-6BDF-19660AE52A09}"/>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162912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0089E0-8C89-0EFE-EA3F-859FEB4DF2F2}"/>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3" name="Footer Placeholder 2">
            <a:extLst>
              <a:ext uri="{FF2B5EF4-FFF2-40B4-BE49-F238E27FC236}">
                <a16:creationId xmlns:a16="http://schemas.microsoft.com/office/drawing/2014/main" id="{55CDC44C-65A1-FC4C-95B4-203EC896D5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30A9F8-A688-95CC-50F0-058EFDF6F6D5}"/>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263211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E808-68A8-C8F8-4B47-00698D2690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4EFE4F-87E8-96A1-EFB8-128661AC58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064F3A-BECE-0D18-3CD9-F8A216E0E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C1494-E3BD-FCD9-5DA6-F3AE5AA78723}"/>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6" name="Footer Placeholder 5">
            <a:extLst>
              <a:ext uri="{FF2B5EF4-FFF2-40B4-BE49-F238E27FC236}">
                <a16:creationId xmlns:a16="http://schemas.microsoft.com/office/drawing/2014/main" id="{FF273CE9-4D0B-29B3-7FF1-D44E8388C9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7A9C0F-DBA9-C9B5-14AB-98EA25FDC5B3}"/>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171678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7D7D3-3CF6-3E24-4314-16CFB3AD49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C79917-9B41-F0B5-1C1A-8509D3AD4A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47BD1A-9D45-5FDE-0E28-A52F1B9410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7E958E-5FF2-6A42-9013-6610348B4959}"/>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6" name="Footer Placeholder 5">
            <a:extLst>
              <a:ext uri="{FF2B5EF4-FFF2-40B4-BE49-F238E27FC236}">
                <a16:creationId xmlns:a16="http://schemas.microsoft.com/office/drawing/2014/main" id="{039E2E3D-5D03-B2E3-909E-085C9DE6AB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963EC-6FAC-297A-FE64-FDB7169CA8F1}"/>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2273356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5B47B-AE8A-825C-6507-6C4686C2F7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DBA5C4-80F2-7D51-4D2C-6E0887C159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1FDB8-94F4-A643-D346-8AEDCB2D81DA}"/>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F566A5F7-257E-18F9-9D57-48F94C6847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F6F09-B6A2-BEA6-E664-164D7A8FB3AC}"/>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2018592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CF081E-9C46-66FE-0DFE-316A9E92B1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F761AF-0EEF-0A7E-0251-00F6BB8330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262166-86EC-A203-95EB-006224ACEC9F}"/>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5BCCA2FA-C633-270F-8D1B-6AA664FF46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5F2E8-0B15-4089-BE96-0923301AA45B}"/>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877501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earning Objectives">
    <p:spTree>
      <p:nvGrpSpPr>
        <p:cNvPr id="1" name=""/>
        <p:cNvGrpSpPr/>
        <p:nvPr/>
      </p:nvGrpSpPr>
      <p:grpSpPr>
        <a:xfrm>
          <a:off x="0" y="0"/>
          <a:ext cx="0" cy="0"/>
          <a:chOff x="0" y="0"/>
          <a:chExt cx="0" cy="0"/>
        </a:xfrm>
      </p:grpSpPr>
      <p:sp>
        <p:nvSpPr>
          <p:cNvPr id="4" name="Content Placeholder 10"/>
          <p:cNvSpPr>
            <a:spLocks noGrp="1"/>
          </p:cNvSpPr>
          <p:nvPr>
            <p:ph sz="quarter" idx="10"/>
          </p:nvPr>
        </p:nvSpPr>
        <p:spPr>
          <a:xfrm>
            <a:off x="692437" y="1124261"/>
            <a:ext cx="10807126" cy="4811843"/>
          </a:xfrm>
          <a:prstGeom prst="rect">
            <a:avLst/>
          </a:prstGeom>
        </p:spPr>
        <p:txBody>
          <a:bodyPr lIns="182880" tIns="182880">
            <a:normAutofit/>
          </a:bodyPr>
          <a:lstStyle>
            <a:lvl1pPr marL="514350" marR="0" indent="-514350" algn="l" defTabSz="685800" rtl="0" eaLnBrk="1" fontAlgn="auto" latinLnBrk="0" hangingPunct="1">
              <a:lnSpc>
                <a:spcPct val="120000"/>
              </a:lnSpc>
              <a:spcBef>
                <a:spcPts val="750"/>
              </a:spcBef>
              <a:spcAft>
                <a:spcPts val="0"/>
              </a:spcAft>
              <a:buClrTx/>
              <a:buSzTx/>
              <a:buFont typeface="+mj-lt"/>
              <a:buAutoNum type="arabicPeriod"/>
              <a:tabLst/>
              <a:defRPr sz="3200"/>
            </a:lvl1pPr>
            <a:lvl2pPr marL="857250" indent="-514350">
              <a:lnSpc>
                <a:spcPct val="120000"/>
              </a:lnSpc>
              <a:buFont typeface="+mj-lt"/>
              <a:buAutoNum type="arabicPeriod"/>
              <a:defRPr sz="2800"/>
            </a:lvl2pPr>
            <a:lvl3pPr marL="1143000" indent="-457200">
              <a:lnSpc>
                <a:spcPct val="120000"/>
              </a:lnSpc>
              <a:buFont typeface="+mj-lt"/>
              <a:buAutoNum type="arabicPeriod"/>
              <a:defRPr sz="2000"/>
            </a:lvl3pPr>
            <a:lvl4pPr marL="1371600" indent="-342900">
              <a:lnSpc>
                <a:spcPct val="120000"/>
              </a:lnSpc>
              <a:buFont typeface="+mj-lt"/>
              <a:buAutoNum type="arabicPeriod"/>
              <a:defRPr sz="1800"/>
            </a:lvl4pPr>
            <a:lvl5pPr marL="1714500" indent="-342900">
              <a:lnSpc>
                <a:spcPct val="120000"/>
              </a:lnSpc>
              <a:buFont typeface="+mj-lt"/>
              <a:buAutoNum type="arabicPeriod"/>
              <a:defRPr sz="1800"/>
            </a:lvl5pPr>
          </a:lstStyle>
          <a:p>
            <a:pPr lvl="0"/>
            <a:r>
              <a:rPr lang="en-US"/>
              <a:t>Edit Master text styles</a:t>
            </a:r>
          </a:p>
          <a:p>
            <a:pPr lvl="1"/>
            <a:r>
              <a:rPr lang="en-US"/>
              <a:t>Second level</a:t>
            </a:r>
          </a:p>
          <a:p>
            <a:pPr lvl="2"/>
            <a:r>
              <a:rPr lang="en-US"/>
              <a:t>Third level</a:t>
            </a:r>
          </a:p>
        </p:txBody>
      </p:sp>
      <p:sp>
        <p:nvSpPr>
          <p:cNvPr id="5" name="Title 1">
            <a:extLst>
              <a:ext uri="{FF2B5EF4-FFF2-40B4-BE49-F238E27FC236}">
                <a16:creationId xmlns:a16="http://schemas.microsoft.com/office/drawing/2014/main" id="{3389D907-DC2E-A245-9546-6861ABEDFF28}"/>
              </a:ext>
            </a:extLst>
          </p:cNvPr>
          <p:cNvSpPr>
            <a:spLocks noGrp="1"/>
          </p:cNvSpPr>
          <p:nvPr>
            <p:ph type="title"/>
          </p:nvPr>
        </p:nvSpPr>
        <p:spPr>
          <a:xfrm>
            <a:off x="692437" y="552892"/>
            <a:ext cx="10807126" cy="659220"/>
          </a:xfrm>
          <a:prstGeom prst="rect">
            <a:avLst/>
          </a:prstGeom>
        </p:spPr>
        <p:txBody>
          <a:bodyPr anchor="ctr">
            <a:normAutofit/>
          </a:bodyPr>
          <a:lstStyle>
            <a:lvl1pPr>
              <a:defRPr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22076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10"/>
          <p:cNvSpPr>
            <a:spLocks noGrp="1"/>
          </p:cNvSpPr>
          <p:nvPr>
            <p:ph sz="quarter" idx="10"/>
          </p:nvPr>
        </p:nvSpPr>
        <p:spPr>
          <a:xfrm>
            <a:off x="692438" y="1124261"/>
            <a:ext cx="10807127" cy="4811843"/>
          </a:xfrm>
          <a:prstGeom prst="rect">
            <a:avLst/>
          </a:prstGeom>
        </p:spPr>
        <p:txBody>
          <a:bodyPr lIns="182880" tIns="182880">
            <a:normAutofit/>
          </a:bodyPr>
          <a:lstStyle>
            <a:lvl1pPr>
              <a:lnSpc>
                <a:spcPct val="120000"/>
              </a:lnSpc>
              <a:defRPr sz="2400"/>
            </a:lvl1pPr>
            <a:lvl2pPr>
              <a:lnSpc>
                <a:spcPct val="120000"/>
              </a:lnSpc>
              <a:defRPr sz="2100"/>
            </a:lvl2pPr>
            <a:lvl3pPr>
              <a:lnSpc>
                <a:spcPct val="120000"/>
              </a:lnSpc>
              <a:defRPr sz="1500"/>
            </a:lvl3pPr>
            <a:lvl4pPr>
              <a:lnSpc>
                <a:spcPct val="120000"/>
              </a:lnSpc>
              <a:defRPr sz="1350"/>
            </a:lvl4pPr>
            <a:lvl5pPr>
              <a:lnSpc>
                <a:spcPct val="120000"/>
              </a:lnSpc>
              <a:defRPr sz="13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5DF8206D-14CF-5149-86ED-E2ED0DB634A8}"/>
              </a:ext>
            </a:extLst>
          </p:cNvPr>
          <p:cNvSpPr>
            <a:spLocks noGrp="1"/>
          </p:cNvSpPr>
          <p:nvPr>
            <p:ph type="title"/>
          </p:nvPr>
        </p:nvSpPr>
        <p:spPr>
          <a:xfrm>
            <a:off x="692438" y="552892"/>
            <a:ext cx="10807127" cy="659220"/>
          </a:xfrm>
          <a:prstGeom prst="rect">
            <a:avLst/>
          </a:prstGeom>
        </p:spPr>
        <p:txBody>
          <a:bodyPr anchor="ctr">
            <a:normAutofit/>
          </a:bodyPr>
          <a:lstStyle>
            <a:lvl1pPr>
              <a:defRPr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644536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umm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2437" y="515025"/>
            <a:ext cx="10807126" cy="609236"/>
          </a:xfrm>
          <a:prstGeom prst="rect">
            <a:avLst/>
          </a:prstGeom>
        </p:spPr>
        <p:txBody>
          <a:bodyPr anchor="ctr">
            <a:normAutofit/>
          </a:bodyPr>
          <a:lstStyle>
            <a:lvl1pPr>
              <a:defRPr b="1">
                <a:solidFill>
                  <a:schemeClr val="tx1"/>
                </a:solidFill>
              </a:defRPr>
            </a:lvl1pPr>
          </a:lstStyle>
          <a:p>
            <a:r>
              <a:rPr lang="en-US" dirty="0"/>
              <a:t>Summary</a:t>
            </a:r>
          </a:p>
        </p:txBody>
      </p:sp>
      <p:sp>
        <p:nvSpPr>
          <p:cNvPr id="4" name="Content Placeholder 10"/>
          <p:cNvSpPr>
            <a:spLocks noGrp="1"/>
          </p:cNvSpPr>
          <p:nvPr>
            <p:ph sz="quarter" idx="10"/>
          </p:nvPr>
        </p:nvSpPr>
        <p:spPr>
          <a:xfrm>
            <a:off x="692437" y="1124261"/>
            <a:ext cx="10807126" cy="4811843"/>
          </a:xfrm>
          <a:prstGeom prst="rect">
            <a:avLst/>
          </a:prstGeom>
        </p:spPr>
        <p:txBody>
          <a:bodyPr lIns="182880" tIns="182880">
            <a:normAutofit/>
          </a:bodyPr>
          <a:lstStyle>
            <a:lvl1pPr marL="514350" marR="0" indent="-514350" algn="l" defTabSz="685800" rtl="0" eaLnBrk="1" fontAlgn="auto" latinLnBrk="0" hangingPunct="1">
              <a:lnSpc>
                <a:spcPct val="120000"/>
              </a:lnSpc>
              <a:spcBef>
                <a:spcPts val="750"/>
              </a:spcBef>
              <a:spcAft>
                <a:spcPts val="0"/>
              </a:spcAft>
              <a:buClrTx/>
              <a:buSzTx/>
              <a:buFont typeface="+mj-lt"/>
              <a:buAutoNum type="arabicPeriod"/>
              <a:tabLst/>
              <a:defRPr sz="3200"/>
            </a:lvl1pPr>
            <a:lvl2pPr marL="857250" indent="-514350">
              <a:lnSpc>
                <a:spcPct val="120000"/>
              </a:lnSpc>
              <a:buFont typeface="+mj-lt"/>
              <a:buAutoNum type="arabicPeriod"/>
              <a:defRPr sz="2800"/>
            </a:lvl2pPr>
            <a:lvl3pPr marL="1143000" indent="-457200">
              <a:lnSpc>
                <a:spcPct val="120000"/>
              </a:lnSpc>
              <a:buFont typeface="+mj-lt"/>
              <a:buAutoNum type="arabicPeriod"/>
              <a:defRPr sz="2000"/>
            </a:lvl3pPr>
            <a:lvl4pPr marL="1371600" indent="-342900">
              <a:lnSpc>
                <a:spcPct val="120000"/>
              </a:lnSpc>
              <a:buFont typeface="+mj-lt"/>
              <a:buAutoNum type="arabicPeriod"/>
              <a:defRPr sz="1800"/>
            </a:lvl4pPr>
            <a:lvl5pPr marL="1714500" indent="-342900">
              <a:lnSpc>
                <a:spcPct val="120000"/>
              </a:lnSpc>
              <a:buFont typeface="+mj-lt"/>
              <a:buAutoNum type="arabicPeriod"/>
              <a:defRPr sz="1800"/>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477836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Picture fill">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12192000" cy="6858000"/>
          </a:xfrm>
          <a:prstGeom prst="rect">
            <a:avLst/>
          </a:prstGeom>
        </p:spPr>
        <p:txBody>
          <a:bodyPr/>
          <a:lstStyle>
            <a:lvl1pPr marL="0" indent="0">
              <a:buNone/>
              <a:defRPr/>
            </a:lvl1pPr>
          </a:lstStyle>
          <a:p>
            <a:r>
              <a:rPr lang="en-US" dirty="0"/>
              <a:t>Insert Picture</a:t>
            </a:r>
          </a:p>
        </p:txBody>
      </p:sp>
    </p:spTree>
    <p:extLst>
      <p:ext uri="{BB962C8B-B14F-4D97-AF65-F5344CB8AC3E}">
        <p14:creationId xmlns:p14="http://schemas.microsoft.com/office/powerpoint/2010/main" val="3358573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Double content">
    <p:spTree>
      <p:nvGrpSpPr>
        <p:cNvPr id="1" name=""/>
        <p:cNvGrpSpPr/>
        <p:nvPr/>
      </p:nvGrpSpPr>
      <p:grpSpPr>
        <a:xfrm>
          <a:off x="0" y="0"/>
          <a:ext cx="0" cy="0"/>
          <a:chOff x="0" y="0"/>
          <a:chExt cx="0" cy="0"/>
        </a:xfrm>
      </p:grpSpPr>
      <p:sp>
        <p:nvSpPr>
          <p:cNvPr id="11" name="Content Placeholder 5"/>
          <p:cNvSpPr>
            <a:spLocks noGrp="1"/>
          </p:cNvSpPr>
          <p:nvPr>
            <p:ph sz="quarter" idx="13"/>
          </p:nvPr>
        </p:nvSpPr>
        <p:spPr>
          <a:xfrm>
            <a:off x="724916" y="1183828"/>
            <a:ext cx="5224071" cy="4752274"/>
          </a:xfrm>
          <a:prstGeom prst="rect">
            <a:avLst/>
          </a:prstGeom>
          <a:solidFill>
            <a:schemeClr val="bg1"/>
          </a:solidFill>
          <a:effectLst/>
        </p:spPr>
        <p:txBody>
          <a:bodyPr lIns="182880" tIns="182880">
            <a:normAutofit/>
          </a:bodyPr>
          <a:lstStyle>
            <a:lvl1pPr>
              <a:lnSpc>
                <a:spcPct val="120000"/>
              </a:lnSpc>
              <a:defRPr sz="2800"/>
            </a:lvl1pPr>
            <a:lvl2pPr>
              <a:lnSpc>
                <a:spcPct val="120000"/>
              </a:lnSpc>
              <a:defRPr sz="2000"/>
            </a:lvl2pPr>
            <a:lvl3pPr>
              <a:lnSpc>
                <a:spcPct val="120000"/>
              </a:lnSpc>
              <a:defRPr sz="1600"/>
            </a:lvl3pPr>
            <a:lvl4pPr>
              <a:lnSpc>
                <a:spcPct val="120000"/>
              </a:lnSpc>
              <a:defRPr sz="1400"/>
            </a:lvl4pPr>
            <a:lvl5pPr>
              <a:lnSpc>
                <a:spcPct val="120000"/>
              </a:lnSpc>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5"/>
          <p:cNvSpPr>
            <a:spLocks noGrp="1"/>
          </p:cNvSpPr>
          <p:nvPr>
            <p:ph sz="quarter" idx="14"/>
          </p:nvPr>
        </p:nvSpPr>
        <p:spPr>
          <a:xfrm>
            <a:off x="6248400" y="1183829"/>
            <a:ext cx="5217435" cy="4752273"/>
          </a:xfrm>
          <a:prstGeom prst="rect">
            <a:avLst/>
          </a:prstGeom>
          <a:solidFill>
            <a:schemeClr val="bg1"/>
          </a:solidFill>
          <a:effectLst/>
        </p:spPr>
        <p:txBody>
          <a:bodyPr lIns="182880" tIns="182880">
            <a:normAutofit/>
          </a:bodyPr>
          <a:lstStyle>
            <a:lvl1pPr>
              <a:lnSpc>
                <a:spcPct val="120000"/>
              </a:lnSpc>
              <a:defRPr sz="2800"/>
            </a:lvl1pPr>
            <a:lvl2pPr>
              <a:lnSpc>
                <a:spcPct val="120000"/>
              </a:lnSpc>
              <a:defRPr sz="2000"/>
            </a:lvl2pPr>
            <a:lvl3pPr>
              <a:lnSpc>
                <a:spcPct val="120000"/>
              </a:lnSpc>
              <a:defRPr sz="1600"/>
            </a:lvl3pPr>
            <a:lvl4pPr>
              <a:lnSpc>
                <a:spcPct val="120000"/>
              </a:lnSpc>
              <a:defRPr sz="1400"/>
            </a:lvl4pPr>
            <a:lvl5pPr>
              <a:lnSpc>
                <a:spcPct val="120000"/>
              </a:lnSpc>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43667602-5CD7-E445-B4A2-F3A39CF2762B}"/>
              </a:ext>
            </a:extLst>
          </p:cNvPr>
          <p:cNvSpPr>
            <a:spLocks noGrp="1"/>
          </p:cNvSpPr>
          <p:nvPr>
            <p:ph type="title"/>
          </p:nvPr>
        </p:nvSpPr>
        <p:spPr>
          <a:xfrm>
            <a:off x="692437" y="552892"/>
            <a:ext cx="10807126" cy="659220"/>
          </a:xfrm>
          <a:prstGeom prst="rect">
            <a:avLst/>
          </a:prstGeom>
        </p:spPr>
        <p:txBody>
          <a:bodyPr anchor="ctr">
            <a:normAutofit/>
          </a:bodyPr>
          <a:lstStyle>
            <a:lvl1pPr>
              <a:defRPr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2803525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1E5CC-4553-CF7F-FF64-DF1D5BF4CC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122B0B-1F3F-59EC-E3DA-4E1DA9E3A1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E8FC48-9B0A-0DEA-3A13-A8F80FB80826}"/>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1DE6B11C-C805-E622-C030-4DFEF1A6B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151C0C-6B4D-F267-E351-9EE47FDB0E40}"/>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8377088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809D1-5D0F-3B6E-E6AA-6448C3BBED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7E2557-E8F8-495E-8E8D-6BB0DAFB9A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193E78-9B4F-33C6-74A7-38843F6EE9A5}"/>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F13AF131-0DB8-F904-14EA-68713846B8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8C7414-C7DF-620E-132B-DFA83CC03682}"/>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986816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00F6A-60B6-ECB0-2A5A-6D96910909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A75413-A682-D801-20F4-6598B62175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D742DC-A0F7-9B58-1B5F-C076C2B1AA9C}"/>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6284C762-C0F1-780A-68AA-53AF03D38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5B7F5-D55F-322A-3701-BD462F17ADD3}"/>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861315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A71D5-C3DB-D6B5-8A2B-009BB40C0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DCFC56-9212-465E-8A88-3D5BA4E7EF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C01F7-A965-B37C-51F3-B741258359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838727-A38F-2B8B-87B2-1D5045129C0A}"/>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6" name="Footer Placeholder 5">
            <a:extLst>
              <a:ext uri="{FF2B5EF4-FFF2-40B4-BE49-F238E27FC236}">
                <a16:creationId xmlns:a16="http://schemas.microsoft.com/office/drawing/2014/main" id="{B760A64F-E856-3518-1FA1-BD0D77EBF0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D2BBA9-CE85-19BB-3D84-7DE3B1633E55}"/>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8617214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0340-06FF-2EAB-7CC6-F912F5B235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0C6579-7F8B-4C1F-7FBF-37B72414BD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0D65CB-EF57-E74A-378E-4D985A4F58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1D99E4-225B-DB2C-84A2-022AF40302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EDA808-DDDE-752B-1AEE-8910904477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5B829B-1F84-3974-DA9F-844D2A6EA2BC}"/>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8" name="Footer Placeholder 7">
            <a:extLst>
              <a:ext uri="{FF2B5EF4-FFF2-40B4-BE49-F238E27FC236}">
                <a16:creationId xmlns:a16="http://schemas.microsoft.com/office/drawing/2014/main" id="{BEF75234-912B-CE19-8205-28A2547A43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978BCA-4F91-A52A-FF9A-E4D92289164F}"/>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5240404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3E0EB-40AE-3F6A-DA97-8B94FB78D0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A40845-31BB-FB30-196E-F0E0D2F82E47}"/>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4" name="Footer Placeholder 3">
            <a:extLst>
              <a:ext uri="{FF2B5EF4-FFF2-40B4-BE49-F238E27FC236}">
                <a16:creationId xmlns:a16="http://schemas.microsoft.com/office/drawing/2014/main" id="{16BE9887-D3FA-9A21-D4A8-F50467F3E9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76332F-6F3D-48DF-6BDF-19660AE52A09}"/>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16268563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0089E0-8C89-0EFE-EA3F-859FEB4DF2F2}"/>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3" name="Footer Placeholder 2">
            <a:extLst>
              <a:ext uri="{FF2B5EF4-FFF2-40B4-BE49-F238E27FC236}">
                <a16:creationId xmlns:a16="http://schemas.microsoft.com/office/drawing/2014/main" id="{55CDC44C-65A1-FC4C-95B4-203EC896D5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30A9F8-A688-95CC-50F0-058EFDF6F6D5}"/>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13383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E808-68A8-C8F8-4B47-00698D2690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4EFE4F-87E8-96A1-EFB8-128661AC58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064F3A-BECE-0D18-3CD9-F8A216E0E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C1494-E3BD-FCD9-5DA6-F3AE5AA78723}"/>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6" name="Footer Placeholder 5">
            <a:extLst>
              <a:ext uri="{FF2B5EF4-FFF2-40B4-BE49-F238E27FC236}">
                <a16:creationId xmlns:a16="http://schemas.microsoft.com/office/drawing/2014/main" id="{FF273CE9-4D0B-29B3-7FF1-D44E8388C9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7A9C0F-DBA9-C9B5-14AB-98EA25FDC5B3}"/>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15037441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7D7D3-3CF6-3E24-4314-16CFB3AD49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C79917-9B41-F0B5-1C1A-8509D3AD4A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47BD1A-9D45-5FDE-0E28-A52F1B9410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7E958E-5FF2-6A42-9013-6610348B4959}"/>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6" name="Footer Placeholder 5">
            <a:extLst>
              <a:ext uri="{FF2B5EF4-FFF2-40B4-BE49-F238E27FC236}">
                <a16:creationId xmlns:a16="http://schemas.microsoft.com/office/drawing/2014/main" id="{039E2E3D-5D03-B2E3-909E-085C9DE6AB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963EC-6FAC-297A-FE64-FDB7169CA8F1}"/>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7104736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5B47B-AE8A-825C-6507-6C4686C2F7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DBA5C4-80F2-7D51-4D2C-6E0887C159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1FDB8-94F4-A643-D346-8AEDCB2D81DA}"/>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F566A5F7-257E-18F9-9D57-48F94C6847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F6F09-B6A2-BEA6-E664-164D7A8FB3AC}"/>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5870699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CF081E-9C46-66FE-0DFE-316A9E92B1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F761AF-0EEF-0A7E-0251-00F6BB8330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262166-86EC-A203-95EB-006224ACEC9F}"/>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5BCCA2FA-C633-270F-8D1B-6AA664FF46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5F2E8-0B15-4089-BE96-0923301AA45B}"/>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23538653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Learning Objectives">
    <p:spTree>
      <p:nvGrpSpPr>
        <p:cNvPr id="1" name=""/>
        <p:cNvGrpSpPr/>
        <p:nvPr/>
      </p:nvGrpSpPr>
      <p:grpSpPr>
        <a:xfrm>
          <a:off x="0" y="0"/>
          <a:ext cx="0" cy="0"/>
          <a:chOff x="0" y="0"/>
          <a:chExt cx="0" cy="0"/>
        </a:xfrm>
      </p:grpSpPr>
      <p:sp>
        <p:nvSpPr>
          <p:cNvPr id="4" name="Content Placeholder 10"/>
          <p:cNvSpPr>
            <a:spLocks noGrp="1"/>
          </p:cNvSpPr>
          <p:nvPr>
            <p:ph sz="quarter" idx="10"/>
          </p:nvPr>
        </p:nvSpPr>
        <p:spPr>
          <a:xfrm>
            <a:off x="692437" y="1124261"/>
            <a:ext cx="10807126" cy="4811843"/>
          </a:xfrm>
          <a:prstGeom prst="rect">
            <a:avLst/>
          </a:prstGeom>
        </p:spPr>
        <p:txBody>
          <a:bodyPr lIns="182880" tIns="182880">
            <a:normAutofit/>
          </a:bodyPr>
          <a:lstStyle>
            <a:lvl1pPr marL="514350" marR="0" indent="-514350" algn="l" defTabSz="685800" rtl="0" eaLnBrk="1" fontAlgn="auto" latinLnBrk="0" hangingPunct="1">
              <a:lnSpc>
                <a:spcPct val="120000"/>
              </a:lnSpc>
              <a:spcBef>
                <a:spcPts val="750"/>
              </a:spcBef>
              <a:spcAft>
                <a:spcPts val="0"/>
              </a:spcAft>
              <a:buClrTx/>
              <a:buSzTx/>
              <a:buFont typeface="+mj-lt"/>
              <a:buAutoNum type="arabicPeriod"/>
              <a:tabLst/>
              <a:defRPr sz="3200"/>
            </a:lvl1pPr>
            <a:lvl2pPr marL="857250" indent="-514350">
              <a:lnSpc>
                <a:spcPct val="120000"/>
              </a:lnSpc>
              <a:buFont typeface="+mj-lt"/>
              <a:buAutoNum type="arabicPeriod"/>
              <a:defRPr sz="2800"/>
            </a:lvl2pPr>
            <a:lvl3pPr marL="1143000" indent="-457200">
              <a:lnSpc>
                <a:spcPct val="120000"/>
              </a:lnSpc>
              <a:buFont typeface="+mj-lt"/>
              <a:buAutoNum type="arabicPeriod"/>
              <a:defRPr sz="2000"/>
            </a:lvl3pPr>
            <a:lvl4pPr marL="1371600" indent="-342900">
              <a:lnSpc>
                <a:spcPct val="120000"/>
              </a:lnSpc>
              <a:buFont typeface="+mj-lt"/>
              <a:buAutoNum type="arabicPeriod"/>
              <a:defRPr sz="1800"/>
            </a:lvl4pPr>
            <a:lvl5pPr marL="1714500" indent="-342900">
              <a:lnSpc>
                <a:spcPct val="120000"/>
              </a:lnSpc>
              <a:buFont typeface="+mj-lt"/>
              <a:buAutoNum type="arabicPeriod"/>
              <a:defRPr sz="1800"/>
            </a:lvl5pPr>
          </a:lstStyle>
          <a:p>
            <a:pPr lvl="0"/>
            <a:r>
              <a:rPr lang="en-US"/>
              <a:t>Edit Master text styles</a:t>
            </a:r>
          </a:p>
          <a:p>
            <a:pPr lvl="1"/>
            <a:r>
              <a:rPr lang="en-US"/>
              <a:t>Second level</a:t>
            </a:r>
          </a:p>
          <a:p>
            <a:pPr lvl="2"/>
            <a:r>
              <a:rPr lang="en-US"/>
              <a:t>Third level</a:t>
            </a:r>
          </a:p>
        </p:txBody>
      </p:sp>
      <p:sp>
        <p:nvSpPr>
          <p:cNvPr id="5" name="Title 1">
            <a:extLst>
              <a:ext uri="{FF2B5EF4-FFF2-40B4-BE49-F238E27FC236}">
                <a16:creationId xmlns:a16="http://schemas.microsoft.com/office/drawing/2014/main" id="{3389D907-DC2E-A245-9546-6861ABEDFF28}"/>
              </a:ext>
            </a:extLst>
          </p:cNvPr>
          <p:cNvSpPr>
            <a:spLocks noGrp="1"/>
          </p:cNvSpPr>
          <p:nvPr>
            <p:ph type="title"/>
          </p:nvPr>
        </p:nvSpPr>
        <p:spPr>
          <a:xfrm>
            <a:off x="692437" y="552892"/>
            <a:ext cx="10807126" cy="659220"/>
          </a:xfrm>
          <a:prstGeom prst="rect">
            <a:avLst/>
          </a:prstGeom>
        </p:spPr>
        <p:txBody>
          <a:bodyPr anchor="ctr">
            <a:normAutofit/>
          </a:bodyPr>
          <a:lstStyle>
            <a:lvl1pPr>
              <a:defRPr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4389077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10"/>
          <p:cNvSpPr>
            <a:spLocks noGrp="1"/>
          </p:cNvSpPr>
          <p:nvPr>
            <p:ph sz="quarter" idx="10"/>
          </p:nvPr>
        </p:nvSpPr>
        <p:spPr>
          <a:xfrm>
            <a:off x="692438" y="1124261"/>
            <a:ext cx="10807127" cy="4811843"/>
          </a:xfrm>
          <a:prstGeom prst="rect">
            <a:avLst/>
          </a:prstGeom>
        </p:spPr>
        <p:txBody>
          <a:bodyPr lIns="182880" tIns="182880">
            <a:normAutofit/>
          </a:bodyPr>
          <a:lstStyle>
            <a:lvl1pPr>
              <a:lnSpc>
                <a:spcPct val="120000"/>
              </a:lnSpc>
              <a:defRPr sz="2400"/>
            </a:lvl1pPr>
            <a:lvl2pPr>
              <a:lnSpc>
                <a:spcPct val="120000"/>
              </a:lnSpc>
              <a:defRPr sz="2100"/>
            </a:lvl2pPr>
            <a:lvl3pPr>
              <a:lnSpc>
                <a:spcPct val="120000"/>
              </a:lnSpc>
              <a:defRPr sz="1500"/>
            </a:lvl3pPr>
            <a:lvl4pPr>
              <a:lnSpc>
                <a:spcPct val="120000"/>
              </a:lnSpc>
              <a:defRPr sz="1350"/>
            </a:lvl4pPr>
            <a:lvl5pPr>
              <a:lnSpc>
                <a:spcPct val="120000"/>
              </a:lnSpc>
              <a:defRPr sz="13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5DF8206D-14CF-5149-86ED-E2ED0DB634A8}"/>
              </a:ext>
            </a:extLst>
          </p:cNvPr>
          <p:cNvSpPr>
            <a:spLocks noGrp="1"/>
          </p:cNvSpPr>
          <p:nvPr>
            <p:ph type="title"/>
          </p:nvPr>
        </p:nvSpPr>
        <p:spPr>
          <a:xfrm>
            <a:off x="692438" y="552892"/>
            <a:ext cx="10807127" cy="659220"/>
          </a:xfrm>
          <a:prstGeom prst="rect">
            <a:avLst/>
          </a:prstGeom>
        </p:spPr>
        <p:txBody>
          <a:bodyPr anchor="ctr">
            <a:normAutofit/>
          </a:bodyPr>
          <a:lstStyle>
            <a:lvl1pPr>
              <a:defRPr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4134705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Summ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2437" y="515025"/>
            <a:ext cx="10807126" cy="609236"/>
          </a:xfrm>
          <a:prstGeom prst="rect">
            <a:avLst/>
          </a:prstGeom>
        </p:spPr>
        <p:txBody>
          <a:bodyPr anchor="ctr">
            <a:normAutofit/>
          </a:bodyPr>
          <a:lstStyle>
            <a:lvl1pPr>
              <a:defRPr b="1">
                <a:solidFill>
                  <a:schemeClr val="tx1"/>
                </a:solidFill>
              </a:defRPr>
            </a:lvl1pPr>
          </a:lstStyle>
          <a:p>
            <a:r>
              <a:rPr lang="en-US" dirty="0"/>
              <a:t>Summary</a:t>
            </a:r>
          </a:p>
        </p:txBody>
      </p:sp>
      <p:sp>
        <p:nvSpPr>
          <p:cNvPr id="4" name="Content Placeholder 10"/>
          <p:cNvSpPr>
            <a:spLocks noGrp="1"/>
          </p:cNvSpPr>
          <p:nvPr>
            <p:ph sz="quarter" idx="10"/>
          </p:nvPr>
        </p:nvSpPr>
        <p:spPr>
          <a:xfrm>
            <a:off x="692437" y="1124261"/>
            <a:ext cx="10807126" cy="4811843"/>
          </a:xfrm>
          <a:prstGeom prst="rect">
            <a:avLst/>
          </a:prstGeom>
        </p:spPr>
        <p:txBody>
          <a:bodyPr lIns="182880" tIns="182880">
            <a:normAutofit/>
          </a:bodyPr>
          <a:lstStyle>
            <a:lvl1pPr marL="514350" marR="0" indent="-514350" algn="l" defTabSz="685800" rtl="0" eaLnBrk="1" fontAlgn="auto" latinLnBrk="0" hangingPunct="1">
              <a:lnSpc>
                <a:spcPct val="120000"/>
              </a:lnSpc>
              <a:spcBef>
                <a:spcPts val="750"/>
              </a:spcBef>
              <a:spcAft>
                <a:spcPts val="0"/>
              </a:spcAft>
              <a:buClrTx/>
              <a:buSzTx/>
              <a:buFont typeface="+mj-lt"/>
              <a:buAutoNum type="arabicPeriod"/>
              <a:tabLst/>
              <a:defRPr sz="3200"/>
            </a:lvl1pPr>
            <a:lvl2pPr marL="857250" indent="-514350">
              <a:lnSpc>
                <a:spcPct val="120000"/>
              </a:lnSpc>
              <a:buFont typeface="+mj-lt"/>
              <a:buAutoNum type="arabicPeriod"/>
              <a:defRPr sz="2800"/>
            </a:lvl2pPr>
            <a:lvl3pPr marL="1143000" indent="-457200">
              <a:lnSpc>
                <a:spcPct val="120000"/>
              </a:lnSpc>
              <a:buFont typeface="+mj-lt"/>
              <a:buAutoNum type="arabicPeriod"/>
              <a:defRPr sz="2000"/>
            </a:lvl3pPr>
            <a:lvl4pPr marL="1371600" indent="-342900">
              <a:lnSpc>
                <a:spcPct val="120000"/>
              </a:lnSpc>
              <a:buFont typeface="+mj-lt"/>
              <a:buAutoNum type="arabicPeriod"/>
              <a:defRPr sz="1800"/>
            </a:lvl4pPr>
            <a:lvl5pPr marL="1714500" indent="-342900">
              <a:lnSpc>
                <a:spcPct val="120000"/>
              </a:lnSpc>
              <a:buFont typeface="+mj-lt"/>
              <a:buAutoNum type="arabicPeriod"/>
              <a:defRPr sz="1800"/>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39424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Picture fill">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12192000" cy="6858000"/>
          </a:xfrm>
          <a:prstGeom prst="rect">
            <a:avLst/>
          </a:prstGeom>
        </p:spPr>
        <p:txBody>
          <a:bodyPr/>
          <a:lstStyle>
            <a:lvl1pPr marL="0" indent="0">
              <a:buNone/>
              <a:defRPr/>
            </a:lvl1pPr>
          </a:lstStyle>
          <a:p>
            <a:r>
              <a:rPr lang="en-US" dirty="0"/>
              <a:t>Insert Picture</a:t>
            </a:r>
          </a:p>
        </p:txBody>
      </p:sp>
    </p:spTree>
    <p:extLst>
      <p:ext uri="{BB962C8B-B14F-4D97-AF65-F5344CB8AC3E}">
        <p14:creationId xmlns:p14="http://schemas.microsoft.com/office/powerpoint/2010/main" val="21753364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481" y="1121879"/>
            <a:ext cx="9143040" cy="2387771"/>
          </a:xfrm>
        </p:spPr>
        <p:txBody>
          <a:bodyPr anchor="b"/>
          <a:lstStyle>
            <a:lvl1pPr algn="ctr">
              <a:defRPr sz="5443"/>
            </a:lvl1pPr>
          </a:lstStyle>
          <a:p>
            <a:r>
              <a:rPr lang="en-US"/>
              <a:t>Click to edit Master title style</a:t>
            </a:r>
          </a:p>
        </p:txBody>
      </p:sp>
      <p:sp>
        <p:nvSpPr>
          <p:cNvPr id="3" name="Subtitle 2"/>
          <p:cNvSpPr>
            <a:spLocks noGrp="1"/>
          </p:cNvSpPr>
          <p:nvPr>
            <p:ph type="subTitle" idx="1"/>
          </p:nvPr>
        </p:nvSpPr>
        <p:spPr>
          <a:xfrm>
            <a:off x="1524481" y="3601819"/>
            <a:ext cx="9143040" cy="1656174"/>
          </a:xfrm>
        </p:spPr>
        <p:txBody>
          <a:bodyPr/>
          <a:lstStyle>
            <a:lvl1pPr marL="0" indent="0" algn="ctr">
              <a:buNone/>
              <a:defRPr sz="2177"/>
            </a:lvl1pPr>
            <a:lvl2pPr marL="414772" indent="0" algn="ctr">
              <a:buNone/>
              <a:defRPr sz="1814"/>
            </a:lvl2pPr>
            <a:lvl3pPr marL="829544" indent="0" algn="ctr">
              <a:buNone/>
              <a:defRPr sz="1633"/>
            </a:lvl3pPr>
            <a:lvl4pPr marL="1244316" indent="0" algn="ctr">
              <a:buNone/>
              <a:defRPr sz="1452"/>
            </a:lvl4pPr>
            <a:lvl5pPr marL="1659087" indent="0" algn="ctr">
              <a:buNone/>
              <a:defRPr sz="1452"/>
            </a:lvl5pPr>
            <a:lvl6pPr marL="2073859" indent="0" algn="ctr">
              <a:buNone/>
              <a:defRPr sz="1452"/>
            </a:lvl6pPr>
            <a:lvl7pPr marL="2488631" indent="0" algn="ctr">
              <a:buNone/>
              <a:defRPr sz="1452"/>
            </a:lvl7pPr>
            <a:lvl8pPr marL="2903403" indent="0" algn="ctr">
              <a:buNone/>
              <a:defRPr sz="1452"/>
            </a:lvl8pPr>
            <a:lvl9pPr marL="3318175" indent="0" algn="ctr">
              <a:buNone/>
              <a:defRPr sz="1452"/>
            </a:lvl9pPr>
          </a:lstStyle>
          <a:p>
            <a:r>
              <a:rPr lang="en-US"/>
              <a:t>Click to edit Master subtitle style</a:t>
            </a:r>
          </a:p>
        </p:txBody>
      </p:sp>
    </p:spTree>
    <p:extLst>
      <p:ext uri="{BB962C8B-B14F-4D97-AF65-F5344CB8AC3E}">
        <p14:creationId xmlns:p14="http://schemas.microsoft.com/office/powerpoint/2010/main" val="39686421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10927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361" y="1709460"/>
            <a:ext cx="10515839" cy="2852939"/>
          </a:xfrm>
        </p:spPr>
        <p:txBody>
          <a:bodyPr anchor="b"/>
          <a:lstStyle>
            <a:lvl1pPr>
              <a:defRPr sz="5443"/>
            </a:lvl1pPr>
          </a:lstStyle>
          <a:p>
            <a:r>
              <a:rPr lang="en-US"/>
              <a:t>Click to edit Master title style</a:t>
            </a:r>
          </a:p>
        </p:txBody>
      </p:sp>
      <p:sp>
        <p:nvSpPr>
          <p:cNvPr id="3" name="Text Placeholder 2"/>
          <p:cNvSpPr>
            <a:spLocks noGrp="1"/>
          </p:cNvSpPr>
          <p:nvPr>
            <p:ph type="body" idx="1"/>
          </p:nvPr>
        </p:nvSpPr>
        <p:spPr>
          <a:xfrm>
            <a:off x="831361" y="4589763"/>
            <a:ext cx="10515839" cy="1499197"/>
          </a:xfrm>
        </p:spPr>
        <p:txBody>
          <a:bodyPr/>
          <a:lstStyle>
            <a:lvl1pPr marL="0" indent="0">
              <a:buNone/>
              <a:defRPr sz="2177"/>
            </a:lvl1pPr>
            <a:lvl2pPr marL="414772" indent="0">
              <a:buNone/>
              <a:defRPr sz="1814"/>
            </a:lvl2pPr>
            <a:lvl3pPr marL="829544" indent="0">
              <a:buNone/>
              <a:defRPr sz="1633"/>
            </a:lvl3pPr>
            <a:lvl4pPr marL="1244316" indent="0">
              <a:buNone/>
              <a:defRPr sz="1452"/>
            </a:lvl4pPr>
            <a:lvl5pPr marL="1659087" indent="0">
              <a:buNone/>
              <a:defRPr sz="1452"/>
            </a:lvl5pPr>
            <a:lvl6pPr marL="2073859" indent="0">
              <a:buNone/>
              <a:defRPr sz="1452"/>
            </a:lvl6pPr>
            <a:lvl7pPr marL="2488631" indent="0">
              <a:buNone/>
              <a:defRPr sz="1452"/>
            </a:lvl7pPr>
            <a:lvl8pPr marL="2903403" indent="0">
              <a:buNone/>
              <a:defRPr sz="1452"/>
            </a:lvl8pPr>
            <a:lvl9pPr marL="3318175" indent="0">
              <a:buNone/>
              <a:defRPr sz="1452"/>
            </a:lvl9pPr>
          </a:lstStyle>
          <a:p>
            <a:pPr lvl="0"/>
            <a:r>
              <a:rPr lang="en-US"/>
              <a:t>Edit Master text styles</a:t>
            </a:r>
          </a:p>
        </p:txBody>
      </p:sp>
    </p:spTree>
    <p:extLst>
      <p:ext uri="{BB962C8B-B14F-4D97-AF65-F5344CB8AC3E}">
        <p14:creationId xmlns:p14="http://schemas.microsoft.com/office/powerpoint/2010/main" val="4682071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4721" y="1906761"/>
            <a:ext cx="5111040" cy="43190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0080" y="1906761"/>
            <a:ext cx="5112961" cy="43190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47406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041" y="365798"/>
            <a:ext cx="10515839" cy="1324939"/>
          </a:xfrm>
        </p:spPr>
        <p:txBody>
          <a:bodyPr/>
          <a:lstStyle/>
          <a:p>
            <a:r>
              <a:rPr lang="en-US"/>
              <a:t>Click to edit Master title style</a:t>
            </a:r>
          </a:p>
        </p:txBody>
      </p:sp>
      <p:sp>
        <p:nvSpPr>
          <p:cNvPr id="3" name="Text Placeholder 2"/>
          <p:cNvSpPr>
            <a:spLocks noGrp="1"/>
          </p:cNvSpPr>
          <p:nvPr>
            <p:ph type="body" idx="1"/>
          </p:nvPr>
        </p:nvSpPr>
        <p:spPr>
          <a:xfrm>
            <a:off x="839041" y="1680657"/>
            <a:ext cx="5159039" cy="823766"/>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en-US"/>
              <a:t>Edit Master text styles</a:t>
            </a:r>
          </a:p>
        </p:txBody>
      </p:sp>
      <p:sp>
        <p:nvSpPr>
          <p:cNvPr id="4" name="Content Placeholder 3"/>
          <p:cNvSpPr>
            <a:spLocks noGrp="1"/>
          </p:cNvSpPr>
          <p:nvPr>
            <p:ph sz="half" idx="2"/>
          </p:nvPr>
        </p:nvSpPr>
        <p:spPr>
          <a:xfrm>
            <a:off x="839041" y="2504424"/>
            <a:ext cx="5159039" cy="36853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801" y="1680657"/>
            <a:ext cx="5182079" cy="823766"/>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en-US"/>
              <a:t>Edit Master text styles</a:t>
            </a:r>
          </a:p>
        </p:txBody>
      </p:sp>
      <p:sp>
        <p:nvSpPr>
          <p:cNvPr id="6" name="Content Placeholder 5"/>
          <p:cNvSpPr>
            <a:spLocks noGrp="1"/>
          </p:cNvSpPr>
          <p:nvPr>
            <p:ph sz="quarter" idx="4"/>
          </p:nvPr>
        </p:nvSpPr>
        <p:spPr>
          <a:xfrm>
            <a:off x="6172801" y="2504424"/>
            <a:ext cx="5182079" cy="36853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50453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224372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79026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41" y="456528"/>
            <a:ext cx="3932160" cy="1601448"/>
          </a:xfrm>
        </p:spPr>
        <p:txBody>
          <a:bodyPr anchor="b"/>
          <a:lstStyle>
            <a:lvl1pPr>
              <a:defRPr sz="2903"/>
            </a:lvl1pPr>
          </a:lstStyle>
          <a:p>
            <a:r>
              <a:rPr lang="en-US"/>
              <a:t>Click to edit Master title style</a:t>
            </a:r>
          </a:p>
        </p:txBody>
      </p:sp>
      <p:sp>
        <p:nvSpPr>
          <p:cNvPr id="3" name="Content Placeholder 2"/>
          <p:cNvSpPr>
            <a:spLocks noGrp="1"/>
          </p:cNvSpPr>
          <p:nvPr>
            <p:ph idx="1"/>
          </p:nvPr>
        </p:nvSpPr>
        <p:spPr>
          <a:xfrm>
            <a:off x="5184001" y="987944"/>
            <a:ext cx="6170880" cy="4873472"/>
          </a:xfrm>
        </p:spPr>
        <p:txBody>
          <a:bodyPr/>
          <a:lstStyle>
            <a:lvl1pPr>
              <a:defRPr sz="2903"/>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041" y="2057977"/>
            <a:ext cx="3932160" cy="3810640"/>
          </a:xfrm>
        </p:spPr>
        <p:txBody>
          <a:bodyPr/>
          <a:lstStyle>
            <a:lvl1pPr marL="0" indent="0">
              <a:buNone/>
              <a:defRPr sz="1452"/>
            </a:lvl1pPr>
            <a:lvl2pPr marL="414772" indent="0">
              <a:buNone/>
              <a:defRPr sz="1270"/>
            </a:lvl2pPr>
            <a:lvl3pPr marL="829544" indent="0">
              <a:buNone/>
              <a:defRPr sz="1089"/>
            </a:lvl3pPr>
            <a:lvl4pPr marL="1244316" indent="0">
              <a:buNone/>
              <a:defRPr sz="907"/>
            </a:lvl4pPr>
            <a:lvl5pPr marL="1659087" indent="0">
              <a:buNone/>
              <a:defRPr sz="907"/>
            </a:lvl5pPr>
            <a:lvl6pPr marL="2073859" indent="0">
              <a:buNone/>
              <a:defRPr sz="907"/>
            </a:lvl6pPr>
            <a:lvl7pPr marL="2488631" indent="0">
              <a:buNone/>
              <a:defRPr sz="907"/>
            </a:lvl7pPr>
            <a:lvl8pPr marL="2903403" indent="0">
              <a:buNone/>
              <a:defRPr sz="907"/>
            </a:lvl8pPr>
            <a:lvl9pPr marL="3318175" indent="0">
              <a:buNone/>
              <a:defRPr sz="907"/>
            </a:lvl9pPr>
          </a:lstStyle>
          <a:p>
            <a:pPr lvl="0"/>
            <a:r>
              <a:rPr lang="en-US"/>
              <a:t>Edit Master text styles</a:t>
            </a:r>
          </a:p>
        </p:txBody>
      </p:sp>
    </p:spTree>
    <p:extLst>
      <p:ext uri="{BB962C8B-B14F-4D97-AF65-F5344CB8AC3E}">
        <p14:creationId xmlns:p14="http://schemas.microsoft.com/office/powerpoint/2010/main" val="37733574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41" y="456528"/>
            <a:ext cx="3932160" cy="1601448"/>
          </a:xfrm>
        </p:spPr>
        <p:txBody>
          <a:bodyPr anchor="b"/>
          <a:lstStyle>
            <a:lvl1pPr>
              <a:defRPr sz="2903"/>
            </a:lvl1pPr>
          </a:lstStyle>
          <a:p>
            <a:r>
              <a:rPr lang="en-US"/>
              <a:t>Click to edit Master title style</a:t>
            </a:r>
          </a:p>
        </p:txBody>
      </p:sp>
      <p:sp>
        <p:nvSpPr>
          <p:cNvPr id="3" name="Picture Placeholder 2"/>
          <p:cNvSpPr>
            <a:spLocks noGrp="1"/>
          </p:cNvSpPr>
          <p:nvPr>
            <p:ph type="pic" idx="1"/>
          </p:nvPr>
        </p:nvSpPr>
        <p:spPr>
          <a:xfrm>
            <a:off x="5184001" y="987944"/>
            <a:ext cx="6170880" cy="4873472"/>
          </a:xfrm>
        </p:spPr>
        <p:txBody>
          <a:bodyPr/>
          <a:lstStyle>
            <a:lvl1pPr marL="0" indent="0">
              <a:buNone/>
              <a:defRPr sz="2903"/>
            </a:lvl1pPr>
            <a:lvl2pPr marL="414772" indent="0">
              <a:buNone/>
              <a:defRPr sz="2540"/>
            </a:lvl2pPr>
            <a:lvl3pPr marL="829544" indent="0">
              <a:buNone/>
              <a:defRPr sz="2177"/>
            </a:lvl3pPr>
            <a:lvl4pPr marL="1244316" indent="0">
              <a:buNone/>
              <a:defRPr sz="1814"/>
            </a:lvl4pPr>
            <a:lvl5pPr marL="1659087" indent="0">
              <a:buNone/>
              <a:defRPr sz="1814"/>
            </a:lvl5pPr>
            <a:lvl6pPr marL="2073859" indent="0">
              <a:buNone/>
              <a:defRPr sz="1814"/>
            </a:lvl6pPr>
            <a:lvl7pPr marL="2488631" indent="0">
              <a:buNone/>
              <a:defRPr sz="1814"/>
            </a:lvl7pPr>
            <a:lvl8pPr marL="2903403" indent="0">
              <a:buNone/>
              <a:defRPr sz="1814"/>
            </a:lvl8pPr>
            <a:lvl9pPr marL="3318175" indent="0">
              <a:buNone/>
              <a:defRPr sz="1814"/>
            </a:lvl9pPr>
          </a:lstStyle>
          <a:p>
            <a:endParaRPr lang="en-US"/>
          </a:p>
        </p:txBody>
      </p:sp>
      <p:sp>
        <p:nvSpPr>
          <p:cNvPr id="4" name="Text Placeholder 3"/>
          <p:cNvSpPr>
            <a:spLocks noGrp="1"/>
          </p:cNvSpPr>
          <p:nvPr>
            <p:ph type="body" sz="half" idx="2"/>
          </p:nvPr>
        </p:nvSpPr>
        <p:spPr>
          <a:xfrm>
            <a:off x="839041" y="2057977"/>
            <a:ext cx="3932160" cy="3810640"/>
          </a:xfrm>
        </p:spPr>
        <p:txBody>
          <a:bodyPr/>
          <a:lstStyle>
            <a:lvl1pPr marL="0" indent="0">
              <a:buNone/>
              <a:defRPr sz="1452"/>
            </a:lvl1pPr>
            <a:lvl2pPr marL="414772" indent="0">
              <a:buNone/>
              <a:defRPr sz="1270"/>
            </a:lvl2pPr>
            <a:lvl3pPr marL="829544" indent="0">
              <a:buNone/>
              <a:defRPr sz="1089"/>
            </a:lvl3pPr>
            <a:lvl4pPr marL="1244316" indent="0">
              <a:buNone/>
              <a:defRPr sz="907"/>
            </a:lvl4pPr>
            <a:lvl5pPr marL="1659087" indent="0">
              <a:buNone/>
              <a:defRPr sz="907"/>
            </a:lvl5pPr>
            <a:lvl6pPr marL="2073859" indent="0">
              <a:buNone/>
              <a:defRPr sz="907"/>
            </a:lvl6pPr>
            <a:lvl7pPr marL="2488631" indent="0">
              <a:buNone/>
              <a:defRPr sz="907"/>
            </a:lvl7pPr>
            <a:lvl8pPr marL="2903403" indent="0">
              <a:buNone/>
              <a:defRPr sz="907"/>
            </a:lvl8pPr>
            <a:lvl9pPr marL="3318175" indent="0">
              <a:buNone/>
              <a:defRPr sz="907"/>
            </a:lvl9pPr>
          </a:lstStyle>
          <a:p>
            <a:pPr lvl="0"/>
            <a:r>
              <a:rPr lang="en-US"/>
              <a:t>Edit Master text styles</a:t>
            </a:r>
          </a:p>
        </p:txBody>
      </p:sp>
    </p:spTree>
    <p:extLst>
      <p:ext uri="{BB962C8B-B14F-4D97-AF65-F5344CB8AC3E}">
        <p14:creationId xmlns:p14="http://schemas.microsoft.com/office/powerpoint/2010/main" val="12982660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713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01440" y="568860"/>
            <a:ext cx="2601601" cy="565691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4721" y="568860"/>
            <a:ext cx="7622400" cy="565691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1755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6110829-F87D-4FB0-9820-7E4CBE4024AE}" type="datetimeFigureOut">
              <a:rPr lang="en-US" smtClean="0"/>
              <a:t>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35537086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110829-F87D-4FB0-9820-7E4CBE4024AE}" type="datetimeFigureOut">
              <a:rPr lang="en-US" smtClean="0"/>
              <a:t>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34390238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6110829-F87D-4FB0-9820-7E4CBE4024AE}" type="datetimeFigureOut">
              <a:rPr lang="en-US" smtClean="0"/>
              <a:t>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32228609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6110829-F87D-4FB0-9820-7E4CBE4024AE}" type="datetimeFigureOut">
              <a:rPr lang="en-US" smtClean="0"/>
              <a:t>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16466435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110829-F87D-4FB0-9820-7E4CBE4024AE}" type="datetimeFigureOut">
              <a:rPr lang="en-US" smtClean="0"/>
              <a:t>2/6/24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6725601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6110829-F87D-4FB0-9820-7E4CBE4024AE}" type="datetimeFigureOut">
              <a:rPr lang="en-US" smtClean="0"/>
              <a:t>2/6/24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10001776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110829-F87D-4FB0-9820-7E4CBE4024AE}" type="datetimeFigureOut">
              <a:rPr lang="en-US" smtClean="0"/>
              <a:t>2/6/24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11218133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6110829-F87D-4FB0-9820-7E4CBE4024AE}" type="datetimeFigureOut">
              <a:rPr lang="en-US" smtClean="0"/>
              <a:t>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40048684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6110829-F87D-4FB0-9820-7E4CBE4024AE}" type="datetimeFigureOut">
              <a:rPr lang="en-US" smtClean="0"/>
              <a:t>2/6/24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159093650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110829-F87D-4FB0-9820-7E4CBE4024AE}" type="datetimeFigureOut">
              <a:rPr lang="en-US" smtClean="0"/>
              <a:t>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12696126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110829-F87D-4FB0-9820-7E4CBE4024AE}" type="datetimeFigureOut">
              <a:rPr lang="en-US" smtClean="0"/>
              <a:t>2/6/24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3FBBB7-84CE-4B04-B0E0-4CF3CB9792CE}" type="slidenum">
              <a:rPr lang="en-US" smtClean="0"/>
              <a:t>‹#›</a:t>
            </a:fld>
            <a:endParaRPr lang="en-US"/>
          </a:p>
        </p:txBody>
      </p:sp>
    </p:spTree>
    <p:extLst>
      <p:ext uri="{BB962C8B-B14F-4D97-AF65-F5344CB8AC3E}">
        <p14:creationId xmlns:p14="http://schemas.microsoft.com/office/powerpoint/2010/main" val="40258281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Picture fill">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12192000" cy="6858000"/>
          </a:xfrm>
          <a:prstGeom prst="rect">
            <a:avLst/>
          </a:prstGeom>
        </p:spPr>
        <p:txBody>
          <a:bodyPr/>
          <a:lstStyle>
            <a:lvl1pPr marL="0" indent="0">
              <a:buNone/>
              <a:defRPr/>
            </a:lvl1pPr>
          </a:lstStyle>
          <a:p>
            <a:r>
              <a:rPr lang="en-US" dirty="0"/>
              <a:t>Insert Picture</a:t>
            </a:r>
          </a:p>
        </p:txBody>
      </p:sp>
    </p:spTree>
    <p:extLst>
      <p:ext uri="{BB962C8B-B14F-4D97-AF65-F5344CB8AC3E}">
        <p14:creationId xmlns:p14="http://schemas.microsoft.com/office/powerpoint/2010/main" val="42604147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Content Placeholder 10"/>
          <p:cNvSpPr>
            <a:spLocks noGrp="1"/>
          </p:cNvSpPr>
          <p:nvPr>
            <p:ph sz="quarter" idx="10"/>
          </p:nvPr>
        </p:nvSpPr>
        <p:spPr>
          <a:xfrm>
            <a:off x="692437" y="1124261"/>
            <a:ext cx="10807126" cy="4811843"/>
          </a:xfrm>
          <a:prstGeom prst="rect">
            <a:avLst/>
          </a:prstGeom>
        </p:spPr>
        <p:txBody>
          <a:bodyPr lIns="182880" tIns="182880">
            <a:normAutofit/>
          </a:bodyPr>
          <a:lstStyle>
            <a:lvl1pPr>
              <a:lnSpc>
                <a:spcPct val="120000"/>
              </a:lnSpc>
              <a:defRPr sz="3200"/>
            </a:lvl1pPr>
            <a:lvl2pPr>
              <a:lnSpc>
                <a:spcPct val="120000"/>
              </a:lnSpc>
              <a:defRPr sz="2800"/>
            </a:lvl2pPr>
            <a:lvl3pPr>
              <a:lnSpc>
                <a:spcPct val="120000"/>
              </a:lnSpc>
              <a:defRPr sz="2000"/>
            </a:lvl3pPr>
            <a:lvl4pPr>
              <a:lnSpc>
                <a:spcPct val="120000"/>
              </a:lnSpc>
              <a:defRPr sz="1800"/>
            </a:lvl4pPr>
            <a:lvl5pPr>
              <a:lnSpc>
                <a:spcPct val="120000"/>
              </a:lnSpc>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
            <a:extLst>
              <a:ext uri="{FF2B5EF4-FFF2-40B4-BE49-F238E27FC236}">
                <a16:creationId xmlns:a16="http://schemas.microsoft.com/office/drawing/2014/main" id="{5DF8206D-14CF-5149-86ED-E2ED0DB634A8}"/>
              </a:ext>
            </a:extLst>
          </p:cNvPr>
          <p:cNvSpPr>
            <a:spLocks noGrp="1"/>
          </p:cNvSpPr>
          <p:nvPr>
            <p:ph type="title"/>
          </p:nvPr>
        </p:nvSpPr>
        <p:spPr>
          <a:xfrm>
            <a:off x="692437" y="552892"/>
            <a:ext cx="10807126" cy="659220"/>
          </a:xfrm>
          <a:prstGeom prst="rect">
            <a:avLst/>
          </a:prstGeom>
        </p:spPr>
        <p:txBody>
          <a:bodyPr anchor="ctr">
            <a:normAutofit/>
          </a:bodyPr>
          <a:lstStyle>
            <a:lvl1pPr>
              <a:defRPr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41282736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Summar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2437" y="515025"/>
            <a:ext cx="10807126" cy="609236"/>
          </a:xfrm>
          <a:prstGeom prst="rect">
            <a:avLst/>
          </a:prstGeom>
        </p:spPr>
        <p:txBody>
          <a:bodyPr anchor="ctr">
            <a:normAutofit/>
          </a:bodyPr>
          <a:lstStyle>
            <a:lvl1pPr>
              <a:defRPr b="1">
                <a:solidFill>
                  <a:schemeClr val="tx1"/>
                </a:solidFill>
              </a:defRPr>
            </a:lvl1pPr>
          </a:lstStyle>
          <a:p>
            <a:r>
              <a:rPr lang="en-US" dirty="0"/>
              <a:t>Summary</a:t>
            </a:r>
          </a:p>
        </p:txBody>
      </p:sp>
      <p:sp>
        <p:nvSpPr>
          <p:cNvPr id="4" name="Content Placeholder 10"/>
          <p:cNvSpPr>
            <a:spLocks noGrp="1"/>
          </p:cNvSpPr>
          <p:nvPr>
            <p:ph sz="quarter" idx="10"/>
          </p:nvPr>
        </p:nvSpPr>
        <p:spPr>
          <a:xfrm>
            <a:off x="692437" y="1124261"/>
            <a:ext cx="10807126" cy="4811843"/>
          </a:xfrm>
          <a:prstGeom prst="rect">
            <a:avLst/>
          </a:prstGeom>
        </p:spPr>
        <p:txBody>
          <a:bodyPr lIns="182880" tIns="182880">
            <a:normAutofit/>
          </a:bodyPr>
          <a:lstStyle>
            <a:lvl1pPr marL="514350" marR="0" indent="-514350" algn="l" defTabSz="685800" rtl="0" eaLnBrk="1" fontAlgn="auto" latinLnBrk="0" hangingPunct="1">
              <a:lnSpc>
                <a:spcPct val="120000"/>
              </a:lnSpc>
              <a:spcBef>
                <a:spcPts val="750"/>
              </a:spcBef>
              <a:spcAft>
                <a:spcPts val="0"/>
              </a:spcAft>
              <a:buClrTx/>
              <a:buSzTx/>
              <a:buFont typeface="+mj-lt"/>
              <a:buAutoNum type="arabicPeriod"/>
              <a:tabLst/>
              <a:defRPr sz="3200"/>
            </a:lvl1pPr>
            <a:lvl2pPr marL="857250" indent="-514350">
              <a:lnSpc>
                <a:spcPct val="120000"/>
              </a:lnSpc>
              <a:buFont typeface="+mj-lt"/>
              <a:buAutoNum type="arabicPeriod"/>
              <a:defRPr sz="2800"/>
            </a:lvl2pPr>
            <a:lvl3pPr marL="1143000" indent="-457200">
              <a:lnSpc>
                <a:spcPct val="120000"/>
              </a:lnSpc>
              <a:buFont typeface="+mj-lt"/>
              <a:buAutoNum type="arabicPeriod"/>
              <a:defRPr sz="2000"/>
            </a:lvl3pPr>
            <a:lvl4pPr marL="1371600" indent="-342900">
              <a:lnSpc>
                <a:spcPct val="120000"/>
              </a:lnSpc>
              <a:buFont typeface="+mj-lt"/>
              <a:buAutoNum type="arabicPeriod"/>
              <a:defRPr sz="1800"/>
            </a:lvl4pPr>
            <a:lvl5pPr marL="1714500" indent="-342900">
              <a:lnSpc>
                <a:spcPct val="120000"/>
              </a:lnSpc>
              <a:buFont typeface="+mj-lt"/>
              <a:buAutoNum type="arabicPeriod"/>
              <a:defRPr sz="1800"/>
            </a:lvl5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5240076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Double content">
    <p:spTree>
      <p:nvGrpSpPr>
        <p:cNvPr id="1" name=""/>
        <p:cNvGrpSpPr/>
        <p:nvPr/>
      </p:nvGrpSpPr>
      <p:grpSpPr>
        <a:xfrm>
          <a:off x="0" y="0"/>
          <a:ext cx="0" cy="0"/>
          <a:chOff x="0" y="0"/>
          <a:chExt cx="0" cy="0"/>
        </a:xfrm>
      </p:grpSpPr>
      <p:sp>
        <p:nvSpPr>
          <p:cNvPr id="11" name="Content Placeholder 5"/>
          <p:cNvSpPr>
            <a:spLocks noGrp="1"/>
          </p:cNvSpPr>
          <p:nvPr>
            <p:ph sz="quarter" idx="13"/>
          </p:nvPr>
        </p:nvSpPr>
        <p:spPr>
          <a:xfrm>
            <a:off x="724916" y="1183828"/>
            <a:ext cx="5224071" cy="4752274"/>
          </a:xfrm>
          <a:prstGeom prst="rect">
            <a:avLst/>
          </a:prstGeom>
          <a:solidFill>
            <a:schemeClr val="bg1"/>
          </a:solidFill>
          <a:effectLst/>
        </p:spPr>
        <p:txBody>
          <a:bodyPr lIns="182880" tIns="182880">
            <a:normAutofit/>
          </a:bodyPr>
          <a:lstStyle>
            <a:lvl1pPr>
              <a:lnSpc>
                <a:spcPct val="120000"/>
              </a:lnSpc>
              <a:defRPr sz="2800"/>
            </a:lvl1pPr>
            <a:lvl2pPr>
              <a:lnSpc>
                <a:spcPct val="120000"/>
              </a:lnSpc>
              <a:defRPr sz="2000"/>
            </a:lvl2pPr>
            <a:lvl3pPr>
              <a:lnSpc>
                <a:spcPct val="120000"/>
              </a:lnSpc>
              <a:defRPr sz="1600"/>
            </a:lvl3pPr>
            <a:lvl4pPr>
              <a:lnSpc>
                <a:spcPct val="120000"/>
              </a:lnSpc>
              <a:defRPr sz="1400"/>
            </a:lvl4pPr>
            <a:lvl5pPr>
              <a:lnSpc>
                <a:spcPct val="120000"/>
              </a:lnSpc>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5"/>
          <p:cNvSpPr>
            <a:spLocks noGrp="1"/>
          </p:cNvSpPr>
          <p:nvPr>
            <p:ph sz="quarter" idx="14"/>
          </p:nvPr>
        </p:nvSpPr>
        <p:spPr>
          <a:xfrm>
            <a:off x="6248400" y="1183829"/>
            <a:ext cx="5217435" cy="4752273"/>
          </a:xfrm>
          <a:prstGeom prst="rect">
            <a:avLst/>
          </a:prstGeom>
          <a:solidFill>
            <a:schemeClr val="bg1"/>
          </a:solidFill>
          <a:effectLst/>
        </p:spPr>
        <p:txBody>
          <a:bodyPr lIns="182880" tIns="182880">
            <a:normAutofit/>
          </a:bodyPr>
          <a:lstStyle>
            <a:lvl1pPr>
              <a:lnSpc>
                <a:spcPct val="120000"/>
              </a:lnSpc>
              <a:defRPr sz="2800"/>
            </a:lvl1pPr>
            <a:lvl2pPr>
              <a:lnSpc>
                <a:spcPct val="120000"/>
              </a:lnSpc>
              <a:defRPr sz="2000"/>
            </a:lvl2pPr>
            <a:lvl3pPr>
              <a:lnSpc>
                <a:spcPct val="120000"/>
              </a:lnSpc>
              <a:defRPr sz="1600"/>
            </a:lvl3pPr>
            <a:lvl4pPr>
              <a:lnSpc>
                <a:spcPct val="120000"/>
              </a:lnSpc>
              <a:defRPr sz="1400"/>
            </a:lvl4pPr>
            <a:lvl5pPr>
              <a:lnSpc>
                <a:spcPct val="120000"/>
              </a:lnSpc>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43667602-5CD7-E445-B4A2-F3A39CF2762B}"/>
              </a:ext>
            </a:extLst>
          </p:cNvPr>
          <p:cNvSpPr>
            <a:spLocks noGrp="1"/>
          </p:cNvSpPr>
          <p:nvPr>
            <p:ph type="title"/>
          </p:nvPr>
        </p:nvSpPr>
        <p:spPr>
          <a:xfrm>
            <a:off x="692437" y="552892"/>
            <a:ext cx="10807126" cy="659220"/>
          </a:xfrm>
          <a:prstGeom prst="rect">
            <a:avLst/>
          </a:prstGeom>
        </p:spPr>
        <p:txBody>
          <a:bodyPr anchor="ctr">
            <a:normAutofit/>
          </a:bodyPr>
          <a:lstStyle>
            <a:lvl1pPr>
              <a:defRPr b="1">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457719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286000" y="2438400"/>
            <a:ext cx="9563725" cy="1325563"/>
          </a:xfrm>
          <a:prstGeom prst="rect">
            <a:avLst/>
          </a:prstGeom>
        </p:spPr>
        <p:txBody>
          <a:bodyPr lIns="182880" tIns="182880" rIns="182880" bIns="182880" anchor="ctr">
            <a:normAutofit/>
          </a:bodyPr>
          <a:lstStyle>
            <a:lvl1pPr>
              <a:defRPr sz="5400" b="1">
                <a:solidFill>
                  <a:schemeClr val="tx1"/>
                </a:solidFill>
              </a:defRPr>
            </a:lvl1pPr>
          </a:lstStyle>
          <a:p>
            <a:r>
              <a:rPr lang="en-US"/>
              <a:t>Click to edit Master title style</a:t>
            </a:r>
          </a:p>
        </p:txBody>
      </p:sp>
    </p:spTree>
    <p:extLst>
      <p:ext uri="{BB962C8B-B14F-4D97-AF65-F5344CB8AC3E}">
        <p14:creationId xmlns:p14="http://schemas.microsoft.com/office/powerpoint/2010/main" val="356757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theme" Target="../theme/theme4.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916648-1CCD-81C5-05A1-7C32FD4C44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DD5FF5-D474-749A-616A-1E0CBB2527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EB901E-DBCC-5394-221C-67C89A6E6C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0AB8D689-96C7-E300-07E8-6819EE986C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A43DFE-D108-D3B1-3AA3-34B1CED7A0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5B975-29A4-4EBD-9BF0-511B19367237}" type="slidenum">
              <a:rPr lang="en-US" smtClean="0"/>
              <a:t>‹#›</a:t>
            </a:fld>
            <a:endParaRPr lang="en-US"/>
          </a:p>
        </p:txBody>
      </p:sp>
    </p:spTree>
    <p:extLst>
      <p:ext uri="{BB962C8B-B14F-4D97-AF65-F5344CB8AC3E}">
        <p14:creationId xmlns:p14="http://schemas.microsoft.com/office/powerpoint/2010/main" val="186012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7" r:id="rId13"/>
    <p:sldLayoutId id="2147483678" r:id="rId14"/>
    <p:sldLayoutId id="2147483679" r:id="rId15"/>
    <p:sldLayoutId id="2147483680"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916648-1CCD-81C5-05A1-7C32FD4C44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DD5FF5-D474-749A-616A-1E0CBB2527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EB901E-DBCC-5394-221C-67C89A6E6C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0AB8D689-96C7-E300-07E8-6819EE986C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A43DFE-D108-D3B1-3AA3-34B1CED7A0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5B975-29A4-4EBD-9BF0-511B19367237}" type="slidenum">
              <a:rPr lang="en-US" smtClean="0"/>
              <a:t>‹#›</a:t>
            </a:fld>
            <a:endParaRPr lang="en-US"/>
          </a:p>
        </p:txBody>
      </p:sp>
    </p:spTree>
    <p:extLst>
      <p:ext uri="{BB962C8B-B14F-4D97-AF65-F5344CB8AC3E}">
        <p14:creationId xmlns:p14="http://schemas.microsoft.com/office/powerpoint/2010/main" val="283753495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894720" y="568861"/>
            <a:ext cx="10408321" cy="1143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1026" name="Rectangle 2"/>
          <p:cNvSpPr>
            <a:spLocks noGrp="1" noChangeArrowheads="1"/>
          </p:cNvSpPr>
          <p:nvPr>
            <p:ph type="body" idx="1"/>
          </p:nvPr>
        </p:nvSpPr>
        <p:spPr bwMode="auto">
          <a:xfrm>
            <a:off x="894720" y="1906761"/>
            <a:ext cx="10408321" cy="43190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extLst>
      <p:ext uri="{BB962C8B-B14F-4D97-AF65-F5344CB8AC3E}">
        <p14:creationId xmlns:p14="http://schemas.microsoft.com/office/powerpoint/2010/main" val="407201834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ctr" defTabSz="414772" rtl="0" fontAlgn="base" hangingPunct="0">
        <a:lnSpc>
          <a:spcPct val="93000"/>
        </a:lnSpc>
        <a:spcBef>
          <a:spcPct val="0"/>
        </a:spcBef>
        <a:spcAft>
          <a:spcPct val="0"/>
        </a:spcAft>
        <a:buClr>
          <a:srgbClr val="000000"/>
        </a:buClr>
        <a:buSzPct val="45000"/>
        <a:buFont typeface="Wingdings" panose="05000000000000000000" pitchFamily="2" charset="2"/>
        <a:defRPr sz="2540" b="1" kern="1200">
          <a:solidFill>
            <a:srgbClr val="000000"/>
          </a:solidFill>
          <a:latin typeface="+mj-lt"/>
          <a:ea typeface="+mj-ea"/>
          <a:cs typeface="+mj-cs"/>
        </a:defRPr>
      </a:lvl1pPr>
      <a:lvl2pPr marL="391729" indent="-195864" algn="ctr" defTabSz="414772"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2pPr>
      <a:lvl3pPr marL="587593" indent="-195864" algn="ctr" defTabSz="414772"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3pPr>
      <a:lvl4pPr marL="783458" indent="-195864" algn="ctr" defTabSz="414772"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4pPr>
      <a:lvl5pPr marL="979322" indent="-195864" algn="ctr" defTabSz="414772"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5pPr>
      <a:lvl6pPr marL="1394094" indent="-195864" algn="ctr" defTabSz="414772"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6pPr>
      <a:lvl7pPr marL="1808866" indent="-195864" algn="ctr" defTabSz="414772"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7pPr>
      <a:lvl8pPr marL="2223638" indent="-195864" algn="ctr" defTabSz="414772"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8pPr>
      <a:lvl9pPr marL="2638410" indent="-195864" algn="ctr" defTabSz="414772" rtl="0" fontAlgn="base" hangingPunct="0">
        <a:lnSpc>
          <a:spcPct val="93000"/>
        </a:lnSpc>
        <a:spcBef>
          <a:spcPct val="0"/>
        </a:spcBef>
        <a:spcAft>
          <a:spcPct val="0"/>
        </a:spcAft>
        <a:buClr>
          <a:srgbClr val="000000"/>
        </a:buClr>
        <a:buSzPct val="45000"/>
        <a:buFont typeface="Wingdings" panose="05000000000000000000" pitchFamily="2" charset="2"/>
        <a:defRPr sz="2540" b="1">
          <a:solidFill>
            <a:srgbClr val="000000"/>
          </a:solidFill>
          <a:latin typeface="Times New Roman" panose="02020603050405020304" pitchFamily="18" charset="0"/>
          <a:cs typeface="msgothic" charset="0"/>
        </a:defRPr>
      </a:lvl9pPr>
    </p:titleStyle>
    <p:bodyStyle>
      <a:lvl1pPr marL="391729" indent="-293797" algn="l" defTabSz="414772" rtl="0" fontAlgn="base" hangingPunct="0">
        <a:lnSpc>
          <a:spcPct val="93000"/>
        </a:lnSpc>
        <a:spcBef>
          <a:spcPct val="0"/>
        </a:spcBef>
        <a:spcAft>
          <a:spcPts val="806"/>
        </a:spcAft>
        <a:buClr>
          <a:srgbClr val="000000"/>
        </a:buClr>
        <a:buSzPct val="100000"/>
        <a:buFont typeface="Arial" panose="020B0604020202020204" pitchFamily="34" charset="0"/>
        <a:buChar char="•"/>
        <a:defRPr sz="1814" kern="1200">
          <a:solidFill>
            <a:srgbClr val="000000"/>
          </a:solidFill>
          <a:latin typeface="+mn-lt"/>
          <a:ea typeface="+mn-ea"/>
          <a:cs typeface="+mn-cs"/>
        </a:defRPr>
      </a:lvl1pPr>
      <a:lvl2pPr marL="783458" indent="-260673" algn="l" defTabSz="414772" rtl="0" fontAlgn="base" hangingPunct="0">
        <a:lnSpc>
          <a:spcPct val="93000"/>
        </a:lnSpc>
        <a:spcBef>
          <a:spcPct val="0"/>
        </a:spcBef>
        <a:spcAft>
          <a:spcPts val="1032"/>
        </a:spcAft>
        <a:buClr>
          <a:srgbClr val="000000"/>
        </a:buClr>
        <a:buSzPct val="75000"/>
        <a:buFont typeface="Symbol" panose="05050102010706020507" pitchFamily="18" charset="2"/>
        <a:buChar char=""/>
        <a:defRPr sz="2359" kern="1200">
          <a:solidFill>
            <a:srgbClr val="000000"/>
          </a:solidFill>
          <a:latin typeface="+mn-lt"/>
          <a:ea typeface="+mn-ea"/>
          <a:cs typeface="+mn-cs"/>
        </a:defRPr>
      </a:lvl2pPr>
      <a:lvl3pPr marL="1175187" indent="-195864" algn="l" defTabSz="414772" rtl="0" fontAlgn="base" hangingPunct="0">
        <a:lnSpc>
          <a:spcPct val="93000"/>
        </a:lnSpc>
        <a:spcBef>
          <a:spcPct val="0"/>
        </a:spcBef>
        <a:spcAft>
          <a:spcPts val="771"/>
        </a:spcAft>
        <a:buClr>
          <a:srgbClr val="000000"/>
        </a:buClr>
        <a:buSzPct val="45000"/>
        <a:buFont typeface="Wingdings" panose="05000000000000000000" pitchFamily="2" charset="2"/>
        <a:buChar char=""/>
        <a:defRPr sz="2177" kern="1200">
          <a:solidFill>
            <a:srgbClr val="000000"/>
          </a:solidFill>
          <a:latin typeface="+mn-lt"/>
          <a:ea typeface="+mn-ea"/>
          <a:cs typeface="+mn-cs"/>
        </a:defRPr>
      </a:lvl3pPr>
      <a:lvl4pPr marL="1566916" indent="-195864" algn="l" defTabSz="414772" rtl="0" fontAlgn="base" hangingPunct="0">
        <a:lnSpc>
          <a:spcPct val="93000"/>
        </a:lnSpc>
        <a:spcBef>
          <a:spcPct val="0"/>
        </a:spcBef>
        <a:spcAft>
          <a:spcPts val="522"/>
        </a:spcAft>
        <a:buClr>
          <a:srgbClr val="000000"/>
        </a:buClr>
        <a:buSzPct val="75000"/>
        <a:buFont typeface="Symbol" panose="05050102010706020507" pitchFamily="18" charset="2"/>
        <a:buChar char=""/>
        <a:defRPr sz="1814" kern="1200">
          <a:solidFill>
            <a:srgbClr val="000000"/>
          </a:solidFill>
          <a:latin typeface="+mn-lt"/>
          <a:ea typeface="+mn-ea"/>
          <a:cs typeface="+mn-cs"/>
        </a:defRPr>
      </a:lvl4pPr>
      <a:lvl5pPr marL="1958645" indent="-195864" algn="l" defTabSz="414772" rtl="0" fontAlgn="base" hangingPunct="0">
        <a:lnSpc>
          <a:spcPct val="93000"/>
        </a:lnSpc>
        <a:spcBef>
          <a:spcPct val="0"/>
        </a:spcBef>
        <a:spcAft>
          <a:spcPts val="261"/>
        </a:spcAft>
        <a:buClr>
          <a:srgbClr val="000000"/>
        </a:buClr>
        <a:buSzPct val="45000"/>
        <a:buFont typeface="Wingdings" panose="05000000000000000000" pitchFamily="2" charset="2"/>
        <a:buChar char=""/>
        <a:defRPr sz="1814" kern="1200">
          <a:solidFill>
            <a:srgbClr val="000000"/>
          </a:solidFill>
          <a:latin typeface="+mn-lt"/>
          <a:ea typeface="+mn-ea"/>
          <a:cs typeface="+mn-cs"/>
        </a:defRPr>
      </a:lvl5pPr>
      <a:lvl6pPr marL="2281245"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6pPr>
      <a:lvl7pPr marL="2696017"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7pPr>
      <a:lvl8pPr marL="3110789"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8pPr>
      <a:lvl9pPr marL="3525561"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9pPr>
    </p:bodyStyle>
    <p:otherStyle>
      <a:defPPr>
        <a:defRPr lang="en-US"/>
      </a:defPPr>
      <a:lvl1pPr marL="0" algn="l" defTabSz="829544" rtl="0" eaLnBrk="1" latinLnBrk="0" hangingPunct="1">
        <a:defRPr sz="1633" kern="1200">
          <a:solidFill>
            <a:schemeClr val="tx1"/>
          </a:solidFill>
          <a:latin typeface="+mn-lt"/>
          <a:ea typeface="+mn-ea"/>
          <a:cs typeface="+mn-cs"/>
        </a:defRPr>
      </a:lvl1pPr>
      <a:lvl2pPr marL="414772" algn="l" defTabSz="829544" rtl="0" eaLnBrk="1" latinLnBrk="0" hangingPunct="1">
        <a:defRPr sz="1633" kern="1200">
          <a:solidFill>
            <a:schemeClr val="tx1"/>
          </a:solidFill>
          <a:latin typeface="+mn-lt"/>
          <a:ea typeface="+mn-ea"/>
          <a:cs typeface="+mn-cs"/>
        </a:defRPr>
      </a:lvl2pPr>
      <a:lvl3pPr marL="829544" algn="l" defTabSz="829544" rtl="0" eaLnBrk="1" latinLnBrk="0" hangingPunct="1">
        <a:defRPr sz="1633" kern="1200">
          <a:solidFill>
            <a:schemeClr val="tx1"/>
          </a:solidFill>
          <a:latin typeface="+mn-lt"/>
          <a:ea typeface="+mn-ea"/>
          <a:cs typeface="+mn-cs"/>
        </a:defRPr>
      </a:lvl3pPr>
      <a:lvl4pPr marL="1244316" algn="l" defTabSz="829544" rtl="0" eaLnBrk="1" latinLnBrk="0" hangingPunct="1">
        <a:defRPr sz="1633" kern="1200">
          <a:solidFill>
            <a:schemeClr val="tx1"/>
          </a:solidFill>
          <a:latin typeface="+mn-lt"/>
          <a:ea typeface="+mn-ea"/>
          <a:cs typeface="+mn-cs"/>
        </a:defRPr>
      </a:lvl4pPr>
      <a:lvl5pPr marL="1659087" algn="l" defTabSz="829544" rtl="0" eaLnBrk="1" latinLnBrk="0" hangingPunct="1">
        <a:defRPr sz="1633" kern="1200">
          <a:solidFill>
            <a:schemeClr val="tx1"/>
          </a:solidFill>
          <a:latin typeface="+mn-lt"/>
          <a:ea typeface="+mn-ea"/>
          <a:cs typeface="+mn-cs"/>
        </a:defRPr>
      </a:lvl5pPr>
      <a:lvl6pPr marL="2073859" algn="l" defTabSz="829544" rtl="0" eaLnBrk="1" latinLnBrk="0" hangingPunct="1">
        <a:defRPr sz="1633" kern="1200">
          <a:solidFill>
            <a:schemeClr val="tx1"/>
          </a:solidFill>
          <a:latin typeface="+mn-lt"/>
          <a:ea typeface="+mn-ea"/>
          <a:cs typeface="+mn-cs"/>
        </a:defRPr>
      </a:lvl6pPr>
      <a:lvl7pPr marL="2488631" algn="l" defTabSz="829544" rtl="0" eaLnBrk="1" latinLnBrk="0" hangingPunct="1">
        <a:defRPr sz="1633" kern="1200">
          <a:solidFill>
            <a:schemeClr val="tx1"/>
          </a:solidFill>
          <a:latin typeface="+mn-lt"/>
          <a:ea typeface="+mn-ea"/>
          <a:cs typeface="+mn-cs"/>
        </a:defRPr>
      </a:lvl7pPr>
      <a:lvl8pPr marL="2903403" algn="l" defTabSz="829544" rtl="0" eaLnBrk="1" latinLnBrk="0" hangingPunct="1">
        <a:defRPr sz="1633" kern="1200">
          <a:solidFill>
            <a:schemeClr val="tx1"/>
          </a:solidFill>
          <a:latin typeface="+mn-lt"/>
          <a:ea typeface="+mn-ea"/>
          <a:cs typeface="+mn-cs"/>
        </a:defRPr>
      </a:lvl8pPr>
      <a:lvl9pPr marL="3318175" algn="l" defTabSz="829544" rtl="0" eaLnBrk="1" latinLnBrk="0" hangingPunct="1">
        <a:defRPr sz="163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110829-F87D-4FB0-9820-7E4CBE4024AE}" type="datetimeFigureOut">
              <a:rPr lang="en-US" smtClean="0"/>
              <a:t>2/6/24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3FBBB7-84CE-4B04-B0E0-4CF3CB9792CE}" type="slidenum">
              <a:rPr lang="en-US" smtClean="0"/>
              <a:t>‹#›</a:t>
            </a:fld>
            <a:endParaRPr lang="en-US"/>
          </a:p>
        </p:txBody>
      </p:sp>
    </p:spTree>
    <p:extLst>
      <p:ext uri="{BB962C8B-B14F-4D97-AF65-F5344CB8AC3E}">
        <p14:creationId xmlns:p14="http://schemas.microsoft.com/office/powerpoint/2010/main" val="1184724902"/>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https://www.healthaffairs.org/doi/10.1377/hlthaff.2020.01247" TargetMode="External"/><Relationship Id="rId2" Type="http://schemas.openxmlformats.org/officeDocument/2006/relationships/hyperlink" Target="https://noharm-global.org/sites/default/files/documents-files/5961/HealthCaresClimateFootprint_092319.pdf"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image" Target="../media/image27.jpgpre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38.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hyperlink" Target="https://www.pbs.org/newshour/science/world-isnt-meeting-biodiversity-goals-u-n-report-finds" TargetMode="External"/><Relationship Id="rId2" Type="http://schemas.openxmlformats.org/officeDocument/2006/relationships/hyperlink" Target="https://www.ipcc.ch/sr15/chapter/chapter-1/" TargetMode="External"/><Relationship Id="rId1" Type="http://schemas.openxmlformats.org/officeDocument/2006/relationships/slideLayout" Target="../slideLayouts/slideLayout2.xml"/><Relationship Id="rId4" Type="http://schemas.openxmlformats.org/officeDocument/2006/relationships/hyperlink" Target="https://www.pbs.org/newshour/science/east-antarctica-ice-shelf-the-size-of-new-york-city-collapses-accelerated-melt"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E02EED2-D94E-FB5D-D4DF-C57BF5243E72}"/>
              </a:ext>
            </a:extLst>
          </p:cNvPr>
          <p:cNvSpPr/>
          <p:nvPr/>
        </p:nvSpPr>
        <p:spPr>
          <a:xfrm flipV="1">
            <a:off x="0" y="0"/>
            <a:ext cx="12191999" cy="1244068"/>
          </a:xfrm>
          <a:prstGeom prst="rect">
            <a:avLst/>
          </a:prstGeom>
          <a:solidFill>
            <a:srgbClr val="C7D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976063" y="646204"/>
            <a:ext cx="9144000" cy="2387600"/>
          </a:xfrm>
        </p:spPr>
        <p:txBody>
          <a:bodyPr>
            <a:normAutofit fontScale="90000"/>
          </a:bodyPr>
          <a:lstStyle/>
          <a:p>
            <a:br>
              <a:rPr lang="en-US" sz="3600" b="1" dirty="0">
                <a:solidFill>
                  <a:srgbClr val="006666"/>
                </a:solidFill>
              </a:rPr>
            </a:br>
            <a:br>
              <a:rPr lang="en-US" sz="3600" b="1" dirty="0">
                <a:solidFill>
                  <a:srgbClr val="006666"/>
                </a:solidFill>
              </a:rPr>
            </a:br>
            <a:r>
              <a:rPr lang="en-US" sz="3600" b="1" dirty="0">
                <a:solidFill>
                  <a:srgbClr val="006666"/>
                </a:solidFill>
              </a:rPr>
              <a:t>Heat Stress and Heat Illness Prevention CME Series Session 4</a:t>
            </a:r>
            <a:br>
              <a:rPr lang="en-US" sz="3600" b="1" dirty="0">
                <a:solidFill>
                  <a:srgbClr val="006666"/>
                </a:solidFill>
              </a:rPr>
            </a:br>
            <a:r>
              <a:rPr lang="en-US" sz="3600" b="1" dirty="0">
                <a:solidFill>
                  <a:srgbClr val="006666"/>
                </a:solidFill>
              </a:rPr>
              <a:t>The Health Impacts of Heat and Ambient Air Pollution</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2047981" y="3252931"/>
            <a:ext cx="9144000" cy="1655762"/>
          </a:xfrm>
        </p:spPr>
        <p:txBody>
          <a:bodyPr>
            <a:normAutofit/>
          </a:bodyPr>
          <a:lstStyle/>
          <a:p>
            <a:r>
              <a:rPr lang="en-US" sz="2800" dirty="0">
                <a:solidFill>
                  <a:srgbClr val="006666"/>
                </a:solidFill>
              </a:rPr>
              <a:t>December 13, 2022</a:t>
            </a: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8063" y="4166170"/>
            <a:ext cx="2865478" cy="24606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7750" y="4527458"/>
            <a:ext cx="3217571" cy="1469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819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524000" y="-1415354"/>
            <a:ext cx="9144000" cy="3301304"/>
          </a:xfrm>
        </p:spPr>
        <p:txBody>
          <a:bodyPr>
            <a:normAutofit/>
          </a:bodyPr>
          <a:lstStyle/>
          <a:p>
            <a:r>
              <a:rPr lang="en-US" sz="3600" b="1" dirty="0">
                <a:solidFill>
                  <a:srgbClr val="006666"/>
                </a:solidFill>
              </a:rPr>
              <a:t>The Health Impacts of Heat and Ambient Air Pollution</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1421258" y="2471738"/>
            <a:ext cx="9144000" cy="3028950"/>
          </a:xfrm>
        </p:spPr>
        <p:txBody>
          <a:bodyPr>
            <a:noAutofit/>
          </a:bodyPr>
          <a:lstStyle/>
          <a:p>
            <a:r>
              <a:rPr lang="en-US" sz="2800" dirty="0">
                <a:solidFill>
                  <a:srgbClr val="006666"/>
                </a:solidFill>
              </a:rPr>
              <a:t>Cheryl L. Holder, M.D.</a:t>
            </a:r>
          </a:p>
          <a:p>
            <a:r>
              <a:rPr lang="en-US" sz="2800" dirty="0">
                <a:solidFill>
                  <a:srgbClr val="006666"/>
                </a:solidFill>
              </a:rPr>
              <a:t>Associate Professor </a:t>
            </a:r>
          </a:p>
          <a:p>
            <a:r>
              <a:rPr lang="en-US" sz="2800" dirty="0">
                <a:solidFill>
                  <a:srgbClr val="006666"/>
                </a:solidFill>
              </a:rPr>
              <a:t> Assoc. Dean of Diversity, Equity, Inclusivity and Comm. Initiatives</a:t>
            </a:r>
          </a:p>
          <a:p>
            <a:r>
              <a:rPr lang="en-US" sz="2800" dirty="0">
                <a:solidFill>
                  <a:srgbClr val="006666"/>
                </a:solidFill>
              </a:rPr>
              <a:t>FIU/Herbert Wertheim College of Medicine</a:t>
            </a:r>
          </a:p>
          <a:p>
            <a:r>
              <a:rPr lang="en-US" sz="2800" dirty="0">
                <a:solidFill>
                  <a:srgbClr val="006666"/>
                </a:solidFill>
              </a:rPr>
              <a:t>Co-Chair. Florida Clinician for Climate Action</a:t>
            </a:r>
          </a:p>
          <a:p>
            <a:r>
              <a:rPr lang="en-US" sz="2800" dirty="0">
                <a:solidFill>
                  <a:srgbClr val="006666"/>
                </a:solidFill>
              </a:rPr>
              <a:t>Co-Chair. Miami Dade Heat, Health Task Force</a:t>
            </a:r>
          </a:p>
          <a:p>
            <a:endParaRPr lang="en-US" sz="2800" dirty="0">
              <a:solidFill>
                <a:srgbClr val="006666"/>
              </a:solidFill>
            </a:endParaRP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59145" y="5789488"/>
            <a:ext cx="1147540" cy="985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7048" y="5948737"/>
            <a:ext cx="1431572" cy="653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9799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524000" y="-1081444"/>
            <a:ext cx="9144000" cy="2387600"/>
          </a:xfrm>
        </p:spPr>
        <p:txBody>
          <a:bodyPr>
            <a:normAutofit/>
          </a:bodyPr>
          <a:lstStyle/>
          <a:p>
            <a:r>
              <a:rPr lang="en-US" sz="3600" b="1" dirty="0">
                <a:solidFill>
                  <a:srgbClr val="006666"/>
                </a:solidFill>
              </a:rPr>
              <a:t>Disclosure</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1585645" y="1648574"/>
            <a:ext cx="9144000" cy="1655762"/>
          </a:xfrm>
        </p:spPr>
        <p:txBody>
          <a:bodyPr>
            <a:normAutofit/>
          </a:bodyPr>
          <a:lstStyle/>
          <a:p>
            <a:pPr algn="l"/>
            <a:r>
              <a:rPr lang="en-US" sz="2800" dirty="0">
                <a:solidFill>
                  <a:srgbClr val="006666"/>
                </a:solidFill>
              </a:rPr>
              <a:t>I have no actual or potential conflict of interest in relation to this presentation.</a:t>
            </a: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59145" y="5789488"/>
            <a:ext cx="1147540" cy="985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7048" y="5948737"/>
            <a:ext cx="1431572" cy="653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006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a:xfrm>
            <a:off x="588264" y="1124261"/>
            <a:ext cx="9435412" cy="5733739"/>
          </a:xfrm>
        </p:spPr>
        <p:txBody>
          <a:bodyPr>
            <a:normAutofit fontScale="92500" lnSpcReduction="10000"/>
          </a:bodyPr>
          <a:lstStyle/>
          <a:p>
            <a:pPr marL="342900" lvl="0" indent="-34290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Summarize the relationship between increasing temperatures and ambient pollution levels</a:t>
            </a:r>
          </a:p>
          <a:p>
            <a:pPr marL="342900" lvl="0" indent="-34290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Discuss characteristics of patients who are most vulnerable to the effects of increased levels of ambient air pollution</a:t>
            </a:r>
          </a:p>
          <a:p>
            <a:pPr marL="342900" lvl="0" indent="-34290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Analyze evidence of a relationship between patient symptoms, heat and ambient air pollution</a:t>
            </a:r>
          </a:p>
          <a:p>
            <a:pPr marL="342900" lvl="0" indent="-342900">
              <a:lnSpc>
                <a:spcPct val="107000"/>
              </a:lnSpc>
              <a:spcBef>
                <a:spcPts val="0"/>
              </a:spcBef>
            </a:pPr>
            <a:r>
              <a:rPr lang="en-US" dirty="0">
                <a:latin typeface="Calibri" panose="020F0502020204030204" pitchFamily="34" charset="0"/>
                <a:ea typeface="Calibri" panose="020F0502020204030204" pitchFamily="34" charset="0"/>
                <a:cs typeface="Times New Roman" panose="02020603050405020304" pitchFamily="18" charset="0"/>
              </a:rPr>
              <a:t>Identify behaviors which may increase patient exposure to ambient air pollution  </a:t>
            </a:r>
          </a:p>
          <a:p>
            <a:pPr marL="342900" lvl="0" indent="-342900">
              <a:lnSpc>
                <a:spcPct val="107000"/>
              </a:lnSpc>
              <a:spcBef>
                <a:spcPts val="0"/>
              </a:spcBef>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Recommend appropriate patient interventions that are associated with decreased exposure to ambient air pollution</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Learning Objectives</a:t>
            </a:r>
          </a:p>
        </p:txBody>
      </p:sp>
    </p:spTree>
    <p:extLst>
      <p:ext uri="{BB962C8B-B14F-4D97-AF65-F5344CB8AC3E}">
        <p14:creationId xmlns:p14="http://schemas.microsoft.com/office/powerpoint/2010/main" val="3214226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bunk climate change &amp; SRM with cemenite! – The Truth Denied"/>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2326888" y="1271920"/>
            <a:ext cx="8003788" cy="4218663"/>
          </a:xfrm>
        </p:spPr>
      </p:pic>
      <p:sp>
        <p:nvSpPr>
          <p:cNvPr id="3" name="Title 2"/>
          <p:cNvSpPr>
            <a:spLocks noGrp="1"/>
          </p:cNvSpPr>
          <p:nvPr>
            <p:ph type="title"/>
          </p:nvPr>
        </p:nvSpPr>
        <p:spPr/>
        <p:txBody>
          <a:bodyPr>
            <a:normAutofit fontScale="90000"/>
          </a:bodyPr>
          <a:lstStyle/>
          <a:p>
            <a:r>
              <a:rPr lang="en-US" dirty="0">
                <a:solidFill>
                  <a:srgbClr val="0A5452"/>
                </a:solidFill>
              </a:rPr>
              <a:t>Greenhouse Effect</a:t>
            </a:r>
          </a:p>
        </p:txBody>
      </p:sp>
    </p:spTree>
    <p:extLst>
      <p:ext uri="{BB962C8B-B14F-4D97-AF65-F5344CB8AC3E}">
        <p14:creationId xmlns:p14="http://schemas.microsoft.com/office/powerpoint/2010/main" val="345048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524000" y="-1081444"/>
            <a:ext cx="9144000" cy="2387600"/>
          </a:xfrm>
        </p:spPr>
        <p:txBody>
          <a:bodyPr>
            <a:normAutofit/>
          </a:bodyPr>
          <a:lstStyle/>
          <a:p>
            <a:r>
              <a:rPr lang="en-US" sz="3600" b="1" dirty="0">
                <a:solidFill>
                  <a:srgbClr val="006666"/>
                </a:solidFill>
              </a:rPr>
              <a:t>Disclosure</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3957370" y="2691562"/>
            <a:ext cx="9144000" cy="1655762"/>
          </a:xfrm>
        </p:spPr>
        <p:txBody>
          <a:bodyPr>
            <a:normAutofit/>
          </a:bodyPr>
          <a:lstStyle/>
          <a:p>
            <a:pPr algn="l"/>
            <a:endParaRPr lang="en-US" sz="2800" dirty="0">
              <a:solidFill>
                <a:srgbClr val="006666"/>
              </a:solidFill>
            </a:endParaRP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59145" y="5789488"/>
            <a:ext cx="1147540" cy="985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7048" y="5948737"/>
            <a:ext cx="1431572" cy="653751"/>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2019 concludes a decade of exceptional global heat and high-impact weather  | World Meteorological Organiz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0"/>
            <a:ext cx="10668000" cy="706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511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524000" y="-1415354"/>
            <a:ext cx="9144000" cy="2387600"/>
          </a:xfrm>
        </p:spPr>
        <p:txBody>
          <a:bodyPr>
            <a:normAutofit/>
          </a:bodyPr>
          <a:lstStyle/>
          <a:p>
            <a:r>
              <a:rPr lang="en-US" sz="3600" b="1" dirty="0">
                <a:solidFill>
                  <a:srgbClr val="006666"/>
                </a:solidFill>
              </a:rPr>
              <a:t>Heading </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1421258" y="2552700"/>
            <a:ext cx="9144000" cy="1655762"/>
          </a:xfrm>
        </p:spPr>
        <p:txBody>
          <a:bodyPr>
            <a:normAutofit/>
          </a:bodyPr>
          <a:lstStyle/>
          <a:p>
            <a:endParaRPr lang="en-US" sz="2800" dirty="0">
              <a:solidFill>
                <a:srgbClr val="006666"/>
              </a:solidFill>
            </a:endParaRP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59145" y="5789488"/>
            <a:ext cx="1147540" cy="985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7048" y="5948737"/>
            <a:ext cx="1431572" cy="65375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Warming Summers: Humid He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731" y="-1283110"/>
            <a:ext cx="12021857" cy="6799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640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Killer Heat </a:t>
            </a:r>
          </a:p>
        </p:txBody>
      </p:sp>
      <p:sp>
        <p:nvSpPr>
          <p:cNvPr id="3" name="Content Placeholder 2"/>
          <p:cNvSpPr>
            <a:spLocks noGrp="1"/>
          </p:cNvSpPr>
          <p:nvPr>
            <p:ph idx="1"/>
          </p:nvPr>
        </p:nvSpPr>
        <p:spPr>
          <a:xfrm>
            <a:off x="2152650" y="1473870"/>
            <a:ext cx="7886700" cy="1514981"/>
          </a:xfrm>
        </p:spPr>
        <p:txBody>
          <a:bodyPr>
            <a:normAutofit/>
          </a:bodyPr>
          <a:lstStyle/>
          <a:p>
            <a:pPr marL="285750" indent="-285750">
              <a:buFont typeface="Wingdings" charset="2"/>
              <a:buChar char="Ø"/>
            </a:pPr>
            <a:r>
              <a:rPr lang="en-US" sz="1800" dirty="0"/>
              <a:t>In Florida, there is an historical average of </a:t>
            </a:r>
            <a:r>
              <a:rPr lang="en-US" sz="1800" u="sng" dirty="0"/>
              <a:t>25</a:t>
            </a:r>
            <a:r>
              <a:rPr lang="en-US" sz="1800" dirty="0"/>
              <a:t> days per year with a heat index “Feels like” temperature above </a:t>
            </a:r>
            <a:r>
              <a:rPr lang="en-US" sz="1800" b="1" dirty="0"/>
              <a:t>100 degrees </a:t>
            </a:r>
            <a:r>
              <a:rPr lang="en-US" sz="1800" dirty="0"/>
              <a:t>Fahrenheit. </a:t>
            </a:r>
          </a:p>
          <a:p>
            <a:pPr marL="285750" indent="-285750">
              <a:buFont typeface="Wingdings" charset="2"/>
              <a:buChar char="Ø"/>
            </a:pPr>
            <a:r>
              <a:rPr lang="en-US" sz="1800" dirty="0"/>
              <a:t>This would increase to </a:t>
            </a:r>
            <a:r>
              <a:rPr lang="en-US" sz="1800" u="sng" dirty="0"/>
              <a:t>105</a:t>
            </a:r>
            <a:r>
              <a:rPr lang="en-US" sz="1800" dirty="0"/>
              <a:t> days per year on average by midcentury (2036 – 2065) and </a:t>
            </a:r>
            <a:r>
              <a:rPr lang="en-US" sz="1800" u="sng" dirty="0"/>
              <a:t>141</a:t>
            </a:r>
            <a:r>
              <a:rPr lang="en-US" sz="1800" dirty="0"/>
              <a:t> by the century’s end. </a:t>
            </a:r>
          </a:p>
        </p:txBody>
      </p:sp>
      <p:pic>
        <p:nvPicPr>
          <p:cNvPr id="5" name="Picture 4" descr="Fig-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1313" y="2834918"/>
            <a:ext cx="5772737" cy="3753701"/>
          </a:xfrm>
          <a:prstGeom prst="rect">
            <a:avLst/>
          </a:prstGeom>
        </p:spPr>
      </p:pic>
      <p:pic>
        <p:nvPicPr>
          <p:cNvPr id="6" name="Picture 5" descr="Screen Shot 2019-09-18 at 2.47.33 P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3635" y="2834919"/>
            <a:ext cx="2012710" cy="2599209"/>
          </a:xfrm>
          <a:prstGeom prst="rect">
            <a:avLst/>
          </a:prstGeom>
        </p:spPr>
      </p:pic>
    </p:spTree>
    <p:extLst>
      <p:ext uri="{BB962C8B-B14F-4D97-AF65-F5344CB8AC3E}">
        <p14:creationId xmlns:p14="http://schemas.microsoft.com/office/powerpoint/2010/main" val="249691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3924" r="3924"/>
          <a:stretch>
            <a:fillRect/>
          </a:stretch>
        </p:blipFill>
        <p:spPr/>
      </p:pic>
      <p:pic>
        <p:nvPicPr>
          <p:cNvPr id="2" name="Picture 1"/>
          <p:cNvPicPr>
            <a:picLocks noChangeAspect="1"/>
          </p:cNvPicPr>
          <p:nvPr/>
        </p:nvPicPr>
        <p:blipFill>
          <a:blip r:embed="rId3"/>
          <a:stretch>
            <a:fillRect/>
          </a:stretch>
        </p:blipFill>
        <p:spPr>
          <a:xfrm>
            <a:off x="-3048000" y="-1714500"/>
            <a:ext cx="18288000" cy="10287000"/>
          </a:xfrm>
          <a:prstGeom prst="rect">
            <a:avLst/>
          </a:prstGeom>
        </p:spPr>
      </p:pic>
    </p:spTree>
    <p:extLst>
      <p:ext uri="{BB962C8B-B14F-4D97-AF65-F5344CB8AC3E}">
        <p14:creationId xmlns:p14="http://schemas.microsoft.com/office/powerpoint/2010/main" val="4226654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endParaRPr lang="en-US" dirty="0"/>
          </a:p>
        </p:txBody>
      </p:sp>
      <p:pic>
        <p:nvPicPr>
          <p:cNvPr id="1026" name="Picture 2" descr="Emissions Sources (2020)"/>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369277" y="334108"/>
            <a:ext cx="11468099" cy="5750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114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U.S. Health </a:t>
            </a:r>
            <a:r>
              <a:rPr lang="en-US" dirty="0"/>
              <a:t>Care Sector- 5</a:t>
            </a:r>
            <a:r>
              <a:rPr lang="en-US" baseline="30000" dirty="0"/>
              <a:t>th</a:t>
            </a:r>
            <a:r>
              <a:rPr lang="en-US" dirty="0"/>
              <a:t> in world</a:t>
            </a:r>
          </a:p>
        </p:txBody>
      </p:sp>
      <p:sp>
        <p:nvSpPr>
          <p:cNvPr id="3" name="Rectangle 2"/>
          <p:cNvSpPr/>
          <p:nvPr/>
        </p:nvSpPr>
        <p:spPr>
          <a:xfrm>
            <a:off x="1084521" y="1616149"/>
            <a:ext cx="10611293" cy="3970318"/>
          </a:xfrm>
          <a:prstGeom prst="rect">
            <a:avLst/>
          </a:prstGeom>
        </p:spPr>
        <p:txBody>
          <a:bodyPr wrap="square">
            <a:spAutoFit/>
          </a:bodyPr>
          <a:lstStyle/>
          <a:p>
            <a:r>
              <a:rPr lang="en-US" sz="2800" dirty="0">
                <a:solidFill>
                  <a:srgbClr val="1C1C1C"/>
                </a:solidFill>
                <a:latin typeface="baskerville-etext"/>
              </a:rPr>
              <a:t>Health care sector emits </a:t>
            </a:r>
            <a:r>
              <a:rPr lang="en-US" sz="2800" dirty="0">
                <a:solidFill>
                  <a:srgbClr val="1FADB6"/>
                </a:solidFill>
                <a:latin typeface="baskerville-etext"/>
                <a:hlinkClick r:id="rId2"/>
              </a:rPr>
              <a:t>4.4% of global greenhouse gas emissions</a:t>
            </a:r>
            <a:r>
              <a:rPr lang="en-US" sz="2800" dirty="0">
                <a:solidFill>
                  <a:srgbClr val="1C1C1C"/>
                </a:solidFill>
                <a:latin typeface="baskerville-etext"/>
              </a:rPr>
              <a:t>.</a:t>
            </a:r>
          </a:p>
          <a:p>
            <a:endParaRPr lang="en-US" sz="2800" dirty="0">
              <a:solidFill>
                <a:srgbClr val="1C1C1C"/>
              </a:solidFill>
              <a:latin typeface="baskerville-etext"/>
            </a:endParaRPr>
          </a:p>
          <a:p>
            <a:endParaRPr lang="en-US" sz="2800" dirty="0">
              <a:solidFill>
                <a:srgbClr val="1C1C1C"/>
              </a:solidFill>
              <a:latin typeface="baskerville-etext"/>
            </a:endParaRPr>
          </a:p>
          <a:p>
            <a:r>
              <a:rPr lang="en-US" sz="2800" dirty="0">
                <a:solidFill>
                  <a:srgbClr val="1C1C1C"/>
                </a:solidFill>
                <a:latin typeface="baskerville-etext"/>
              </a:rPr>
              <a:t> U.S. — hospitals, health systems, doctors’ offices, pharmaceutical companies, medical device companies, and others — is responsible for </a:t>
            </a:r>
            <a:r>
              <a:rPr lang="en-US" sz="2800" dirty="0">
                <a:solidFill>
                  <a:srgbClr val="1FADB6"/>
                </a:solidFill>
                <a:latin typeface="baskerville-etext"/>
                <a:hlinkClick r:id="rId3"/>
              </a:rPr>
              <a:t>8.5% of U.S. greenhouse gas emissions</a:t>
            </a:r>
            <a:r>
              <a:rPr lang="en-US" sz="2800" dirty="0">
                <a:solidFill>
                  <a:srgbClr val="1C1C1C"/>
                </a:solidFill>
                <a:latin typeface="baskerville-etext"/>
              </a:rPr>
              <a:t>.</a:t>
            </a:r>
          </a:p>
          <a:p>
            <a:endParaRPr lang="en-US" sz="2800" dirty="0"/>
          </a:p>
        </p:txBody>
      </p:sp>
    </p:spTree>
    <p:extLst>
      <p:ext uri="{BB962C8B-B14F-4D97-AF65-F5344CB8AC3E}">
        <p14:creationId xmlns:p14="http://schemas.microsoft.com/office/powerpoint/2010/main" val="3361634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endParaRPr lang="en-US" dirty="0"/>
          </a:p>
        </p:txBody>
      </p:sp>
      <p:pic>
        <p:nvPicPr>
          <p:cNvPr id="4" name="Content Placeholder 3"/>
          <p:cNvPicPr>
            <a:picLocks noGrp="1" noChangeAspect="1"/>
          </p:cNvPicPr>
          <p:nvPr>
            <p:ph sz="quarter" idx="10"/>
          </p:nvPr>
        </p:nvPicPr>
        <p:blipFill>
          <a:blip r:embed="rId2">
            <a:extLst>
              <a:ext uri="{28A0092B-C50C-407E-A947-70E740481C1C}">
                <a14:useLocalDpi xmlns:a14="http://schemas.microsoft.com/office/drawing/2010/main" val="0"/>
              </a:ext>
            </a:extLst>
          </a:blip>
          <a:stretch>
            <a:fillRect/>
          </a:stretch>
        </p:blipFill>
        <p:spPr>
          <a:xfrm>
            <a:off x="692438" y="515026"/>
            <a:ext cx="11194762" cy="5420638"/>
          </a:xfrm>
        </p:spPr>
      </p:pic>
    </p:spTree>
    <p:extLst>
      <p:ext uri="{BB962C8B-B14F-4D97-AF65-F5344CB8AC3E}">
        <p14:creationId xmlns:p14="http://schemas.microsoft.com/office/powerpoint/2010/main" val="1069667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14"/>
          <p:cNvSpPr txBox="1">
            <a:spLocks noGrp="1"/>
          </p:cNvSpPr>
          <p:nvPr>
            <p:ph type="title"/>
          </p:nvPr>
        </p:nvSpPr>
        <p:spPr>
          <a:xfrm>
            <a:off x="1957351" y="336466"/>
            <a:ext cx="8407147" cy="1486977"/>
          </a:xfrm>
          <a:prstGeom prst="rect">
            <a:avLst/>
          </a:prstGeom>
          <a:noFill/>
          <a:ln>
            <a:noFill/>
          </a:ln>
        </p:spPr>
        <p:txBody>
          <a:bodyPr spcFirstLastPara="1" wrap="square" lIns="91425" tIns="45700" rIns="91425" bIns="45700" anchor="ctr" anchorCtr="0">
            <a:normAutofit/>
          </a:bodyPr>
          <a:lstStyle/>
          <a:p>
            <a:pPr>
              <a:buClr>
                <a:srgbClr val="0A5452"/>
              </a:buClr>
              <a:buSzPts val="4000"/>
            </a:pPr>
            <a:r>
              <a:rPr lang="en-US" b="1">
                <a:latin typeface="Lato Black"/>
                <a:ea typeface="Lato Black"/>
                <a:cs typeface="Lato Black"/>
                <a:sym typeface="Lato Black"/>
              </a:rPr>
              <a:t>Climate Impacts Health</a:t>
            </a:r>
            <a:endParaRPr b="1">
              <a:latin typeface="Lato Black"/>
              <a:ea typeface="Lato Black"/>
              <a:cs typeface="Lato Black"/>
              <a:sym typeface="Lato Black"/>
            </a:endParaRPr>
          </a:p>
        </p:txBody>
      </p:sp>
      <p:pic>
        <p:nvPicPr>
          <p:cNvPr id="868" name="Google Shape;868;p14" descr="HEATWAVE Fact Sheet.png"/>
          <p:cNvPicPr preferRelativeResize="0"/>
          <p:nvPr/>
        </p:nvPicPr>
        <p:blipFill rotWithShape="1">
          <a:blip r:embed="rId3">
            <a:alphaModFix/>
          </a:blip>
          <a:srcRect l="11430" t="10654" r="15947" b="7758"/>
          <a:stretch/>
        </p:blipFill>
        <p:spPr>
          <a:xfrm>
            <a:off x="1026321" y="1079954"/>
            <a:ext cx="3626362" cy="5141271"/>
          </a:xfrm>
          <a:prstGeom prst="rect">
            <a:avLst/>
          </a:prstGeom>
          <a:noFill/>
          <a:ln>
            <a:noFill/>
          </a:ln>
        </p:spPr>
      </p:pic>
      <p:pic>
        <p:nvPicPr>
          <p:cNvPr id="869" name="Google Shape;869;p14" descr="Eight Ways.png"/>
          <p:cNvPicPr preferRelativeResize="0"/>
          <p:nvPr/>
        </p:nvPicPr>
        <p:blipFill rotWithShape="1">
          <a:blip r:embed="rId4">
            <a:alphaModFix/>
          </a:blip>
          <a:srcRect l="18476" t="13468" r="19547" b="13771"/>
          <a:stretch/>
        </p:blipFill>
        <p:spPr>
          <a:xfrm>
            <a:off x="6754071" y="1079954"/>
            <a:ext cx="4541458" cy="5432189"/>
          </a:xfrm>
          <a:prstGeom prst="rect">
            <a:avLst/>
          </a:prstGeom>
          <a:noFill/>
          <a:ln>
            <a:noFill/>
          </a:ln>
        </p:spPr>
      </p:pic>
    </p:spTree>
    <p:extLst>
      <p:ext uri="{BB962C8B-B14F-4D97-AF65-F5344CB8AC3E}">
        <p14:creationId xmlns:p14="http://schemas.microsoft.com/office/powerpoint/2010/main" val="648569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p:txBody>
          <a:bodyPr>
            <a:normAutofit fontScale="70000" lnSpcReduction="20000"/>
          </a:bodyPr>
          <a:lstStyle/>
          <a:p>
            <a:pPr marL="0" indent="0">
              <a:buNone/>
            </a:pPr>
            <a:r>
              <a:rPr lang="en-US" dirty="0"/>
              <a:t>C.C- “I can’t breathe so good”</a:t>
            </a:r>
          </a:p>
          <a:p>
            <a:pPr marL="0" indent="0">
              <a:buNone/>
            </a:pPr>
            <a:r>
              <a:rPr lang="en-US" dirty="0"/>
              <a:t> A 9 year old boy with constant cough that interferes with his sleep visits the pediatrician with his mother. His symptoms have caused tiredness and school absences. The family moved to Belle Glades, Florida this October and noted large plumes of smoke for several hours a day. His mother also notes mold in the some of the rooms.  The cough began after their move. He has no known allergy or previous similar complaint. Examination reveals a mildly inflamed throat and mild wheezing.</a:t>
            </a:r>
          </a:p>
          <a:p>
            <a:pPr marL="0" indent="0">
              <a:buNone/>
            </a:pPr>
            <a:endParaRPr lang="en-US" dirty="0"/>
          </a:p>
        </p:txBody>
      </p:sp>
      <p:sp>
        <p:nvSpPr>
          <p:cNvPr id="2" name="Title 1"/>
          <p:cNvSpPr>
            <a:spLocks noGrp="1"/>
          </p:cNvSpPr>
          <p:nvPr>
            <p:ph type="title"/>
          </p:nvPr>
        </p:nvSpPr>
        <p:spPr>
          <a:xfrm>
            <a:off x="659387" y="574592"/>
            <a:ext cx="10807126" cy="609236"/>
          </a:xfrm>
          <a:prstGeom prst="rect">
            <a:avLst/>
          </a:prstGeom>
        </p:spPr>
        <p:txBody>
          <a:bodyPr>
            <a:normAutofit fontScale="90000"/>
          </a:bodyPr>
          <a:lstStyle/>
          <a:p>
            <a:r>
              <a:rPr lang="en-US" dirty="0"/>
              <a:t>Case 1.</a:t>
            </a:r>
          </a:p>
        </p:txBody>
      </p:sp>
      <p:pic>
        <p:nvPicPr>
          <p:cNvPr id="11" name="Content Placeholder 10"/>
          <p:cNvPicPr>
            <a:picLocks noGrp="1" noChangeAspect="1"/>
          </p:cNvPicPr>
          <p:nvPr>
            <p:ph sz="quarter" idx="14"/>
          </p:nvPr>
        </p:nvPicPr>
        <p:blipFill>
          <a:blip r:embed="rId2"/>
          <a:stretch>
            <a:fillRect/>
          </a:stretch>
        </p:blipFill>
        <p:spPr>
          <a:xfrm>
            <a:off x="6248400" y="2092946"/>
            <a:ext cx="5218113" cy="3579191"/>
          </a:xfrm>
          <a:prstGeom prst="rect">
            <a:avLst/>
          </a:prstGeom>
        </p:spPr>
      </p:pic>
      <p:sp>
        <p:nvSpPr>
          <p:cNvPr id="4" name="TextBox 3"/>
          <p:cNvSpPr txBox="1"/>
          <p:nvPr/>
        </p:nvSpPr>
        <p:spPr>
          <a:xfrm>
            <a:off x="6529388" y="6272213"/>
            <a:ext cx="1499128" cy="369332"/>
          </a:xfrm>
          <a:prstGeom prst="rect">
            <a:avLst/>
          </a:prstGeom>
          <a:noFill/>
        </p:spPr>
        <p:txBody>
          <a:bodyPr wrap="none" rtlCol="0">
            <a:spAutoFit/>
          </a:bodyPr>
          <a:lstStyle/>
          <a:p>
            <a:r>
              <a:rPr lang="en-US" dirty="0" err="1"/>
              <a:t>SouthFl</a:t>
            </a:r>
            <a:r>
              <a:rPr lang="en-US" dirty="0"/>
              <a:t> Times</a:t>
            </a:r>
          </a:p>
        </p:txBody>
      </p:sp>
    </p:spTree>
    <p:extLst>
      <p:ext uri="{BB962C8B-B14F-4D97-AF65-F5344CB8AC3E}">
        <p14:creationId xmlns:p14="http://schemas.microsoft.com/office/powerpoint/2010/main" val="1963650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SUGARCANE BURNING BATTLE HEATING UP</a:t>
            </a:r>
            <a:br>
              <a:rPr lang="en-US" dirty="0"/>
            </a:br>
            <a:r>
              <a:rPr lang="en-US" dirty="0"/>
              <a:t>SHARE ON:         </a:t>
            </a:r>
            <a:br>
              <a:rPr lang="en-US" dirty="0"/>
            </a:br>
            <a:r>
              <a:rPr lang="en-US" dirty="0"/>
              <a:t> S. FLORIDA TIMES — OCTOBER 25, 2022</a:t>
            </a:r>
          </a:p>
        </p:txBody>
      </p:sp>
      <p:pic>
        <p:nvPicPr>
          <p:cNvPr id="4" name="Content Placeholder 3"/>
          <p:cNvPicPr>
            <a:picLocks noGrp="1" noChangeAspect="1"/>
          </p:cNvPicPr>
          <p:nvPr>
            <p:ph idx="1"/>
          </p:nvPr>
        </p:nvPicPr>
        <p:blipFill>
          <a:blip r:embed="rId2"/>
          <a:stretch>
            <a:fillRect/>
          </a:stretch>
        </p:blipFill>
        <p:spPr>
          <a:xfrm>
            <a:off x="2226635" y="1825625"/>
            <a:ext cx="7738729" cy="4351338"/>
          </a:xfrm>
          <a:prstGeom prst="rect">
            <a:avLst/>
          </a:prstGeom>
        </p:spPr>
      </p:pic>
    </p:spTree>
    <p:extLst>
      <p:ext uri="{BB962C8B-B14F-4D97-AF65-F5344CB8AC3E}">
        <p14:creationId xmlns:p14="http://schemas.microsoft.com/office/powerpoint/2010/main" val="1887131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particle pollution graphic"/>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0088" y="365125"/>
            <a:ext cx="10653712" cy="649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8035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Ambient Air Pollution- Outdoor air pollution</a:t>
            </a:r>
          </a:p>
        </p:txBody>
      </p:sp>
      <p:sp>
        <p:nvSpPr>
          <p:cNvPr id="3" name="Content Placeholder 2"/>
          <p:cNvSpPr>
            <a:spLocks noGrp="1"/>
          </p:cNvSpPr>
          <p:nvPr>
            <p:ph idx="1"/>
          </p:nvPr>
        </p:nvSpPr>
        <p:spPr/>
        <p:txBody>
          <a:bodyPr>
            <a:normAutofit fontScale="92500"/>
          </a:bodyPr>
          <a:lstStyle/>
          <a:p>
            <a:r>
              <a:rPr lang="en-US" dirty="0"/>
              <a:t> Six major types: carbon monoxide, lead, nitrogen oxides, ground-level ozone, particle pollution (often referred to as particulate matter), and sulfur oxides. GAS, COAL and OIL contributes MOST.</a:t>
            </a:r>
          </a:p>
          <a:p>
            <a:r>
              <a:rPr lang="en-US" dirty="0"/>
              <a:t>5</a:t>
            </a:r>
            <a:r>
              <a:rPr lang="en-US" baseline="30000" dirty="0"/>
              <a:t>th</a:t>
            </a:r>
            <a:r>
              <a:rPr lang="en-US" dirty="0"/>
              <a:t> highest risk factor for death ( after hypertension, smoking, high glucose and high cholesterol) –Health Effects Institute, State of Global Air 2019.</a:t>
            </a:r>
          </a:p>
          <a:p>
            <a:r>
              <a:rPr lang="en-US" dirty="0"/>
              <a:t>Contributes worldwide to nearly 9.5 million deaths yearly (8.7 million- particulate pollution and 800K-ozone)</a:t>
            </a:r>
          </a:p>
          <a:p>
            <a:endParaRPr lang="pt-BR" dirty="0"/>
          </a:p>
          <a:p>
            <a:pPr marL="0" indent="0">
              <a:buNone/>
            </a:pPr>
            <a:r>
              <a:rPr lang="pt-BR" dirty="0"/>
              <a:t>BMJ 2022;379:e069487</a:t>
            </a:r>
          </a:p>
          <a:p>
            <a:pPr marL="0" indent="0">
              <a:buNone/>
            </a:pPr>
            <a:r>
              <a:rPr lang="pt-BR" dirty="0"/>
              <a:t>http://dx.doi.org/10.1136/bmj-2021-069487</a:t>
            </a:r>
            <a:endParaRPr lang="en-US" dirty="0"/>
          </a:p>
          <a:p>
            <a:endParaRPr lang="en-US" dirty="0"/>
          </a:p>
        </p:txBody>
      </p:sp>
    </p:spTree>
    <p:extLst>
      <p:ext uri="{BB962C8B-B14F-4D97-AF65-F5344CB8AC3E}">
        <p14:creationId xmlns:p14="http://schemas.microsoft.com/office/powerpoint/2010/main" val="10160143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Particulate Matter PM 2.5 and PM 10</a:t>
            </a:r>
          </a:p>
        </p:txBody>
      </p:sp>
      <p:sp>
        <p:nvSpPr>
          <p:cNvPr id="4" name="Content Placeholder 3"/>
          <p:cNvSpPr>
            <a:spLocks noGrp="1"/>
          </p:cNvSpPr>
          <p:nvPr>
            <p:ph sz="half" idx="2"/>
          </p:nvPr>
        </p:nvSpPr>
        <p:spPr/>
        <p:txBody>
          <a:bodyPr/>
          <a:lstStyle/>
          <a:p>
            <a:r>
              <a:rPr lang="en-US" dirty="0"/>
              <a:t>PM10 : inhalable particles, with diameters that are generally 10 micrometers and smaller; and</a:t>
            </a:r>
          </a:p>
          <a:p>
            <a:r>
              <a:rPr lang="en-US" dirty="0"/>
              <a:t>PM2.5 : fine inhalable particles, with diameters that are generally 2.5 micrometers and smaller.</a:t>
            </a:r>
          </a:p>
        </p:txBody>
      </p:sp>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201" y="1214439"/>
            <a:ext cx="4233862" cy="4143374"/>
          </a:xfrm>
        </p:spPr>
      </p:pic>
    </p:spTree>
    <p:extLst>
      <p:ext uri="{BB962C8B-B14F-4D97-AF65-F5344CB8AC3E}">
        <p14:creationId xmlns:p14="http://schemas.microsoft.com/office/powerpoint/2010/main" val="711853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Ground Level Ozone</a:t>
            </a:r>
          </a:p>
        </p:txBody>
      </p:sp>
      <p:pic>
        <p:nvPicPr>
          <p:cNvPr id="4" name="Content Placeholder 3" descr="How-ground-level-ozone-forms | MPCA Photos | Flick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913" y="1171576"/>
            <a:ext cx="11587162" cy="5686424"/>
          </a:xfrm>
        </p:spPr>
      </p:pic>
    </p:spTree>
    <p:extLst>
      <p:ext uri="{BB962C8B-B14F-4D97-AF65-F5344CB8AC3E}">
        <p14:creationId xmlns:p14="http://schemas.microsoft.com/office/powerpoint/2010/main" val="3463563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Ground level Ozone</a:t>
            </a:r>
          </a:p>
        </p:txBody>
      </p:sp>
      <p:sp>
        <p:nvSpPr>
          <p:cNvPr id="5" name="Content Placeholder 4"/>
          <p:cNvSpPr>
            <a:spLocks noGrp="1"/>
          </p:cNvSpPr>
          <p:nvPr>
            <p:ph idx="1"/>
          </p:nvPr>
        </p:nvSpPr>
        <p:spPr/>
        <p:txBody>
          <a:bodyPr/>
          <a:lstStyle/>
          <a:p>
            <a:r>
              <a:rPr lang="en-US" dirty="0"/>
              <a:t>Gasses emitted from factories, cars, farms and nature mix with air.</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463" y="2386013"/>
            <a:ext cx="11229975" cy="4471987"/>
          </a:xfrm>
          <a:prstGeom prst="rect">
            <a:avLst/>
          </a:prstGeom>
        </p:spPr>
      </p:pic>
    </p:spTree>
    <p:extLst>
      <p:ext uri="{BB962C8B-B14F-4D97-AF65-F5344CB8AC3E}">
        <p14:creationId xmlns:p14="http://schemas.microsoft.com/office/powerpoint/2010/main" val="3900666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Heat and Ambient Pollution</a:t>
            </a:r>
          </a:p>
        </p:txBody>
      </p:sp>
      <p:sp>
        <p:nvSpPr>
          <p:cNvPr id="5" name="Content Placeholder 4"/>
          <p:cNvSpPr>
            <a:spLocks noGrp="1"/>
          </p:cNvSpPr>
          <p:nvPr>
            <p:ph idx="1"/>
          </p:nvPr>
        </p:nvSpPr>
        <p:spPr/>
        <p:txBody>
          <a:bodyPr/>
          <a:lstStyle/>
          <a:p>
            <a:r>
              <a:rPr lang="en-US" dirty="0"/>
              <a:t>Heat INCREASES ozone formation.</a:t>
            </a:r>
          </a:p>
          <a:p>
            <a:r>
              <a:rPr lang="en-US" dirty="0"/>
              <a:t>Warming planet increases drought which results in increased wild fires and dust storms –INCREASE Particulate Matter</a:t>
            </a:r>
          </a:p>
          <a:p>
            <a:r>
              <a:rPr lang="en-US" dirty="0"/>
              <a:t>Warming planet also slows wind speed resulting in more stagnant air days ( air mass stuck in same location for several days) – INCREASE exposure to PM and Ozone.</a:t>
            </a:r>
          </a:p>
        </p:txBody>
      </p:sp>
    </p:spTree>
    <p:extLst>
      <p:ext uri="{BB962C8B-B14F-4D97-AF65-F5344CB8AC3E}">
        <p14:creationId xmlns:p14="http://schemas.microsoft.com/office/powerpoint/2010/main" val="4213482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PM2.5  and PM 10 microgram Impact</a:t>
            </a:r>
          </a:p>
        </p:txBody>
      </p:sp>
      <p:sp>
        <p:nvSpPr>
          <p:cNvPr id="5" name="Content Placeholder 4"/>
          <p:cNvSpPr>
            <a:spLocks noGrp="1"/>
          </p:cNvSpPr>
          <p:nvPr>
            <p:ph idx="1"/>
          </p:nvPr>
        </p:nvSpPr>
        <p:spPr/>
        <p:txBody>
          <a:bodyPr>
            <a:normAutofit lnSpcReduction="10000"/>
          </a:bodyPr>
          <a:lstStyle/>
          <a:p>
            <a:r>
              <a:rPr lang="en-US" dirty="0"/>
              <a:t>Inhaled PM2.5 (particulate matter that is 2.5 µm) and ultrafine PM (0.1 µm) cause oxidative injury and acute inflammation in the respiratory tract. </a:t>
            </a:r>
          </a:p>
          <a:p>
            <a:r>
              <a:rPr lang="en-US" dirty="0"/>
              <a:t> PM2.5 transmigrates across the alveolar-capillary membrane – Causing  widespread oxidative stress, inflammation, endothelial cell dysfunction, and coagulation activation, resulting in accelerating the atherosclerotic process in nearly every organ system. </a:t>
            </a:r>
          </a:p>
          <a:p>
            <a:endParaRPr lang="en-US" dirty="0"/>
          </a:p>
          <a:p>
            <a:endParaRPr lang="en-US" dirty="0"/>
          </a:p>
          <a:p>
            <a:pPr marL="0" indent="0">
              <a:buNone/>
            </a:pPr>
            <a:r>
              <a:rPr lang="en-US" dirty="0"/>
              <a:t>BMJ 2022;379:e069487</a:t>
            </a:r>
          </a:p>
          <a:p>
            <a:endParaRPr lang="en-US" dirty="0"/>
          </a:p>
          <a:p>
            <a:endParaRPr lang="en-US" dirty="0"/>
          </a:p>
        </p:txBody>
      </p:sp>
    </p:spTree>
    <p:extLst>
      <p:ext uri="{BB962C8B-B14F-4D97-AF65-F5344CB8AC3E}">
        <p14:creationId xmlns:p14="http://schemas.microsoft.com/office/powerpoint/2010/main" val="277735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Air Pollution Health Impacts</a:t>
            </a:r>
          </a:p>
        </p:txBody>
      </p:sp>
      <p:pic>
        <p:nvPicPr>
          <p:cNvPr id="5" name="Content Placeholder 4"/>
          <p:cNvPicPr>
            <a:picLocks noGrp="1" noChangeAspect="1"/>
          </p:cNvPicPr>
          <p:nvPr>
            <p:ph sz="half" idx="1"/>
          </p:nvPr>
        </p:nvPicPr>
        <p:blipFill>
          <a:blip r:embed="rId2"/>
          <a:stretch>
            <a:fillRect/>
          </a:stretch>
        </p:blipFill>
        <p:spPr>
          <a:xfrm>
            <a:off x="-103911" y="1528764"/>
            <a:ext cx="6683305" cy="5276850"/>
          </a:xfrm>
          <a:prstGeom prst="rect">
            <a:avLst/>
          </a:prstGeom>
        </p:spPr>
      </p:pic>
      <p:pic>
        <p:nvPicPr>
          <p:cNvPr id="6" name="Content Placeholder 3">
            <a:extLst>
              <a:ext uri="{C183D7F6-B498-43B3-948B-1728B52AA6E4}">
                <adec:decorative xmlns:adec="http://schemas.microsoft.com/office/drawing/2017/decorative" val="1"/>
              </a:ext>
            </a:extLst>
          </p:cNvPr>
          <p:cNvPicPr>
            <a:picLocks noGrp="1" noChangeAspect="1"/>
          </p:cNvPicPr>
          <p:nvPr>
            <p:ph sz="half" idx="2"/>
          </p:nvPr>
        </p:nvPicPr>
        <p:blipFill rotWithShape="1">
          <a:blip r:embed="rId3"/>
          <a:srcRect l="30550" t="13345" r="6160" b="-410"/>
          <a:stretch/>
        </p:blipFill>
        <p:spPr>
          <a:xfrm>
            <a:off x="6300788" y="1690688"/>
            <a:ext cx="5891212" cy="5167312"/>
          </a:xfrm>
          <a:prstGeom prst="rect">
            <a:avLst/>
          </a:prstGeom>
        </p:spPr>
      </p:pic>
    </p:spTree>
    <p:extLst>
      <p:ext uri="{BB962C8B-B14F-4D97-AF65-F5344CB8AC3E}">
        <p14:creationId xmlns:p14="http://schemas.microsoft.com/office/powerpoint/2010/main" val="3172763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body" idx="1"/>
          </p:nvPr>
        </p:nvSpPr>
        <p:spPr>
          <a:xfrm>
            <a:off x="838200" y="1825625"/>
            <a:ext cx="10515600" cy="2358800"/>
          </a:xfrm>
          <a:prstGeom prst="rect">
            <a:avLst/>
          </a:prstGeom>
        </p:spPr>
        <p:txBody>
          <a:bodyPr spcFirstLastPara="1" wrap="square" lIns="91433" tIns="45700" rIns="91433" bIns="45700" anchor="t" anchorCtr="0">
            <a:noAutofit/>
          </a:bodyPr>
          <a:lstStyle/>
          <a:p>
            <a:pPr marL="0" indent="0">
              <a:buNone/>
            </a:pPr>
            <a:endParaRPr/>
          </a:p>
          <a:p>
            <a:pPr marL="0" indent="0">
              <a:buNone/>
            </a:pPr>
            <a:endParaRPr/>
          </a:p>
        </p:txBody>
      </p:sp>
      <p:pic>
        <p:nvPicPr>
          <p:cNvPr id="68" name="Google Shape;68;p15"/>
          <p:cNvPicPr preferRelativeResize="0"/>
          <p:nvPr/>
        </p:nvPicPr>
        <p:blipFill>
          <a:blip r:embed="rId3">
            <a:alphaModFix/>
          </a:blip>
          <a:stretch>
            <a:fillRect/>
          </a:stretch>
        </p:blipFill>
        <p:spPr>
          <a:xfrm>
            <a:off x="152400" y="173154"/>
            <a:ext cx="11887203" cy="2343423"/>
          </a:xfrm>
          <a:prstGeom prst="rect">
            <a:avLst/>
          </a:prstGeom>
          <a:noFill/>
          <a:ln>
            <a:noFill/>
          </a:ln>
        </p:spPr>
      </p:pic>
      <p:pic>
        <p:nvPicPr>
          <p:cNvPr id="69" name="Google Shape;69;p15"/>
          <p:cNvPicPr preferRelativeResize="0"/>
          <p:nvPr/>
        </p:nvPicPr>
        <p:blipFill>
          <a:blip r:embed="rId4">
            <a:alphaModFix/>
          </a:blip>
          <a:stretch>
            <a:fillRect/>
          </a:stretch>
        </p:blipFill>
        <p:spPr>
          <a:xfrm>
            <a:off x="4351122" y="2403907"/>
            <a:ext cx="7840879" cy="4075008"/>
          </a:xfrm>
          <a:prstGeom prst="rect">
            <a:avLst/>
          </a:prstGeom>
          <a:noFill/>
          <a:ln>
            <a:noFill/>
          </a:ln>
        </p:spPr>
      </p:pic>
      <p:pic>
        <p:nvPicPr>
          <p:cNvPr id="70" name="Google Shape;70;p15"/>
          <p:cNvPicPr preferRelativeResize="0"/>
          <p:nvPr/>
        </p:nvPicPr>
        <p:blipFill>
          <a:blip r:embed="rId5">
            <a:alphaModFix/>
          </a:blip>
          <a:stretch>
            <a:fillRect/>
          </a:stretch>
        </p:blipFill>
        <p:spPr>
          <a:xfrm>
            <a:off x="522452" y="3190226"/>
            <a:ext cx="7313505" cy="3266997"/>
          </a:xfrm>
          <a:prstGeom prst="rect">
            <a:avLst/>
          </a:prstGeom>
          <a:noFill/>
          <a:ln>
            <a:noFill/>
          </a:ln>
        </p:spPr>
      </p:pic>
      <p:pic>
        <p:nvPicPr>
          <p:cNvPr id="71" name="Google Shape;71;p15"/>
          <p:cNvPicPr preferRelativeResize="0"/>
          <p:nvPr/>
        </p:nvPicPr>
        <p:blipFill>
          <a:blip r:embed="rId6">
            <a:alphaModFix/>
          </a:blip>
          <a:stretch>
            <a:fillRect/>
          </a:stretch>
        </p:blipFill>
        <p:spPr>
          <a:xfrm>
            <a:off x="1961487" y="2447942"/>
            <a:ext cx="4296467" cy="715967"/>
          </a:xfrm>
          <a:prstGeom prst="rect">
            <a:avLst/>
          </a:prstGeom>
          <a:noFill/>
          <a:ln>
            <a:noFill/>
          </a:ln>
        </p:spPr>
      </p:pic>
    </p:spTree>
    <p:extLst>
      <p:ext uri="{BB962C8B-B14F-4D97-AF65-F5344CB8AC3E}">
        <p14:creationId xmlns:p14="http://schemas.microsoft.com/office/powerpoint/2010/main" val="2488798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2124" b="32124"/>
          <a:stretch>
            <a:fillRect/>
          </a:stretch>
        </p:blipFill>
        <p:spPr/>
      </p:pic>
    </p:spTree>
    <p:extLst>
      <p:ext uri="{BB962C8B-B14F-4D97-AF65-F5344CB8AC3E}">
        <p14:creationId xmlns:p14="http://schemas.microsoft.com/office/powerpoint/2010/main" val="718835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848995" y="381641"/>
            <a:ext cx="8494012"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defTabSz="414772" fontAlgn="base" hangingPunct="0">
              <a:lnSpc>
                <a:spcPct val="93000"/>
              </a:lnSpc>
              <a:spcBef>
                <a:spcPct val="0"/>
              </a:spcBef>
              <a:spcAft>
                <a:spcPct val="0"/>
              </a:spcAft>
              <a:buClr>
                <a:srgbClr val="000000"/>
              </a:buClr>
              <a:buSzPct val="45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GB" altLang="en-US" sz="1452" b="1">
                <a:latin typeface="Arial" panose="020B0604020202020204" pitchFamily="34" charset="0"/>
              </a:rPr>
              <a:t>A pyramid of the effects of air pollution describing the contribution of fine particle and ozone related exposures to population wide health impacts.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5349" y="5878698"/>
            <a:ext cx="1142040" cy="7503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6071" y="979304"/>
            <a:ext cx="7804179"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196072" y="5972308"/>
            <a:ext cx="3918651"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pPr defTabSz="414772" fontAlgn="base" hangingPunct="0">
              <a:lnSpc>
                <a:spcPct val="93000"/>
              </a:lnSpc>
              <a:spcBef>
                <a:spcPct val="0"/>
              </a:spcBef>
              <a:spcAft>
                <a:spcPct val="0"/>
              </a:spcAft>
              <a:buClr>
                <a:srgbClr val="000000"/>
              </a:buClr>
              <a:buSzPct val="45000"/>
              <a:tabLst>
                <a:tab pos="656722" algn="l"/>
                <a:tab pos="1313444" algn="l"/>
                <a:tab pos="1970166" algn="l"/>
                <a:tab pos="2626888" algn="l"/>
                <a:tab pos="3283610" algn="l"/>
              </a:tabLst>
            </a:pPr>
            <a:r>
              <a:rPr lang="en-GB" altLang="en-US" sz="1089" b="1">
                <a:latin typeface="Arial" panose="020B0604020202020204" pitchFamily="34" charset="0"/>
              </a:rPr>
              <a:t>C Sorensen et al. BMJ 2022;379:bmj-2021-069487</a:t>
            </a:r>
          </a:p>
        </p:txBody>
      </p:sp>
      <p:sp>
        <p:nvSpPr>
          <p:cNvPr id="3077" name="Text Box 5"/>
          <p:cNvSpPr txBox="1">
            <a:spLocks noChangeArrowheads="1"/>
          </p:cNvSpPr>
          <p:nvPr/>
        </p:nvSpPr>
        <p:spPr bwMode="auto">
          <a:xfrm>
            <a:off x="1621451" y="6613175"/>
            <a:ext cx="4931078"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pPr marL="77770" indent="-77770" defTabSz="414772" fontAlgn="base" hangingPunct="0">
              <a:lnSpc>
                <a:spcPct val="93000"/>
              </a:lnSpc>
              <a:spcBef>
                <a:spcPct val="0"/>
              </a:spcBef>
              <a:spcAft>
                <a:spcPct val="0"/>
              </a:spcAft>
              <a:buClr>
                <a:srgbClr val="000000"/>
              </a:buClr>
              <a:buSzPct val="45000"/>
              <a:tabLst>
                <a:tab pos="656722" algn="l"/>
                <a:tab pos="1313444" algn="l"/>
                <a:tab pos="1970166" algn="l"/>
                <a:tab pos="2626888" algn="l"/>
                <a:tab pos="3283610" algn="l"/>
                <a:tab pos="3940332" algn="l"/>
                <a:tab pos="4597055" algn="l"/>
              </a:tabLst>
            </a:pPr>
            <a:r>
              <a:rPr lang="en-GB" altLang="en-US" sz="907">
                <a:latin typeface="Arial" panose="020B0604020202020204" pitchFamily="34" charset="0"/>
              </a:rPr>
              <a:t>©2022 by British Medical Journal Publishing Group</a:t>
            </a:r>
          </a:p>
        </p:txBody>
      </p:sp>
    </p:spTree>
    <p:extLst>
      <p:ext uri="{BB962C8B-B14F-4D97-AF65-F5344CB8AC3E}">
        <p14:creationId xmlns:p14="http://schemas.microsoft.com/office/powerpoint/2010/main" val="111475066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38" y="148306"/>
            <a:ext cx="10515600" cy="1325563"/>
          </a:xfrm>
        </p:spPr>
        <p:txBody>
          <a:bodyPr>
            <a:normAutofit/>
          </a:bodyPr>
          <a:lstStyle/>
          <a:p>
            <a:pPr algn="ctr"/>
            <a:r>
              <a:rPr lang="en-US" dirty="0">
                <a:latin typeface="Lato Black"/>
                <a:cs typeface="Lato Black"/>
              </a:rPr>
              <a:t>Some People Face Greater Risk</a:t>
            </a:r>
          </a:p>
        </p:txBody>
      </p:sp>
      <p:sp>
        <p:nvSpPr>
          <p:cNvPr id="3" name="Content Placeholder 2"/>
          <p:cNvSpPr>
            <a:spLocks noGrp="1"/>
          </p:cNvSpPr>
          <p:nvPr>
            <p:ph idx="1"/>
          </p:nvPr>
        </p:nvSpPr>
        <p:spPr>
          <a:xfrm>
            <a:off x="2152650" y="1473869"/>
            <a:ext cx="8056707" cy="4533106"/>
          </a:xfrm>
        </p:spPr>
        <p:txBody>
          <a:bodyPr>
            <a:normAutofit/>
          </a:bodyPr>
          <a:lstStyle/>
          <a:p>
            <a:pPr>
              <a:buClr>
                <a:srgbClr val="6CAB44"/>
              </a:buClr>
            </a:pPr>
            <a:r>
              <a:rPr lang="en-US" b="1" dirty="0"/>
              <a:t>All people are at risk.  Some face greater risk:</a:t>
            </a:r>
          </a:p>
          <a:p>
            <a:pPr marL="457200">
              <a:buClr>
                <a:srgbClr val="6CAB44"/>
              </a:buClr>
              <a:buSzPct val="125000"/>
            </a:pPr>
            <a:r>
              <a:rPr lang="en-US" dirty="0"/>
              <a:t>Children</a:t>
            </a:r>
          </a:p>
          <a:p>
            <a:pPr marL="457200">
              <a:buClr>
                <a:srgbClr val="6CAB44"/>
              </a:buClr>
              <a:buSzPct val="125000"/>
            </a:pPr>
            <a:r>
              <a:rPr lang="en-US" dirty="0"/>
              <a:t>Student who play sports </a:t>
            </a:r>
          </a:p>
          <a:p>
            <a:pPr marL="457200">
              <a:buClr>
                <a:srgbClr val="6CAB44"/>
              </a:buClr>
              <a:buSzPct val="125000"/>
            </a:pPr>
            <a:r>
              <a:rPr lang="en-US" dirty="0"/>
              <a:t>Pregnant women </a:t>
            </a:r>
          </a:p>
          <a:p>
            <a:pPr marL="457200">
              <a:buClr>
                <a:srgbClr val="6CAB44"/>
              </a:buClr>
              <a:buSzPct val="125000"/>
            </a:pPr>
            <a:r>
              <a:rPr lang="en-US" dirty="0"/>
              <a:t>Elderly individuals </a:t>
            </a:r>
          </a:p>
          <a:p>
            <a:pPr marL="457200">
              <a:buClr>
                <a:srgbClr val="6CAB44"/>
              </a:buClr>
              <a:buSzPct val="125000"/>
            </a:pPr>
            <a:r>
              <a:rPr lang="en-US" dirty="0"/>
              <a:t>People with chronic illnesses and allergies </a:t>
            </a:r>
          </a:p>
          <a:p>
            <a:pPr marL="457200">
              <a:buClr>
                <a:srgbClr val="6CAB44"/>
              </a:buClr>
              <a:buSzPct val="125000"/>
            </a:pPr>
            <a:r>
              <a:rPr lang="en-US" dirty="0"/>
              <a:t>People with limited resources  </a:t>
            </a:r>
          </a:p>
          <a:p>
            <a:pPr marL="457200">
              <a:buClr>
                <a:srgbClr val="6CAB44"/>
              </a:buClr>
              <a:buSzPct val="125000"/>
            </a:pPr>
            <a:r>
              <a:rPr lang="en-US" dirty="0"/>
              <a:t>People who work or play outdoors </a:t>
            </a:r>
          </a:p>
        </p:txBody>
      </p:sp>
    </p:spTree>
    <p:extLst>
      <p:ext uri="{BB962C8B-B14F-4D97-AF65-F5344CB8AC3E}">
        <p14:creationId xmlns:p14="http://schemas.microsoft.com/office/powerpoint/2010/main" val="1147566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320925"/>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“NO Safe Level of Air Pollution Identified!”</a:t>
            </a:r>
            <a:br>
              <a:rPr lang="en-US" dirty="0"/>
            </a:br>
            <a:br>
              <a:rPr lang="en-US" dirty="0"/>
            </a:br>
            <a:br>
              <a:rPr lang="en-US" dirty="0"/>
            </a:br>
            <a:r>
              <a:rPr lang="en-US" dirty="0"/>
              <a:t>Cecilia Sorensen, M.D. </a:t>
            </a:r>
            <a:br>
              <a:rPr lang="en-US" dirty="0"/>
            </a:br>
            <a:r>
              <a:rPr lang="en-US" dirty="0"/>
              <a:t>BMJ 2022;379:e069487</a:t>
            </a:r>
            <a:br>
              <a:rPr lang="en-US" dirty="0"/>
            </a:br>
            <a:br>
              <a:rPr lang="en-US" dirty="0"/>
            </a:br>
            <a:endParaRPr lang="en-US" dirty="0"/>
          </a:p>
        </p:txBody>
      </p:sp>
    </p:spTree>
    <p:extLst>
      <p:ext uri="{BB962C8B-B14F-4D97-AF65-F5344CB8AC3E}">
        <p14:creationId xmlns:p14="http://schemas.microsoft.com/office/powerpoint/2010/main" val="930102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a:t> Interventions to minimize patients’ health risks from ambient air pollution exposure</a:t>
            </a:r>
            <a:br>
              <a:rPr lang="en-US" dirty="0"/>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19107248"/>
              </p:ext>
            </p:extLst>
          </p:nvPr>
        </p:nvGraphicFramePr>
        <p:xfrm>
          <a:off x="1009650" y="1027906"/>
          <a:ext cx="10515601" cy="5930107"/>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999273377"/>
                    </a:ext>
                  </a:extLst>
                </a:gridCol>
                <a:gridCol w="2605088">
                  <a:extLst>
                    <a:ext uri="{9D8B030D-6E8A-4147-A177-3AD203B41FA5}">
                      <a16:colId xmlns:a16="http://schemas.microsoft.com/office/drawing/2014/main" val="3000896432"/>
                    </a:ext>
                  </a:extLst>
                </a:gridCol>
                <a:gridCol w="2652713">
                  <a:extLst>
                    <a:ext uri="{9D8B030D-6E8A-4147-A177-3AD203B41FA5}">
                      <a16:colId xmlns:a16="http://schemas.microsoft.com/office/drawing/2014/main" val="1070796939"/>
                    </a:ext>
                  </a:extLst>
                </a:gridCol>
                <a:gridCol w="2628900">
                  <a:extLst>
                    <a:ext uri="{9D8B030D-6E8A-4147-A177-3AD203B41FA5}">
                      <a16:colId xmlns:a16="http://schemas.microsoft.com/office/drawing/2014/main" val="3624728615"/>
                    </a:ext>
                  </a:extLst>
                </a:gridCol>
              </a:tblGrid>
              <a:tr h="580964">
                <a:tc>
                  <a:txBody>
                    <a:bodyPr/>
                    <a:lstStyle/>
                    <a:p>
                      <a:r>
                        <a:rPr lang="en-US" sz="1800" b="0" i="0" kern="1200" dirty="0">
                          <a:solidFill>
                            <a:schemeClr val="lt1"/>
                          </a:solidFill>
                          <a:effectLst/>
                          <a:latin typeface="+mn-lt"/>
                          <a:ea typeface="+mn-ea"/>
                          <a:cs typeface="+mn-cs"/>
                        </a:rPr>
                        <a:t>Category</a:t>
                      </a:r>
                      <a:endParaRPr lang="en-US" dirty="0"/>
                    </a:p>
                  </a:txBody>
                  <a:tcPr/>
                </a:tc>
                <a:tc>
                  <a:txBody>
                    <a:bodyPr/>
                    <a:lstStyle/>
                    <a:p>
                      <a:r>
                        <a:rPr lang="en-US" dirty="0"/>
                        <a:t>Intervention</a:t>
                      </a:r>
                    </a:p>
                  </a:txBody>
                  <a:tcPr/>
                </a:tc>
                <a:tc>
                  <a:txBody>
                    <a:bodyPr/>
                    <a:lstStyle/>
                    <a:p>
                      <a:r>
                        <a:rPr lang="en-US" dirty="0"/>
                        <a:t>Recommended by</a:t>
                      </a:r>
                    </a:p>
                  </a:txBody>
                  <a:tcPr/>
                </a:tc>
                <a:tc>
                  <a:txBody>
                    <a:bodyPr/>
                    <a:lstStyle/>
                    <a:p>
                      <a:r>
                        <a:rPr lang="en-US" dirty="0"/>
                        <a:t>Grade</a:t>
                      </a:r>
                    </a:p>
                  </a:txBody>
                  <a:tcPr/>
                </a:tc>
                <a:extLst>
                  <a:ext uri="{0D108BD9-81ED-4DB2-BD59-A6C34878D82A}">
                    <a16:rowId xmlns:a16="http://schemas.microsoft.com/office/drawing/2014/main" val="3630186427"/>
                  </a:ext>
                </a:extLst>
              </a:tr>
              <a:tr h="1950327">
                <a:tc>
                  <a:txBody>
                    <a:bodyPr/>
                    <a:lstStyle/>
                    <a:p>
                      <a:r>
                        <a:rPr lang="en-US" dirty="0"/>
                        <a:t>Health</a:t>
                      </a:r>
                      <a:r>
                        <a:rPr lang="en-US" baseline="0" dirty="0"/>
                        <a:t> Status</a:t>
                      </a:r>
                      <a:endParaRPr lang="en-US" dirty="0"/>
                    </a:p>
                  </a:txBody>
                  <a:tcPr/>
                </a:tc>
                <a:tc>
                  <a:txBody>
                    <a:bodyPr/>
                    <a:lstStyle/>
                    <a:p>
                      <a:r>
                        <a:rPr lang="en-US" dirty="0"/>
                        <a:t>Assess and screen for vulnerability and educate on steps to minimize health risks from exposure to air pollution Health status</a:t>
                      </a:r>
                    </a:p>
                  </a:txBody>
                  <a:tcPr/>
                </a:tc>
                <a:tc>
                  <a:txBody>
                    <a:bodyPr/>
                    <a:lstStyle/>
                    <a:p>
                      <a:r>
                        <a:rPr lang="en-US" dirty="0"/>
                        <a:t>American Thoracic Society,</a:t>
                      </a:r>
                      <a:r>
                        <a:rPr lang="en-US" baseline="0" dirty="0"/>
                        <a:t> </a:t>
                      </a:r>
                      <a:r>
                        <a:rPr lang="en-US" dirty="0"/>
                        <a:t>European Society of Cardiology (ESC) Prevention Guidelines</a:t>
                      </a:r>
                    </a:p>
                  </a:txBody>
                  <a:tcPr/>
                </a:tc>
                <a:tc>
                  <a:txBody>
                    <a:bodyPr/>
                    <a:lstStyle/>
                    <a:p>
                      <a:r>
                        <a:rPr lang="en-US" dirty="0"/>
                        <a:t>Low</a:t>
                      </a:r>
                    </a:p>
                  </a:txBody>
                  <a:tcPr/>
                </a:tc>
                <a:extLst>
                  <a:ext uri="{0D108BD9-81ED-4DB2-BD59-A6C34878D82A}">
                    <a16:rowId xmlns:a16="http://schemas.microsoft.com/office/drawing/2014/main" val="304339866"/>
                  </a:ext>
                </a:extLst>
              </a:tr>
              <a:tr h="2566220">
                <a:tc>
                  <a:txBody>
                    <a:bodyPr/>
                    <a:lstStyle/>
                    <a:p>
                      <a:r>
                        <a:rPr lang="en-US" dirty="0"/>
                        <a:t>Physical</a:t>
                      </a:r>
                    </a:p>
                  </a:txBody>
                  <a:tcPr/>
                </a:tc>
                <a:tc>
                  <a:txBody>
                    <a:bodyPr/>
                    <a:lstStyle/>
                    <a:p>
                      <a:r>
                        <a:rPr lang="en-US" b="1" dirty="0"/>
                        <a:t>Recommend a well fitted, certified respirator (</a:t>
                      </a:r>
                      <a:r>
                        <a:rPr lang="en-US" b="1" dirty="0" err="1"/>
                        <a:t>eg</a:t>
                      </a:r>
                      <a:r>
                        <a:rPr lang="en-US" b="1" dirty="0"/>
                        <a:t>, N95) for use in high exposure areas</a:t>
                      </a:r>
                      <a:r>
                        <a:rPr lang="en-US" dirty="0"/>
                        <a:t>.</a:t>
                      </a:r>
                    </a:p>
                  </a:txBody>
                  <a:tcPr/>
                </a:tc>
                <a:tc>
                  <a:txBody>
                    <a:bodyPr/>
                    <a:lstStyle/>
                    <a:p>
                      <a:r>
                        <a:rPr lang="en-US" dirty="0"/>
                        <a:t>No consensus recommendations on use, however some experts recommend this temporary use based on studies showing blood pressure reduction and biomarker improvements.</a:t>
                      </a:r>
                    </a:p>
                  </a:txBody>
                  <a:tcPr/>
                </a:tc>
                <a:tc>
                  <a:txBody>
                    <a:bodyPr/>
                    <a:lstStyle/>
                    <a:p>
                      <a:r>
                        <a:rPr lang="en-US" b="1" dirty="0"/>
                        <a:t>Moderate</a:t>
                      </a:r>
                    </a:p>
                  </a:txBody>
                  <a:tcPr/>
                </a:tc>
                <a:extLst>
                  <a:ext uri="{0D108BD9-81ED-4DB2-BD59-A6C34878D82A}">
                    <a16:rowId xmlns:a16="http://schemas.microsoft.com/office/drawing/2014/main" val="1882539015"/>
                  </a:ext>
                </a:extLst>
              </a:tr>
              <a:tr h="416298">
                <a:tc>
                  <a:txBody>
                    <a:bodyPr/>
                    <a:lstStyle/>
                    <a:p>
                      <a:r>
                        <a:rPr lang="en-US" dirty="0"/>
                        <a:t>Technological</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90864642"/>
                  </a:ext>
                </a:extLst>
              </a:tr>
              <a:tr h="416298">
                <a:tc>
                  <a:txBody>
                    <a:bodyPr/>
                    <a:lstStyle/>
                    <a:p>
                      <a:r>
                        <a:rPr lang="en-US" dirty="0"/>
                        <a:t>Pharmacological</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198765149"/>
                  </a:ext>
                </a:extLst>
              </a:tr>
            </a:tbl>
          </a:graphicData>
        </a:graphic>
      </p:graphicFrame>
    </p:spTree>
    <p:extLst>
      <p:ext uri="{BB962C8B-B14F-4D97-AF65-F5344CB8AC3E}">
        <p14:creationId xmlns:p14="http://schemas.microsoft.com/office/powerpoint/2010/main" val="589502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sz="2700" dirty="0"/>
              <a:t>Interventions to minimize patients’ health risks from ambient air pollution exposure</a:t>
            </a:r>
            <a:br>
              <a:rPr lang="en-US" dirty="0"/>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82739914"/>
              </p:ext>
            </p:extLst>
          </p:nvPr>
        </p:nvGraphicFramePr>
        <p:xfrm>
          <a:off x="1471612" y="881407"/>
          <a:ext cx="9358315" cy="11077116"/>
        </p:xfrm>
        <a:graphic>
          <a:graphicData uri="http://schemas.openxmlformats.org/drawingml/2006/table">
            <a:tbl>
              <a:tblPr firstRow="1" bandRow="1">
                <a:tableStyleId>{5C22544A-7EE6-4342-B048-85BDC9FD1C3A}</a:tableStyleId>
              </a:tblPr>
              <a:tblGrid>
                <a:gridCol w="1485901">
                  <a:extLst>
                    <a:ext uri="{9D8B030D-6E8A-4147-A177-3AD203B41FA5}">
                      <a16:colId xmlns:a16="http://schemas.microsoft.com/office/drawing/2014/main" val="3999273377"/>
                    </a:ext>
                  </a:extLst>
                </a:gridCol>
                <a:gridCol w="4029076">
                  <a:extLst>
                    <a:ext uri="{9D8B030D-6E8A-4147-A177-3AD203B41FA5}">
                      <a16:colId xmlns:a16="http://schemas.microsoft.com/office/drawing/2014/main" val="3000896432"/>
                    </a:ext>
                  </a:extLst>
                </a:gridCol>
                <a:gridCol w="2143752">
                  <a:extLst>
                    <a:ext uri="{9D8B030D-6E8A-4147-A177-3AD203B41FA5}">
                      <a16:colId xmlns:a16="http://schemas.microsoft.com/office/drawing/2014/main" val="1070796939"/>
                    </a:ext>
                  </a:extLst>
                </a:gridCol>
                <a:gridCol w="1699586">
                  <a:extLst>
                    <a:ext uri="{9D8B030D-6E8A-4147-A177-3AD203B41FA5}">
                      <a16:colId xmlns:a16="http://schemas.microsoft.com/office/drawing/2014/main" val="3624728615"/>
                    </a:ext>
                  </a:extLst>
                </a:gridCol>
              </a:tblGrid>
              <a:tr h="522260">
                <a:tc>
                  <a:txBody>
                    <a:bodyPr/>
                    <a:lstStyle/>
                    <a:p>
                      <a:r>
                        <a:rPr lang="en-US" sz="1800" b="0" i="0" kern="1200" dirty="0">
                          <a:solidFill>
                            <a:schemeClr val="lt1"/>
                          </a:solidFill>
                          <a:effectLst/>
                          <a:latin typeface="+mn-lt"/>
                          <a:ea typeface="+mn-ea"/>
                          <a:cs typeface="+mn-cs"/>
                        </a:rPr>
                        <a:t>Category</a:t>
                      </a:r>
                      <a:endParaRPr lang="en-US" dirty="0"/>
                    </a:p>
                  </a:txBody>
                  <a:tcPr/>
                </a:tc>
                <a:tc>
                  <a:txBody>
                    <a:bodyPr/>
                    <a:lstStyle/>
                    <a:p>
                      <a:r>
                        <a:rPr lang="en-US" dirty="0"/>
                        <a:t>Intervention</a:t>
                      </a:r>
                    </a:p>
                  </a:txBody>
                  <a:tcPr/>
                </a:tc>
                <a:tc>
                  <a:txBody>
                    <a:bodyPr/>
                    <a:lstStyle/>
                    <a:p>
                      <a:r>
                        <a:rPr lang="en-US" dirty="0"/>
                        <a:t>Recommended by</a:t>
                      </a:r>
                    </a:p>
                  </a:txBody>
                  <a:tcPr/>
                </a:tc>
                <a:tc>
                  <a:txBody>
                    <a:bodyPr/>
                    <a:lstStyle/>
                    <a:p>
                      <a:r>
                        <a:rPr lang="en-US" dirty="0"/>
                        <a:t>Grade</a:t>
                      </a:r>
                    </a:p>
                  </a:txBody>
                  <a:tcPr/>
                </a:tc>
                <a:extLst>
                  <a:ext uri="{0D108BD9-81ED-4DB2-BD59-A6C34878D82A}">
                    <a16:rowId xmlns:a16="http://schemas.microsoft.com/office/drawing/2014/main" val="3630186427"/>
                  </a:ext>
                </a:extLst>
              </a:tr>
              <a:tr h="7233630">
                <a:tc>
                  <a:txBody>
                    <a:bodyPr/>
                    <a:lstStyle/>
                    <a:p>
                      <a:r>
                        <a:rPr lang="en-US" dirty="0"/>
                        <a:t>Behavioral</a:t>
                      </a:r>
                    </a:p>
                  </a:txBody>
                  <a:tcPr/>
                </a:tc>
                <a:tc>
                  <a:txBody>
                    <a:bodyPr/>
                    <a:lstStyle/>
                    <a:p>
                      <a:r>
                        <a:rPr lang="en-US" b="1" dirty="0"/>
                        <a:t>Advise avoiding combustion of all types of biomass within living spaces to improve indoor air quality. Identify and provide details of relevant government schemes</a:t>
                      </a:r>
                    </a:p>
                    <a:p>
                      <a:endParaRPr lang="en-US" b="1" dirty="0"/>
                    </a:p>
                    <a:p>
                      <a:r>
                        <a:rPr lang="en-US" b="1" dirty="0"/>
                        <a:t>Advise reducing or avoiding strenuous outdoor activity during days with poor air quality (without jeopardizing efforts to get regular exercise)</a:t>
                      </a:r>
                    </a:p>
                    <a:p>
                      <a:endParaRPr lang="en-US" dirty="0"/>
                    </a:p>
                    <a:p>
                      <a:endParaRPr lang="en-US" dirty="0"/>
                    </a:p>
                    <a:p>
                      <a:r>
                        <a:rPr lang="en-US" dirty="0"/>
                        <a:t>Advise avoiding travel during peak transit hours.</a:t>
                      </a:r>
                    </a:p>
                    <a:p>
                      <a:r>
                        <a:rPr lang="en-US" dirty="0"/>
                        <a:t>Advise performing outdoor activities during cooler parts of day to limit exposure to ozone. </a:t>
                      </a:r>
                    </a:p>
                    <a:p>
                      <a:r>
                        <a:rPr lang="en-US" dirty="0"/>
                        <a:t>Advise staying indoors when outdoor air quality is poor</a:t>
                      </a:r>
                    </a:p>
                  </a:txBody>
                  <a:tcPr/>
                </a:tc>
                <a:tc>
                  <a:txBody>
                    <a:bodyPr/>
                    <a:lstStyle/>
                    <a:p>
                      <a:r>
                        <a:rPr lang="en-US" dirty="0"/>
                        <a:t>American Lung Association,51 World Health Organization</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British Lung Foundation,50 US EPA,53 American Lung Association,51 American Thoracic Society40 </a:t>
                      </a:r>
                    </a:p>
                  </a:txBody>
                  <a:tcPr/>
                </a:tc>
                <a:tc>
                  <a:txBody>
                    <a:bodyPr/>
                    <a:lstStyle/>
                    <a:p>
                      <a:r>
                        <a:rPr lang="en-US" b="1" dirty="0"/>
                        <a:t>High</a:t>
                      </a:r>
                    </a:p>
                    <a:p>
                      <a:endParaRPr lang="en-US" b="1" dirty="0"/>
                    </a:p>
                    <a:p>
                      <a:endParaRPr lang="en-US" b="1" dirty="0"/>
                    </a:p>
                    <a:p>
                      <a:endParaRPr lang="en-US" b="1" dirty="0"/>
                    </a:p>
                    <a:p>
                      <a:endParaRPr lang="en-US" b="1" dirty="0"/>
                    </a:p>
                    <a:p>
                      <a:endParaRPr lang="en-US" b="1" dirty="0"/>
                    </a:p>
                    <a:p>
                      <a:r>
                        <a:rPr lang="en-US" b="1" dirty="0"/>
                        <a:t>Moderate</a:t>
                      </a:r>
                    </a:p>
                    <a:p>
                      <a:endParaRPr lang="en-US" dirty="0"/>
                    </a:p>
                    <a:p>
                      <a:endParaRPr lang="en-US" dirty="0"/>
                    </a:p>
                    <a:p>
                      <a:endParaRPr lang="en-US" dirty="0"/>
                    </a:p>
                    <a:p>
                      <a:endParaRPr lang="en-US" dirty="0"/>
                    </a:p>
                    <a:p>
                      <a:endParaRPr lang="en-US" dirty="0"/>
                    </a:p>
                    <a:p>
                      <a:r>
                        <a:rPr lang="en-US" dirty="0"/>
                        <a:t>Low </a:t>
                      </a:r>
                    </a:p>
                  </a:txBody>
                  <a:tcPr/>
                </a:tc>
                <a:extLst>
                  <a:ext uri="{0D108BD9-81ED-4DB2-BD59-A6C34878D82A}">
                    <a16:rowId xmlns:a16="http://schemas.microsoft.com/office/drawing/2014/main" val="304339866"/>
                  </a:ext>
                </a:extLst>
              </a:tr>
              <a:tr h="2306913">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882539015"/>
                  </a:ext>
                </a:extLst>
              </a:tr>
              <a:tr h="374233">
                <a:tc>
                  <a:txBody>
                    <a:bodyPr/>
                    <a:lstStyle/>
                    <a:p>
                      <a:r>
                        <a:rPr lang="en-US" dirty="0"/>
                        <a:t>Technological</a:t>
                      </a:r>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90864642"/>
                  </a:ext>
                </a:extLst>
              </a:tr>
              <a:tr h="374233">
                <a:tc>
                  <a:txBody>
                    <a:bodyPr/>
                    <a:lstStyle/>
                    <a:p>
                      <a:r>
                        <a:rPr lang="en-US" dirty="0"/>
                        <a:t>Pharmacological</a:t>
                      </a:r>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198765149"/>
                  </a:ext>
                </a:extLst>
              </a:tr>
            </a:tbl>
          </a:graphicData>
        </a:graphic>
      </p:graphicFrame>
    </p:spTree>
    <p:extLst>
      <p:ext uri="{BB962C8B-B14F-4D97-AF65-F5344CB8AC3E}">
        <p14:creationId xmlns:p14="http://schemas.microsoft.com/office/powerpoint/2010/main" val="789169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sz="2700" dirty="0"/>
              <a:t>Interventions to minimize patients’ health risks from ambient air pollution exposure</a:t>
            </a:r>
            <a:br>
              <a:rPr lang="en-US" dirty="0"/>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8258076"/>
              </p:ext>
            </p:extLst>
          </p:nvPr>
        </p:nvGraphicFramePr>
        <p:xfrm>
          <a:off x="971550" y="1027907"/>
          <a:ext cx="10553701" cy="5930107"/>
        </p:xfrm>
        <a:graphic>
          <a:graphicData uri="http://schemas.openxmlformats.org/drawingml/2006/table">
            <a:tbl>
              <a:tblPr firstRow="1" bandRow="1">
                <a:tableStyleId>{5C22544A-7EE6-4342-B048-85BDC9FD1C3A}</a:tableStyleId>
              </a:tblPr>
              <a:tblGrid>
                <a:gridCol w="2638425">
                  <a:extLst>
                    <a:ext uri="{9D8B030D-6E8A-4147-A177-3AD203B41FA5}">
                      <a16:colId xmlns:a16="http://schemas.microsoft.com/office/drawing/2014/main" val="3999273377"/>
                    </a:ext>
                  </a:extLst>
                </a:gridCol>
                <a:gridCol w="2614527">
                  <a:extLst>
                    <a:ext uri="{9D8B030D-6E8A-4147-A177-3AD203B41FA5}">
                      <a16:colId xmlns:a16="http://schemas.microsoft.com/office/drawing/2014/main" val="3000896432"/>
                    </a:ext>
                  </a:extLst>
                </a:gridCol>
                <a:gridCol w="2662324">
                  <a:extLst>
                    <a:ext uri="{9D8B030D-6E8A-4147-A177-3AD203B41FA5}">
                      <a16:colId xmlns:a16="http://schemas.microsoft.com/office/drawing/2014/main" val="1070796939"/>
                    </a:ext>
                  </a:extLst>
                </a:gridCol>
                <a:gridCol w="2638425">
                  <a:extLst>
                    <a:ext uri="{9D8B030D-6E8A-4147-A177-3AD203B41FA5}">
                      <a16:colId xmlns:a16="http://schemas.microsoft.com/office/drawing/2014/main" val="3624728615"/>
                    </a:ext>
                  </a:extLst>
                </a:gridCol>
              </a:tblGrid>
              <a:tr h="1024165">
                <a:tc>
                  <a:txBody>
                    <a:bodyPr/>
                    <a:lstStyle/>
                    <a:p>
                      <a:r>
                        <a:rPr lang="en-US" sz="1800" b="0" i="0" kern="1200" dirty="0">
                          <a:solidFill>
                            <a:schemeClr val="lt1"/>
                          </a:solidFill>
                          <a:effectLst/>
                          <a:latin typeface="+mn-lt"/>
                          <a:ea typeface="+mn-ea"/>
                          <a:cs typeface="+mn-cs"/>
                        </a:rPr>
                        <a:t>Category</a:t>
                      </a:r>
                      <a:endParaRPr lang="en-US" dirty="0"/>
                    </a:p>
                  </a:txBody>
                  <a:tcPr/>
                </a:tc>
                <a:tc>
                  <a:txBody>
                    <a:bodyPr/>
                    <a:lstStyle/>
                    <a:p>
                      <a:r>
                        <a:rPr lang="en-US" dirty="0"/>
                        <a:t>Intervention</a:t>
                      </a:r>
                    </a:p>
                  </a:txBody>
                  <a:tcPr/>
                </a:tc>
                <a:tc>
                  <a:txBody>
                    <a:bodyPr/>
                    <a:lstStyle/>
                    <a:p>
                      <a:r>
                        <a:rPr lang="en-US" dirty="0"/>
                        <a:t>Recommended by</a:t>
                      </a:r>
                    </a:p>
                  </a:txBody>
                  <a:tcPr/>
                </a:tc>
                <a:tc>
                  <a:txBody>
                    <a:bodyPr/>
                    <a:lstStyle/>
                    <a:p>
                      <a:r>
                        <a:rPr lang="en-US" dirty="0"/>
                        <a:t>Grade</a:t>
                      </a:r>
                    </a:p>
                  </a:txBody>
                  <a:tcPr/>
                </a:tc>
                <a:extLst>
                  <a:ext uri="{0D108BD9-81ED-4DB2-BD59-A6C34878D82A}">
                    <a16:rowId xmlns:a16="http://schemas.microsoft.com/office/drawing/2014/main" val="3630186427"/>
                  </a:ext>
                </a:extLst>
              </a:tr>
              <a:tr h="3438180">
                <a:tc>
                  <a:txBody>
                    <a:bodyPr/>
                    <a:lstStyle/>
                    <a:p>
                      <a:r>
                        <a:rPr lang="en-US" dirty="0"/>
                        <a:t>Technological</a:t>
                      </a:r>
                    </a:p>
                  </a:txBody>
                  <a:tcPr/>
                </a:tc>
                <a:tc>
                  <a:txBody>
                    <a:bodyPr/>
                    <a:lstStyle/>
                    <a:p>
                      <a:r>
                        <a:rPr lang="en-US" dirty="0"/>
                        <a:t>Advise using air quality alerts to limit exposure</a:t>
                      </a:r>
                    </a:p>
                    <a:p>
                      <a:endParaRPr lang="en-US" dirty="0"/>
                    </a:p>
                    <a:p>
                      <a:r>
                        <a:rPr lang="en-US" b="1" dirty="0"/>
                        <a:t>Advise staying</a:t>
                      </a:r>
                      <a:r>
                        <a:rPr lang="en-US" b="1" baseline="0" dirty="0"/>
                        <a:t> indoors with sealing of the building/room and with HEPA filtration systems in place.</a:t>
                      </a:r>
                      <a:endParaRPr lang="en-US" b="1" dirty="0"/>
                    </a:p>
                  </a:txBody>
                  <a:tcPr/>
                </a:tc>
                <a:tc>
                  <a:txBody>
                    <a:bodyPr/>
                    <a:lstStyle/>
                    <a:p>
                      <a:r>
                        <a:rPr lang="en-US" dirty="0"/>
                        <a:t>US EPA and American</a:t>
                      </a:r>
                      <a:r>
                        <a:rPr lang="en-US" baseline="0" dirty="0"/>
                        <a:t> Lung Assoc.</a:t>
                      </a:r>
                    </a:p>
                    <a:p>
                      <a:endParaRPr lang="en-US" baseline="0" dirty="0"/>
                    </a:p>
                    <a:p>
                      <a:r>
                        <a:rPr lang="en-US" b="1" baseline="0" dirty="0"/>
                        <a:t>US  EPA</a:t>
                      </a:r>
                    </a:p>
                  </a:txBody>
                  <a:tcPr/>
                </a:tc>
                <a:tc>
                  <a:txBody>
                    <a:bodyPr/>
                    <a:lstStyle/>
                    <a:p>
                      <a:r>
                        <a:rPr lang="en-US" dirty="0"/>
                        <a:t>Low</a:t>
                      </a:r>
                    </a:p>
                    <a:p>
                      <a:endParaRPr lang="en-US" dirty="0"/>
                    </a:p>
                    <a:p>
                      <a:endParaRPr lang="en-US" dirty="0"/>
                    </a:p>
                    <a:p>
                      <a:r>
                        <a:rPr lang="en-US" b="1" dirty="0"/>
                        <a:t>Moderate</a:t>
                      </a:r>
                    </a:p>
                  </a:txBody>
                  <a:tcPr/>
                </a:tc>
                <a:extLst>
                  <a:ext uri="{0D108BD9-81ED-4DB2-BD59-A6C34878D82A}">
                    <a16:rowId xmlns:a16="http://schemas.microsoft.com/office/drawing/2014/main" val="304339866"/>
                  </a:ext>
                </a:extLst>
              </a:tr>
              <a:tr h="733881">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090864642"/>
                  </a:ext>
                </a:extLst>
              </a:tr>
              <a:tr h="733881">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198765149"/>
                  </a:ext>
                </a:extLst>
              </a:tr>
            </a:tbl>
          </a:graphicData>
        </a:graphic>
      </p:graphicFrame>
    </p:spTree>
    <p:extLst>
      <p:ext uri="{BB962C8B-B14F-4D97-AF65-F5344CB8AC3E}">
        <p14:creationId xmlns:p14="http://schemas.microsoft.com/office/powerpoint/2010/main" val="3142484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sz="2700" dirty="0"/>
              <a:t>Interventions to minimize patients’ health risks from ambient air pollution exposure</a:t>
            </a:r>
            <a:br>
              <a:rPr lang="en-US" dirty="0"/>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91844571"/>
              </p:ext>
            </p:extLst>
          </p:nvPr>
        </p:nvGraphicFramePr>
        <p:xfrm>
          <a:off x="971551" y="1027909"/>
          <a:ext cx="10382251" cy="7673698"/>
        </p:xfrm>
        <a:graphic>
          <a:graphicData uri="http://schemas.openxmlformats.org/drawingml/2006/table">
            <a:tbl>
              <a:tblPr firstRow="1" bandRow="1">
                <a:tableStyleId>{5C22544A-7EE6-4342-B048-85BDC9FD1C3A}</a:tableStyleId>
              </a:tblPr>
              <a:tblGrid>
                <a:gridCol w="1728787">
                  <a:extLst>
                    <a:ext uri="{9D8B030D-6E8A-4147-A177-3AD203B41FA5}">
                      <a16:colId xmlns:a16="http://schemas.microsoft.com/office/drawing/2014/main" val="3999273377"/>
                    </a:ext>
                  </a:extLst>
                </a:gridCol>
                <a:gridCol w="4624251">
                  <a:extLst>
                    <a:ext uri="{9D8B030D-6E8A-4147-A177-3AD203B41FA5}">
                      <a16:colId xmlns:a16="http://schemas.microsoft.com/office/drawing/2014/main" val="3000896432"/>
                    </a:ext>
                  </a:extLst>
                </a:gridCol>
                <a:gridCol w="1433651">
                  <a:extLst>
                    <a:ext uri="{9D8B030D-6E8A-4147-A177-3AD203B41FA5}">
                      <a16:colId xmlns:a16="http://schemas.microsoft.com/office/drawing/2014/main" val="1070796939"/>
                    </a:ext>
                  </a:extLst>
                </a:gridCol>
                <a:gridCol w="2595562">
                  <a:extLst>
                    <a:ext uri="{9D8B030D-6E8A-4147-A177-3AD203B41FA5}">
                      <a16:colId xmlns:a16="http://schemas.microsoft.com/office/drawing/2014/main" val="3624728615"/>
                    </a:ext>
                  </a:extLst>
                </a:gridCol>
              </a:tblGrid>
              <a:tr h="632975">
                <a:tc>
                  <a:txBody>
                    <a:bodyPr/>
                    <a:lstStyle/>
                    <a:p>
                      <a:r>
                        <a:rPr lang="en-US" sz="1800" b="0" i="0" kern="1200" dirty="0">
                          <a:solidFill>
                            <a:schemeClr val="lt1"/>
                          </a:solidFill>
                          <a:effectLst/>
                          <a:latin typeface="+mn-lt"/>
                          <a:ea typeface="+mn-ea"/>
                          <a:cs typeface="+mn-cs"/>
                        </a:rPr>
                        <a:t>Category</a:t>
                      </a:r>
                      <a:endParaRPr lang="en-US" dirty="0"/>
                    </a:p>
                  </a:txBody>
                  <a:tcPr/>
                </a:tc>
                <a:tc>
                  <a:txBody>
                    <a:bodyPr/>
                    <a:lstStyle/>
                    <a:p>
                      <a:r>
                        <a:rPr lang="en-US" dirty="0"/>
                        <a:t>Intervention</a:t>
                      </a:r>
                    </a:p>
                  </a:txBody>
                  <a:tcPr/>
                </a:tc>
                <a:tc>
                  <a:txBody>
                    <a:bodyPr/>
                    <a:lstStyle/>
                    <a:p>
                      <a:r>
                        <a:rPr lang="en-US" dirty="0"/>
                        <a:t>Recommended by</a:t>
                      </a:r>
                    </a:p>
                  </a:txBody>
                  <a:tcPr/>
                </a:tc>
                <a:tc>
                  <a:txBody>
                    <a:bodyPr/>
                    <a:lstStyle/>
                    <a:p>
                      <a:r>
                        <a:rPr lang="en-US" dirty="0"/>
                        <a:t>Grade</a:t>
                      </a:r>
                    </a:p>
                  </a:txBody>
                  <a:tcPr/>
                </a:tc>
                <a:extLst>
                  <a:ext uri="{0D108BD9-81ED-4DB2-BD59-A6C34878D82A}">
                    <a16:rowId xmlns:a16="http://schemas.microsoft.com/office/drawing/2014/main" val="3630186427"/>
                  </a:ext>
                </a:extLst>
              </a:tr>
              <a:tr h="5047218">
                <a:tc>
                  <a:txBody>
                    <a:bodyPr/>
                    <a:lstStyle/>
                    <a:p>
                      <a:r>
                        <a:rPr lang="en-US" dirty="0"/>
                        <a:t>Pharmacological</a:t>
                      </a:r>
                    </a:p>
                  </a:txBody>
                  <a:tcPr/>
                </a:tc>
                <a:tc>
                  <a:txBody>
                    <a:bodyPr/>
                    <a:lstStyle/>
                    <a:p>
                      <a:r>
                        <a:rPr lang="en-US" b="1" dirty="0"/>
                        <a:t>Create “action plans” for vulnerable patients </a:t>
                      </a:r>
                    </a:p>
                    <a:p>
                      <a:endParaRPr lang="en-US" dirty="0"/>
                    </a:p>
                    <a:p>
                      <a:r>
                        <a:rPr lang="en-US" dirty="0"/>
                        <a:t>Encourage those with respiratory disease always to carry rescue inhalers </a:t>
                      </a:r>
                    </a:p>
                    <a:p>
                      <a:endParaRPr lang="en-US" dirty="0"/>
                    </a:p>
                    <a:p>
                      <a:r>
                        <a:rPr lang="en-US" dirty="0"/>
                        <a:t>Consider increased use of preventive inhaled Some experts medications in anticipation of exposure to poor air quality, as appropriate, and with careful consideration of risks and benefits</a:t>
                      </a:r>
                    </a:p>
                    <a:p>
                      <a:endParaRPr lang="en-US" dirty="0"/>
                    </a:p>
                    <a:p>
                      <a:r>
                        <a:rPr lang="en-US" dirty="0"/>
                        <a:t> Actively manage conditions which increase vulnerability </a:t>
                      </a:r>
                    </a:p>
                    <a:p>
                      <a:endParaRPr lang="en-US" dirty="0"/>
                    </a:p>
                    <a:p>
                      <a:r>
                        <a:rPr lang="en-US" dirty="0"/>
                        <a:t>Consider use of oral antioxidant</a:t>
                      </a:r>
                    </a:p>
                  </a:txBody>
                  <a:tcPr/>
                </a:tc>
                <a:tc>
                  <a:txBody>
                    <a:bodyPr/>
                    <a:lstStyle/>
                    <a:p>
                      <a:r>
                        <a:rPr lang="en-US" dirty="0"/>
                        <a:t>British Lung Association</a:t>
                      </a:r>
                    </a:p>
                    <a:p>
                      <a:endParaRPr lang="en-US" dirty="0"/>
                    </a:p>
                    <a:p>
                      <a:endParaRPr lang="en-US" dirty="0"/>
                    </a:p>
                    <a:p>
                      <a:endParaRPr lang="en-US" dirty="0"/>
                    </a:p>
                    <a:p>
                      <a:r>
                        <a:rPr lang="en-US" dirty="0"/>
                        <a:t>British</a:t>
                      </a:r>
                      <a:r>
                        <a:rPr lang="en-US" baseline="0" dirty="0"/>
                        <a:t> Lung</a:t>
                      </a:r>
                      <a:endParaRPr lang="en-US" dirty="0"/>
                    </a:p>
                    <a:p>
                      <a:endParaRPr lang="en-US" dirty="0"/>
                    </a:p>
                    <a:p>
                      <a:endParaRPr lang="en-US" dirty="0"/>
                    </a:p>
                    <a:p>
                      <a:r>
                        <a:rPr lang="en-US" dirty="0"/>
                        <a:t>Some Experts</a:t>
                      </a:r>
                    </a:p>
                    <a:p>
                      <a:endParaRPr lang="en-US" dirty="0"/>
                    </a:p>
                    <a:p>
                      <a:endParaRPr lang="en-US" dirty="0"/>
                    </a:p>
                    <a:p>
                      <a:endParaRPr lang="en-US" dirty="0"/>
                    </a:p>
                    <a:p>
                      <a:endParaRPr lang="en-US" dirty="0"/>
                    </a:p>
                    <a:p>
                      <a:endParaRPr lang="en-US" dirty="0"/>
                    </a:p>
                    <a:p>
                      <a:endParaRPr lang="en-US" dirty="0"/>
                    </a:p>
                    <a:p>
                      <a:r>
                        <a:rPr lang="en-US" dirty="0"/>
                        <a:t>Some experts </a:t>
                      </a:r>
                    </a:p>
                    <a:p>
                      <a:endParaRPr lang="en-US" dirty="0"/>
                    </a:p>
                    <a:p>
                      <a:endParaRPr lang="en-US" dirty="0"/>
                    </a:p>
                    <a:p>
                      <a:r>
                        <a:rPr lang="en-US" dirty="0"/>
                        <a:t>Some experts</a:t>
                      </a:r>
                    </a:p>
                  </a:txBody>
                  <a:tcPr/>
                </a:tc>
                <a:tc>
                  <a:txBody>
                    <a:bodyPr/>
                    <a:lstStyle/>
                    <a:p>
                      <a:r>
                        <a:rPr lang="en-US" b="1" dirty="0"/>
                        <a:t>Moderate</a:t>
                      </a:r>
                    </a:p>
                    <a:p>
                      <a:endParaRPr lang="en-US" dirty="0"/>
                    </a:p>
                    <a:p>
                      <a:endParaRPr lang="en-US" dirty="0"/>
                    </a:p>
                    <a:p>
                      <a:endParaRPr lang="en-US" dirty="0"/>
                    </a:p>
                    <a:p>
                      <a:r>
                        <a:rPr lang="en-US" dirty="0"/>
                        <a:t>Low</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Very Low</a:t>
                      </a:r>
                    </a:p>
                    <a:p>
                      <a:endParaRPr lang="en-US" dirty="0"/>
                    </a:p>
                    <a:p>
                      <a:endParaRPr lang="en-US" dirty="0"/>
                    </a:p>
                    <a:p>
                      <a:endParaRPr lang="en-US" dirty="0"/>
                    </a:p>
                    <a:p>
                      <a:r>
                        <a:rPr lang="en-US" dirty="0"/>
                        <a:t>Very low</a:t>
                      </a:r>
                    </a:p>
                    <a:p>
                      <a:endParaRPr lang="en-US" dirty="0"/>
                    </a:p>
                  </a:txBody>
                  <a:tcPr/>
                </a:tc>
                <a:extLst>
                  <a:ext uri="{0D108BD9-81ED-4DB2-BD59-A6C34878D82A}">
                    <a16:rowId xmlns:a16="http://schemas.microsoft.com/office/drawing/2014/main" val="304339866"/>
                  </a:ext>
                </a:extLst>
              </a:tr>
              <a:tr h="453569">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4090864642"/>
                  </a:ext>
                </a:extLst>
              </a:tr>
              <a:tr h="453569">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198765149"/>
                  </a:ext>
                </a:extLst>
              </a:tr>
            </a:tbl>
          </a:graphicData>
        </a:graphic>
      </p:graphicFrame>
    </p:spTree>
    <p:extLst>
      <p:ext uri="{BB962C8B-B14F-4D97-AF65-F5344CB8AC3E}">
        <p14:creationId xmlns:p14="http://schemas.microsoft.com/office/powerpoint/2010/main" val="14915396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848995" y="381641"/>
            <a:ext cx="8494012"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a:r>
              <a:rPr lang="en-GB" altLang="en-US" sz="1452" b="1">
                <a:latin typeface="Arial" panose="020B0604020202020204" pitchFamily="34" charset="0"/>
              </a:rPr>
              <a:t>Image of System of Air Quality and Weather Forecasting and Research for Delhi, India (SAFAR-Air).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5349" y="5878698"/>
            <a:ext cx="1142040" cy="7503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4631" y="1239971"/>
            <a:ext cx="7805619" cy="437085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194631" y="5972308"/>
            <a:ext cx="3918652"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089" b="1">
                <a:latin typeface="Arial" panose="020B0604020202020204" pitchFamily="34" charset="0"/>
              </a:rPr>
              <a:t>C Sorensen et al. BMJ 2022;379:bmj-2021-069487</a:t>
            </a:r>
          </a:p>
        </p:txBody>
      </p:sp>
      <p:sp>
        <p:nvSpPr>
          <p:cNvPr id="3077" name="Text Box 5"/>
          <p:cNvSpPr txBox="1">
            <a:spLocks noChangeArrowheads="1"/>
          </p:cNvSpPr>
          <p:nvPr/>
        </p:nvSpPr>
        <p:spPr bwMode="auto">
          <a:xfrm>
            <a:off x="1621451" y="6613175"/>
            <a:ext cx="4931078"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907">
                <a:latin typeface="Arial" panose="020B0604020202020204" pitchFamily="34" charset="0"/>
              </a:rPr>
              <a:t>©2022 by British Medical Journal Publishing Group</a:t>
            </a:r>
          </a:p>
        </p:txBody>
      </p:sp>
    </p:spTree>
    <p:extLst>
      <p:ext uri="{BB962C8B-B14F-4D97-AF65-F5344CB8AC3E}">
        <p14:creationId xmlns:p14="http://schemas.microsoft.com/office/powerpoint/2010/main" val="53142254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2" name="Google Shape;1052;p124"/>
          <p:cNvSpPr txBox="1">
            <a:spLocks noGrp="1"/>
          </p:cNvSpPr>
          <p:nvPr>
            <p:ph type="title"/>
          </p:nvPr>
        </p:nvSpPr>
        <p:spPr>
          <a:xfrm>
            <a:off x="3009900" y="428017"/>
            <a:ext cx="6172200" cy="1313557"/>
          </a:xfrm>
          <a:prstGeom prst="rect">
            <a:avLst/>
          </a:prstGeom>
          <a:noFill/>
          <a:ln>
            <a:noFill/>
          </a:ln>
        </p:spPr>
        <p:txBody>
          <a:bodyPr spcFirstLastPara="1" vert="horz" wrap="square" lIns="68569" tIns="34275" rIns="68569" bIns="34275" rtlCol="0" anchor="ctr" anchorCtr="0">
            <a:noAutofit/>
          </a:bodyPr>
          <a:lstStyle/>
          <a:p>
            <a:pPr algn="ctr">
              <a:buSzPts val="4400"/>
            </a:pPr>
            <a:r>
              <a:rPr lang="en-US" b="1" dirty="0">
                <a:latin typeface="Calibri"/>
                <a:ea typeface="Calibri"/>
                <a:cs typeface="Calibri"/>
                <a:sym typeface="Calibri"/>
              </a:rPr>
              <a:t>Health Professionals  are the best messengers!!</a:t>
            </a:r>
            <a:endParaRPr dirty="0"/>
          </a:p>
        </p:txBody>
      </p:sp>
      <p:pic>
        <p:nvPicPr>
          <p:cNvPr id="1053" name="Google Shape;1053;p124"/>
          <p:cNvPicPr preferRelativeResize="0"/>
          <p:nvPr/>
        </p:nvPicPr>
        <p:blipFill>
          <a:blip r:embed="rId3">
            <a:alphaModFix/>
          </a:blip>
          <a:stretch>
            <a:fillRect/>
          </a:stretch>
        </p:blipFill>
        <p:spPr>
          <a:xfrm>
            <a:off x="3944538" y="1574362"/>
            <a:ext cx="4549767" cy="4333088"/>
          </a:xfrm>
          <a:prstGeom prst="rect">
            <a:avLst/>
          </a:prstGeom>
          <a:noFill/>
          <a:ln>
            <a:noFill/>
          </a:ln>
        </p:spPr>
      </p:pic>
    </p:spTree>
    <p:extLst>
      <p:ext uri="{BB962C8B-B14F-4D97-AF65-F5344CB8AC3E}">
        <p14:creationId xmlns:p14="http://schemas.microsoft.com/office/powerpoint/2010/main" val="426709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a:bodyPr>
          <a:lstStyle/>
          <a:p>
            <a:pPr marL="0" indent="0">
              <a:buNone/>
            </a:pPr>
            <a:r>
              <a:rPr lang="en-US" dirty="0"/>
              <a:t>22 million health sector workers</a:t>
            </a:r>
          </a:p>
          <a:p>
            <a:pPr marL="457200" indent="-457200">
              <a:buFont typeface="Arial" panose="020B0604020202020204" pitchFamily="34" charset="0"/>
              <a:buChar char="•"/>
            </a:pPr>
            <a:r>
              <a:rPr lang="en-US" dirty="0"/>
              <a:t>3.8 million nurses</a:t>
            </a:r>
          </a:p>
          <a:p>
            <a:pPr marL="457200" indent="-457200">
              <a:buFont typeface="Arial" panose="020B0604020202020204" pitchFamily="34" charset="0"/>
              <a:buChar char="•"/>
            </a:pPr>
            <a:r>
              <a:rPr lang="en-US" dirty="0"/>
              <a:t>1 million doctors</a:t>
            </a:r>
          </a:p>
          <a:p>
            <a:pPr marL="457200" indent="-457200">
              <a:buFont typeface="Arial" panose="020B0604020202020204" pitchFamily="34" charset="0"/>
              <a:buChar char="•"/>
            </a:pPr>
            <a:r>
              <a:rPr lang="en-US" dirty="0"/>
              <a:t>Over 300K pharmacists</a:t>
            </a:r>
          </a:p>
          <a:p>
            <a:pPr marL="0" indent="0">
              <a:buNone/>
            </a:pP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Health Sector</a:t>
            </a:r>
          </a:p>
        </p:txBody>
      </p:sp>
      <p:pic>
        <p:nvPicPr>
          <p:cNvPr id="4" name="Picture 3"/>
          <p:cNvPicPr>
            <a:picLocks noChangeAspect="1"/>
          </p:cNvPicPr>
          <p:nvPr/>
        </p:nvPicPr>
        <p:blipFill>
          <a:blip r:embed="rId2"/>
          <a:stretch>
            <a:fillRect/>
          </a:stretch>
        </p:blipFill>
        <p:spPr>
          <a:xfrm>
            <a:off x="6552028" y="1124261"/>
            <a:ext cx="5060119" cy="3468925"/>
          </a:xfrm>
          <a:prstGeom prst="rect">
            <a:avLst/>
          </a:prstGeom>
        </p:spPr>
      </p:pic>
    </p:spTree>
    <p:extLst>
      <p:ext uri="{BB962C8B-B14F-4D97-AF65-F5344CB8AC3E}">
        <p14:creationId xmlns:p14="http://schemas.microsoft.com/office/powerpoint/2010/main" val="26606920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Earth’s Warming</a:t>
            </a:r>
          </a:p>
        </p:txBody>
      </p:sp>
      <p:sp>
        <p:nvSpPr>
          <p:cNvPr id="3" name="Content Placeholder 2"/>
          <p:cNvSpPr>
            <a:spLocks noGrp="1"/>
          </p:cNvSpPr>
          <p:nvPr>
            <p:ph idx="1"/>
          </p:nvPr>
        </p:nvSpPr>
        <p:spPr/>
        <p:txBody>
          <a:bodyPr>
            <a:normAutofit/>
          </a:bodyPr>
          <a:lstStyle/>
          <a:p>
            <a:pPr lvl="0"/>
            <a:r>
              <a:rPr lang="en-US" dirty="0">
                <a:solidFill>
                  <a:srgbClr val="31445D"/>
                </a:solidFill>
                <a:latin typeface="Akkurat"/>
              </a:rPr>
              <a:t>We are already at 1.01 degree (2 degrees Fahrenheit) rise since preindustrial time (1880)” </a:t>
            </a:r>
            <a:r>
              <a:rPr lang="en-US" dirty="0">
                <a:solidFill>
                  <a:srgbClr val="31445D"/>
                </a:solidFill>
                <a:latin typeface="Akkurat"/>
                <a:hlinkClick r:id="rId2"/>
              </a:rPr>
              <a:t>https://www.ipcc.ch/sr15/chapter/chapter-1/</a:t>
            </a:r>
            <a:endParaRPr lang="en-US" dirty="0">
              <a:solidFill>
                <a:srgbClr val="31445D"/>
              </a:solidFill>
              <a:latin typeface="Akkurat"/>
            </a:endParaRPr>
          </a:p>
          <a:p>
            <a:pPr lvl="0"/>
            <a:endParaRPr lang="en-US" dirty="0">
              <a:solidFill>
                <a:srgbClr val="31445D"/>
              </a:solidFill>
              <a:latin typeface="Akkurat"/>
            </a:endParaRPr>
          </a:p>
          <a:p>
            <a:pPr lvl="0"/>
            <a:r>
              <a:rPr lang="en-US" dirty="0">
                <a:solidFill>
                  <a:srgbClr val="31445D"/>
                </a:solidFill>
                <a:latin typeface="Akkurat"/>
              </a:rPr>
              <a:t>“2 degree warmer world still represents what scientists characterize as a profoundly disrupted climate with fiercer storms, higher seas, </a:t>
            </a:r>
            <a:r>
              <a:rPr lang="en-US" b="1" dirty="0">
                <a:solidFill>
                  <a:srgbClr val="F83036"/>
                </a:solidFill>
                <a:latin typeface="Akkurat"/>
                <a:hlinkClick r:id="rId3"/>
              </a:rPr>
              <a:t>animal and plant extinctions</a:t>
            </a:r>
            <a:r>
              <a:rPr lang="en-US" dirty="0">
                <a:solidFill>
                  <a:srgbClr val="31445D"/>
                </a:solidFill>
                <a:latin typeface="Akkurat"/>
              </a:rPr>
              <a:t>, disappearing coral, </a:t>
            </a:r>
            <a:r>
              <a:rPr lang="en-US" b="1" dirty="0">
                <a:solidFill>
                  <a:srgbClr val="F83036"/>
                </a:solidFill>
                <a:latin typeface="Akkurat"/>
                <a:hlinkClick r:id="rId4"/>
              </a:rPr>
              <a:t>melting ice</a:t>
            </a:r>
            <a:r>
              <a:rPr lang="en-US" dirty="0">
                <a:solidFill>
                  <a:srgbClr val="31445D"/>
                </a:solidFill>
                <a:latin typeface="Akkurat"/>
              </a:rPr>
              <a:t> and more people dying from heat, smog and infectious disease. Nature. Com 4/2022</a:t>
            </a:r>
          </a:p>
          <a:p>
            <a:pPr lvl="0"/>
            <a:endParaRPr lang="en-US" dirty="0">
              <a:solidFill>
                <a:srgbClr val="31445D"/>
              </a:solidFill>
              <a:latin typeface="Akkurat"/>
            </a:endParaRPr>
          </a:p>
          <a:p>
            <a:endParaRPr lang="en-US" dirty="0">
              <a:solidFill>
                <a:srgbClr val="31445D"/>
              </a:solidFill>
              <a:latin typeface="Akkurat"/>
            </a:endParaRPr>
          </a:p>
          <a:p>
            <a:endParaRPr lang="en-US" dirty="0">
              <a:solidFill>
                <a:srgbClr val="31445D"/>
              </a:solidFill>
              <a:latin typeface="Akkurat"/>
            </a:endParaRPr>
          </a:p>
          <a:p>
            <a:endParaRPr lang="en-US" dirty="0"/>
          </a:p>
        </p:txBody>
      </p:sp>
    </p:spTree>
    <p:extLst>
      <p:ext uri="{BB962C8B-B14F-4D97-AF65-F5344CB8AC3E}">
        <p14:creationId xmlns:p14="http://schemas.microsoft.com/office/powerpoint/2010/main" val="3950832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 Now!</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0688"/>
            <a:ext cx="10515600" cy="4869656"/>
          </a:xfrm>
        </p:spPr>
      </p:pic>
    </p:spTree>
    <p:extLst>
      <p:ext uri="{BB962C8B-B14F-4D97-AF65-F5344CB8AC3E}">
        <p14:creationId xmlns:p14="http://schemas.microsoft.com/office/powerpoint/2010/main" val="15254721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524000" y="-1081445"/>
            <a:ext cx="9144000" cy="4439007"/>
          </a:xfrm>
        </p:spPr>
        <p:txBody>
          <a:bodyPr>
            <a:normAutofit/>
          </a:bodyPr>
          <a:lstStyle/>
          <a:p>
            <a:r>
              <a:rPr lang="en-US" sz="3600" b="1" dirty="0">
                <a:solidFill>
                  <a:srgbClr val="006666"/>
                </a:solidFill>
              </a:rPr>
              <a:t>Please follow us on Instagram @</a:t>
            </a:r>
            <a:r>
              <a:rPr lang="en-US" sz="3600" b="1" dirty="0" err="1">
                <a:solidFill>
                  <a:srgbClr val="006666"/>
                </a:solidFill>
              </a:rPr>
              <a:t>flclinicians</a:t>
            </a:r>
            <a:br>
              <a:rPr lang="en-US" sz="3600" b="1" dirty="0">
                <a:solidFill>
                  <a:srgbClr val="006666"/>
                </a:solidFill>
              </a:rPr>
            </a:br>
            <a:r>
              <a:rPr lang="en-US" sz="3600" b="1" dirty="0">
                <a:solidFill>
                  <a:srgbClr val="006666"/>
                </a:solidFill>
              </a:rPr>
              <a:t>Please follow us on Facebook @Florida Clinicians for Climate Action</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1585645" y="4414838"/>
            <a:ext cx="9144000" cy="985836"/>
          </a:xfrm>
        </p:spPr>
        <p:txBody>
          <a:bodyPr>
            <a:normAutofit fontScale="62500" lnSpcReduction="20000"/>
          </a:bodyPr>
          <a:lstStyle/>
          <a:p>
            <a:r>
              <a:rPr lang="en-US" sz="3200" dirty="0">
                <a:solidFill>
                  <a:prstClr val="black"/>
                </a:solidFill>
              </a:rPr>
              <a:t>Thank You</a:t>
            </a:r>
          </a:p>
          <a:p>
            <a:endParaRPr lang="en-US" sz="3200" dirty="0">
              <a:solidFill>
                <a:prstClr val="black"/>
              </a:solidFill>
            </a:endParaRPr>
          </a:p>
          <a:p>
            <a:r>
              <a:rPr lang="en-US" sz="3200" dirty="0">
                <a:solidFill>
                  <a:prstClr val="black"/>
                </a:solidFill>
              </a:rPr>
              <a:t>www.floridaclincians.org</a:t>
            </a:r>
            <a:endParaRPr lang="en-US" sz="3200" dirty="0">
              <a:solidFill>
                <a:srgbClr val="006666"/>
              </a:solidFill>
            </a:endParaRP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59145" y="5789488"/>
            <a:ext cx="1147540" cy="985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7048" y="5948737"/>
            <a:ext cx="1431572" cy="653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50632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msgothic"/>
      </a:majorFont>
      <a:minorFont>
        <a:latin typeface="Times New Roman"/>
        <a:ea typeface=""/>
        <a:cs typeface="msgothi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anose="05000000000000000000" pitchFamily="2" charset="2"/>
          <a:buNone/>
          <a:tabLst/>
          <a:defRPr kumimoji="0" lang="en-GB" altLang="en-US" sz="2400" b="0" i="0" u="none" strike="noStrike" cap="none" normalizeH="0" baseline="0" smtClean="0">
            <a:ln>
              <a:noFill/>
            </a:ln>
            <a:effectLst/>
            <a:latin typeface="Times New Roman" panose="02020603050405020304" pitchFamily="18" charset="0"/>
            <a:cs typeface="msgothic"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anose="05000000000000000000" pitchFamily="2" charset="2"/>
          <a:buNone/>
          <a:tabLst/>
          <a:defRPr kumimoji="0" lang="en-GB" altLang="en-US" sz="2400" b="0" i="0" u="none" strike="noStrike" cap="none" normalizeH="0" baseline="0" smtClean="0">
            <a:ln>
              <a:noFill/>
            </a:ln>
            <a:effectLst/>
            <a:latin typeface="Times New Roman" panose="02020603050405020304" pitchFamily="18" charset="0"/>
            <a:cs typeface="msgothic"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1773F7DB16174F9EB52C0FB0A05233" ma:contentTypeVersion="14" ma:contentTypeDescription="Create a new document." ma:contentTypeScope="" ma:versionID="b1417e6288efece5fdb01cfb357edf60">
  <xsd:schema xmlns:xsd="http://www.w3.org/2001/XMLSchema" xmlns:xs="http://www.w3.org/2001/XMLSchema" xmlns:p="http://schemas.microsoft.com/office/2006/metadata/properties" xmlns:ns3="bebd99a4-15a0-4ecf-a8c0-62f4b2b44c53" xmlns:ns4="b3569f8f-28ed-419e-963b-75b4ef2f90d8" targetNamespace="http://schemas.microsoft.com/office/2006/metadata/properties" ma:root="true" ma:fieldsID="906b85b531d73d20a1b488ca2b72d7e0" ns3:_="" ns4:_="">
    <xsd:import namespace="bebd99a4-15a0-4ecf-a8c0-62f4b2b44c53"/>
    <xsd:import namespace="b3569f8f-28ed-419e-963b-75b4ef2f90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bd99a4-15a0-4ecf-a8c0-62f4b2b44c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3569f8f-28ed-419e-963b-75b4ef2f90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F16F987-9217-4C20-9DD6-56D8977C43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bd99a4-15a0-4ecf-a8c0-62f4b2b44c53"/>
    <ds:schemaRef ds:uri="b3569f8f-28ed-419e-963b-75b4ef2f90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E6F4F7-97D7-4758-B546-724DDC7550F0}">
  <ds:schemaRefs>
    <ds:schemaRef ds:uri="http://schemas.microsoft.com/office/2006/documentManagement/types"/>
    <ds:schemaRef ds:uri="http://purl.org/dc/terms/"/>
    <ds:schemaRef ds:uri="http://schemas.microsoft.com/office/2006/metadata/properties"/>
    <ds:schemaRef ds:uri="http://purl.org/dc/dcmitype/"/>
    <ds:schemaRef ds:uri="http://www.w3.org/XML/1998/namespace"/>
    <ds:schemaRef ds:uri="http://purl.org/dc/elements/1.1/"/>
    <ds:schemaRef ds:uri="bebd99a4-15a0-4ecf-a8c0-62f4b2b44c53"/>
    <ds:schemaRef ds:uri="http://schemas.microsoft.com/office/infopath/2007/PartnerControls"/>
    <ds:schemaRef ds:uri="http://schemas.openxmlformats.org/package/2006/metadata/core-properties"/>
    <ds:schemaRef ds:uri="b3569f8f-28ed-419e-963b-75b4ef2f90d8"/>
  </ds:schemaRefs>
</ds:datastoreItem>
</file>

<file path=customXml/itemProps3.xml><?xml version="1.0" encoding="utf-8"?>
<ds:datastoreItem xmlns:ds="http://schemas.openxmlformats.org/officeDocument/2006/customXml" ds:itemID="{03A52CE9-35E1-4A62-966C-0686C9EBF6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528</TotalTime>
  <Words>2826</Words>
  <Application>Microsoft Macintosh PowerPoint</Application>
  <PresentationFormat>Widescreen</PresentationFormat>
  <Paragraphs>265</Paragraphs>
  <Slides>38</Slides>
  <Notes>8</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38</vt:i4>
      </vt:variant>
    </vt:vector>
  </HeadingPairs>
  <TitlesOfParts>
    <vt:vector size="51" baseType="lpstr">
      <vt:lpstr>Akkurat</vt:lpstr>
      <vt:lpstr>Arial</vt:lpstr>
      <vt:lpstr>baskerville-etext</vt:lpstr>
      <vt:lpstr>Calibri</vt:lpstr>
      <vt:lpstr>Calibri Light</vt:lpstr>
      <vt:lpstr>Lato Black</vt:lpstr>
      <vt:lpstr>Symbol</vt:lpstr>
      <vt:lpstr>Times New Roman</vt:lpstr>
      <vt:lpstr>Wingdings</vt:lpstr>
      <vt:lpstr>Office Theme</vt:lpstr>
      <vt:lpstr>1_Office Theme</vt:lpstr>
      <vt:lpstr>2_Office Theme</vt:lpstr>
      <vt:lpstr>3_Office Theme</vt:lpstr>
      <vt:lpstr>  Heat Stress and Heat Illness Prevention CME Series Session 4 The Health Impacts of Heat and Ambient Air Pollution</vt:lpstr>
      <vt:lpstr>The Health Impacts of Heat and Ambient Air Pollution</vt:lpstr>
      <vt:lpstr>Disclosure</vt:lpstr>
      <vt:lpstr>Learning Objectives</vt:lpstr>
      <vt:lpstr>Greenhouse Effect</vt:lpstr>
      <vt:lpstr>Disclosure</vt:lpstr>
      <vt:lpstr>Heading </vt:lpstr>
      <vt:lpstr>Killer Heat </vt:lpstr>
      <vt:lpstr>PowerPoint Presentation</vt:lpstr>
      <vt:lpstr>PowerPoint Presentation</vt:lpstr>
      <vt:lpstr>U.S. Health Care Sector- 5th in world</vt:lpstr>
      <vt:lpstr>PowerPoint Presentation</vt:lpstr>
      <vt:lpstr>Climate Impacts Health</vt:lpstr>
      <vt:lpstr>Case 1.</vt:lpstr>
      <vt:lpstr>SUGARCANE BURNING BATTLE HEATING UP SHARE ON:           S. FLORIDA TIMES — OCTOBER 25, 2022</vt:lpstr>
      <vt:lpstr>PowerPoint Presentation</vt:lpstr>
      <vt:lpstr>Ambient Air Pollution- Outdoor air pollution</vt:lpstr>
      <vt:lpstr>Particulate Matter PM 2.5 and PM 10</vt:lpstr>
      <vt:lpstr>Ground Level Ozone</vt:lpstr>
      <vt:lpstr>Ground level Ozone</vt:lpstr>
      <vt:lpstr>Heat and Ambient Pollution</vt:lpstr>
      <vt:lpstr>PM2.5  and PM 10 microgram Impact</vt:lpstr>
      <vt:lpstr>Air Pollution Health Impacts</vt:lpstr>
      <vt:lpstr>PowerPoint Presentation</vt:lpstr>
      <vt:lpstr>PowerPoint Presentation</vt:lpstr>
      <vt:lpstr>PowerPoint Presentation</vt:lpstr>
      <vt:lpstr>Some People Face Greater Risk</vt:lpstr>
      <vt:lpstr>             “NO Safe Level of Air Pollution Identified!”   Cecilia Sorensen, M.D.  BMJ 2022;379:e069487  </vt:lpstr>
      <vt:lpstr> Interventions to minimize patients’ health risks from ambient air pollution exposure </vt:lpstr>
      <vt:lpstr> Interventions to minimize patients’ health risks from ambient air pollution exposure </vt:lpstr>
      <vt:lpstr> Interventions to minimize patients’ health risks from ambient air pollution exposure </vt:lpstr>
      <vt:lpstr> Interventions to minimize patients’ health risks from ambient air pollution exposure </vt:lpstr>
      <vt:lpstr>PowerPoint Presentation</vt:lpstr>
      <vt:lpstr>Health Professionals  are the best messengers!!</vt:lpstr>
      <vt:lpstr>Health Sector</vt:lpstr>
      <vt:lpstr>Earth’s Warming</vt:lpstr>
      <vt:lpstr>Act Now!</vt:lpstr>
      <vt:lpstr>Please follow us on Instagram @flclinicians Please follow us on Facebook @Florida Clinicians for Climate Action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Heat Stress and Heat Illness Prevention CME Series Session 1 Climate, Heat, and Health</dc:title>
  <dc:creator>Patrise Tyson</dc:creator>
  <cp:lastModifiedBy>Cheryl Holder</cp:lastModifiedBy>
  <cp:revision>51</cp:revision>
  <dcterms:created xsi:type="dcterms:W3CDTF">2022-08-19T21:29:34Z</dcterms:created>
  <dcterms:modified xsi:type="dcterms:W3CDTF">2024-02-06T18:40:51Z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0x010100851773F7DB16174F9EB52C0FB0A05233</vt:lpwstr>
  </property>
</Properties>
</file>