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0"/>
  </p:notesMasterIdLst>
  <p:sldIdLst>
    <p:sldId id="273" r:id="rId3"/>
    <p:sldId id="292" r:id="rId4"/>
    <p:sldId id="300" r:id="rId5"/>
    <p:sldId id="278" r:id="rId6"/>
    <p:sldId id="322" r:id="rId7"/>
    <p:sldId id="298" r:id="rId8"/>
    <p:sldId id="323" r:id="rId9"/>
    <p:sldId id="324" r:id="rId10"/>
    <p:sldId id="325" r:id="rId11"/>
    <p:sldId id="279" r:id="rId12"/>
    <p:sldId id="312" r:id="rId13"/>
    <p:sldId id="326" r:id="rId14"/>
    <p:sldId id="293" r:id="rId15"/>
    <p:sldId id="294" r:id="rId16"/>
    <p:sldId id="262" r:id="rId17"/>
    <p:sldId id="297" r:id="rId18"/>
    <p:sldId id="257" r:id="rId19"/>
    <p:sldId id="258" r:id="rId20"/>
    <p:sldId id="327" r:id="rId21"/>
    <p:sldId id="260" r:id="rId22"/>
    <p:sldId id="261" r:id="rId23"/>
    <p:sldId id="263" r:id="rId24"/>
    <p:sldId id="264" r:id="rId25"/>
    <p:sldId id="256" r:id="rId26"/>
    <p:sldId id="265" r:id="rId27"/>
    <p:sldId id="266" r:id="rId28"/>
    <p:sldId id="299"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Gill Sans" panose="020B0604020202020204" charset="0"/>
      <p:regular r:id="rId35"/>
      <p:bold r:id="rId36"/>
    </p:embeddedFont>
    <p:embeddedFont>
      <p:font typeface="Lato Black" panose="020F0502020204030203" pitchFamily="34" charset="0"/>
      <p:bold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0CA148-2368-4DDC-BF80-F9CF48AF83E7}" v="13" dt="2023-03-20T20:40:17.4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8" d="100"/>
          <a:sy n="128" d="100"/>
        </p:scale>
        <p:origin x="63"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47"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se Tyson" userId="df47b97f725f1c45" providerId="LiveId" clId="{9F0CA148-2368-4DDC-BF80-F9CF48AF83E7}"/>
    <pc:docChg chg="undo custSel addSld delSld modSld sldOrd">
      <pc:chgData name="Patrise Tyson" userId="df47b97f725f1c45" providerId="LiveId" clId="{9F0CA148-2368-4DDC-BF80-F9CF48AF83E7}" dt="2023-03-20T20:40:25.646" v="88" actId="20577"/>
      <pc:docMkLst>
        <pc:docMk/>
      </pc:docMkLst>
      <pc:sldChg chg="add del">
        <pc:chgData name="Patrise Tyson" userId="df47b97f725f1c45" providerId="LiveId" clId="{9F0CA148-2368-4DDC-BF80-F9CF48AF83E7}" dt="2023-03-20T00:06:02.124" v="28" actId="2696"/>
        <pc:sldMkLst>
          <pc:docMk/>
          <pc:sldMk cId="0" sldId="256"/>
        </pc:sldMkLst>
      </pc:sldChg>
      <pc:sldChg chg="delSp add setBg delDesignElem">
        <pc:chgData name="Patrise Tyson" userId="df47b97f725f1c45" providerId="LiveId" clId="{9F0CA148-2368-4DDC-BF80-F9CF48AF83E7}" dt="2023-03-20T20:40:17.457" v="73"/>
        <pc:sldMkLst>
          <pc:docMk/>
          <pc:sldMk cId="4279490901" sldId="256"/>
        </pc:sldMkLst>
        <pc:cxnChg chg="del">
          <ac:chgData name="Patrise Tyson" userId="df47b97f725f1c45" providerId="LiveId" clId="{9F0CA148-2368-4DDC-BF80-F9CF48AF83E7}" dt="2023-03-20T20:40:17.457" v="73"/>
          <ac:cxnSpMkLst>
            <pc:docMk/>
            <pc:sldMk cId="4279490901" sldId="256"/>
            <ac:cxnSpMk id="27" creationId="{50DA1EB8-87CF-4588-A1FD-4756F9A28F6B}"/>
          </ac:cxnSpMkLst>
        </pc:cxnChg>
        <pc:cxnChg chg="del">
          <ac:chgData name="Patrise Tyson" userId="df47b97f725f1c45" providerId="LiveId" clId="{9F0CA148-2368-4DDC-BF80-F9CF48AF83E7}" dt="2023-03-20T20:40:17.457" v="73"/>
          <ac:cxnSpMkLst>
            <pc:docMk/>
            <pc:sldMk cId="4279490901" sldId="256"/>
            <ac:cxnSpMk id="29" creationId="{D7A4E378-EA57-47B9-B1EB-58B998F6CFFB}"/>
          </ac:cxnSpMkLst>
        </pc:cxnChg>
        <pc:cxnChg chg="del">
          <ac:chgData name="Patrise Tyson" userId="df47b97f725f1c45" providerId="LiveId" clId="{9F0CA148-2368-4DDC-BF80-F9CF48AF83E7}" dt="2023-03-20T20:40:17.457" v="73"/>
          <ac:cxnSpMkLst>
            <pc:docMk/>
            <pc:sldMk cId="4279490901" sldId="256"/>
            <ac:cxnSpMk id="31" creationId="{D2B31ED6-76F0-425A-9A41-C947AEF9C145}"/>
          </ac:cxnSpMkLst>
        </pc:cxnChg>
      </pc:sldChg>
      <pc:sldChg chg="del">
        <pc:chgData name="Patrise Tyson" userId="df47b97f725f1c45" providerId="LiveId" clId="{9F0CA148-2368-4DDC-BF80-F9CF48AF83E7}" dt="2023-03-20T00:06:49.646" v="31" actId="2696"/>
        <pc:sldMkLst>
          <pc:docMk/>
          <pc:sldMk cId="0" sldId="259"/>
        </pc:sldMkLst>
      </pc:sldChg>
      <pc:sldChg chg="ord">
        <pc:chgData name="Patrise Tyson" userId="df47b97f725f1c45" providerId="LiveId" clId="{9F0CA148-2368-4DDC-BF80-F9CF48AF83E7}" dt="2023-03-20T00:07:23.178" v="33"/>
        <pc:sldMkLst>
          <pc:docMk/>
          <pc:sldMk cId="0" sldId="262"/>
        </pc:sldMkLst>
      </pc:sldChg>
      <pc:sldChg chg="modNotesTx">
        <pc:chgData name="Patrise Tyson" userId="df47b97f725f1c45" providerId="LiveId" clId="{9F0CA148-2368-4DDC-BF80-F9CF48AF83E7}" dt="2023-03-20T20:40:25.646" v="88" actId="20577"/>
        <pc:sldMkLst>
          <pc:docMk/>
          <pc:sldMk cId="0" sldId="264"/>
        </pc:sldMkLst>
      </pc:sldChg>
      <pc:sldChg chg="del">
        <pc:chgData name="Patrise Tyson" userId="df47b97f725f1c45" providerId="LiveId" clId="{9F0CA148-2368-4DDC-BF80-F9CF48AF83E7}" dt="2023-03-20T00:04:09.818" v="23" actId="2696"/>
        <pc:sldMkLst>
          <pc:docMk/>
          <pc:sldMk cId="0" sldId="272"/>
        </pc:sldMkLst>
      </pc:sldChg>
      <pc:sldChg chg="add del ord">
        <pc:chgData name="Patrise Tyson" userId="df47b97f725f1c45" providerId="LiveId" clId="{9F0CA148-2368-4DDC-BF80-F9CF48AF83E7}" dt="2023-03-20T00:02:56.424" v="22" actId="2696"/>
        <pc:sldMkLst>
          <pc:docMk/>
          <pc:sldMk cId="1171511181" sldId="274"/>
        </pc:sldMkLst>
      </pc:sldChg>
      <pc:sldChg chg="add">
        <pc:chgData name="Patrise Tyson" userId="df47b97f725f1c45" providerId="LiveId" clId="{9F0CA148-2368-4DDC-BF80-F9CF48AF83E7}" dt="2023-03-16T21:32:10.651" v="6"/>
        <pc:sldMkLst>
          <pc:docMk/>
          <pc:sldMk cId="4226654288" sldId="278"/>
        </pc:sldMkLst>
      </pc:sldChg>
      <pc:sldChg chg="modSp add mod">
        <pc:chgData name="Patrise Tyson" userId="df47b97f725f1c45" providerId="LiveId" clId="{9F0CA148-2368-4DDC-BF80-F9CF48AF83E7}" dt="2023-03-20T00:13:36.132" v="71" actId="1076"/>
        <pc:sldMkLst>
          <pc:docMk/>
          <pc:sldMk cId="648569690" sldId="279"/>
        </pc:sldMkLst>
        <pc:picChg chg="mod">
          <ac:chgData name="Patrise Tyson" userId="df47b97f725f1c45" providerId="LiveId" clId="{9F0CA148-2368-4DDC-BF80-F9CF48AF83E7}" dt="2023-03-20T00:13:36.132" v="71" actId="1076"/>
          <ac:picMkLst>
            <pc:docMk/>
            <pc:sldMk cId="648569690" sldId="279"/>
            <ac:picMk id="869" creationId="{00000000-0000-0000-0000-000000000000}"/>
          </ac:picMkLst>
        </pc:picChg>
      </pc:sldChg>
      <pc:sldChg chg="del">
        <pc:chgData name="Patrise Tyson" userId="df47b97f725f1c45" providerId="LiveId" clId="{9F0CA148-2368-4DDC-BF80-F9CF48AF83E7}" dt="2023-03-20T00:04:44.663" v="24" actId="2696"/>
        <pc:sldMkLst>
          <pc:docMk/>
          <pc:sldMk cId="0" sldId="295"/>
        </pc:sldMkLst>
      </pc:sldChg>
      <pc:sldChg chg="del">
        <pc:chgData name="Patrise Tyson" userId="df47b97f725f1c45" providerId="LiveId" clId="{9F0CA148-2368-4DDC-BF80-F9CF48AF83E7}" dt="2023-03-20T00:05:20.578" v="25" actId="2696"/>
        <pc:sldMkLst>
          <pc:docMk/>
          <pc:sldMk cId="0" sldId="296"/>
        </pc:sldMkLst>
      </pc:sldChg>
      <pc:sldChg chg="add del ord">
        <pc:chgData name="Patrise Tyson" userId="df47b97f725f1c45" providerId="LiveId" clId="{9F0CA148-2368-4DDC-BF80-F9CF48AF83E7}" dt="2023-03-16T21:32:56.982" v="12"/>
        <pc:sldMkLst>
          <pc:docMk/>
          <pc:sldMk cId="1887131803" sldId="298"/>
        </pc:sldMkLst>
      </pc:sldChg>
      <pc:sldChg chg="add ord">
        <pc:chgData name="Patrise Tyson" userId="df47b97f725f1c45" providerId="LiveId" clId="{9F0CA148-2368-4DDC-BF80-F9CF48AF83E7}" dt="2023-03-16T21:25:35.817" v="2"/>
        <pc:sldMkLst>
          <pc:docMk/>
          <pc:sldMk cId="345048404" sldId="300"/>
        </pc:sldMkLst>
      </pc:sldChg>
      <pc:sldChg chg="modSp add mod">
        <pc:chgData name="Patrise Tyson" userId="df47b97f725f1c45" providerId="LiveId" clId="{9F0CA148-2368-4DDC-BF80-F9CF48AF83E7}" dt="2023-03-16T21:33:57.899" v="19" actId="27636"/>
        <pc:sldMkLst>
          <pc:docMk/>
          <pc:sldMk cId="114756673" sldId="312"/>
        </pc:sldMkLst>
        <pc:spChg chg="mod">
          <ac:chgData name="Patrise Tyson" userId="df47b97f725f1c45" providerId="LiveId" clId="{9F0CA148-2368-4DDC-BF80-F9CF48AF83E7}" dt="2023-03-16T21:33:57.899" v="19" actId="27636"/>
          <ac:spMkLst>
            <pc:docMk/>
            <pc:sldMk cId="114756673" sldId="312"/>
            <ac:spMk id="3" creationId="{00000000-0000-0000-0000-000000000000}"/>
          </ac:spMkLst>
        </pc:spChg>
      </pc:sldChg>
      <pc:sldChg chg="add">
        <pc:chgData name="Patrise Tyson" userId="df47b97f725f1c45" providerId="LiveId" clId="{9F0CA148-2368-4DDC-BF80-F9CF48AF83E7}" dt="2023-03-16T21:32:26.189" v="7"/>
        <pc:sldMkLst>
          <pc:docMk/>
          <pc:sldMk cId="242579734" sldId="322"/>
        </pc:sldMkLst>
      </pc:sldChg>
      <pc:sldChg chg="add">
        <pc:chgData name="Patrise Tyson" userId="df47b97f725f1c45" providerId="LiveId" clId="{9F0CA148-2368-4DDC-BF80-F9CF48AF83E7}" dt="2023-03-16T21:33:13.474" v="14"/>
        <pc:sldMkLst>
          <pc:docMk/>
          <pc:sldMk cId="1788035888" sldId="323"/>
        </pc:sldMkLst>
      </pc:sldChg>
      <pc:sldChg chg="add del">
        <pc:chgData name="Patrise Tyson" userId="df47b97f725f1c45" providerId="LiveId" clId="{9F0CA148-2368-4DDC-BF80-F9CF48AF83E7}" dt="2023-03-16T21:32:59.074" v="13" actId="47"/>
        <pc:sldMkLst>
          <pc:docMk/>
          <pc:sldMk cId="2330836042" sldId="323"/>
        </pc:sldMkLst>
      </pc:sldChg>
      <pc:sldChg chg="add">
        <pc:chgData name="Patrise Tyson" userId="df47b97f725f1c45" providerId="LiveId" clId="{9F0CA148-2368-4DDC-BF80-F9CF48AF83E7}" dt="2023-03-16T21:33:24.258" v="15"/>
        <pc:sldMkLst>
          <pc:docMk/>
          <pc:sldMk cId="1113627332" sldId="324"/>
        </pc:sldMkLst>
      </pc:sldChg>
      <pc:sldChg chg="add">
        <pc:chgData name="Patrise Tyson" userId="df47b97f725f1c45" providerId="LiveId" clId="{9F0CA148-2368-4DDC-BF80-F9CF48AF83E7}" dt="2023-03-16T21:33:36.011" v="16"/>
        <pc:sldMkLst>
          <pc:docMk/>
          <pc:sldMk cId="1414585319" sldId="325"/>
        </pc:sldMkLst>
      </pc:sldChg>
      <pc:sldChg chg="add">
        <pc:chgData name="Patrise Tyson" userId="df47b97f725f1c45" providerId="LiveId" clId="{9F0CA148-2368-4DDC-BF80-F9CF48AF83E7}" dt="2023-03-16T21:34:12.176" v="20"/>
        <pc:sldMkLst>
          <pc:docMk/>
          <pc:sldMk cId="3950832714" sldId="326"/>
        </pc:sldMkLst>
      </pc:sldChg>
      <pc:sldChg chg="add ord">
        <pc:chgData name="Patrise Tyson" userId="df47b97f725f1c45" providerId="LiveId" clId="{9F0CA148-2368-4DDC-BF80-F9CF48AF83E7}" dt="2023-03-20T00:06:45.894" v="30"/>
        <pc:sldMkLst>
          <pc:docMk/>
          <pc:sldMk cId="2266103" sldId="3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slide is also an extension of the first message, moving into the part of this talk that gives more specifics about health impacts.  Depending on how long you have to talk, the doctor stories here illustrate the health impacts in a way that audiences find fascinating.  But if you lack time, the most important is to get in the 5 messages, which can be found on the first text page of the Medical Alert! report.   The 2</a:t>
            </a:r>
            <a:r>
              <a:rPr lang="en-US" baseline="30000"/>
              <a:t>nd</a:t>
            </a:r>
            <a:r>
              <a:rPr lang="en-US"/>
              <a:t> message is that these health impacts will worsen if we do not address climate change.  </a:t>
            </a:r>
            <a:endParaRPr/>
          </a:p>
          <a:p>
            <a:pPr marL="0" lvl="0" indent="0" algn="l" rtl="0">
              <a:lnSpc>
                <a:spcPct val="100000"/>
              </a:lnSpc>
              <a:spcBef>
                <a:spcPts val="0"/>
              </a:spcBef>
              <a:spcAft>
                <a:spcPts val="0"/>
              </a:spcAft>
              <a:buSzPts val="1400"/>
              <a:buNone/>
            </a:pPr>
            <a:r>
              <a:rPr lang="en-US"/>
              <a:t>The 3</a:t>
            </a:r>
            <a:r>
              <a:rPr lang="en-US" baseline="30000"/>
              <a:t>rd</a:t>
            </a:r>
            <a:r>
              <a:rPr lang="en-US"/>
              <a:t> message is that we have a way to successfully address climate.  Hope is not lost.  We can do something about this!</a:t>
            </a:r>
            <a:endParaRPr/>
          </a:p>
          <a:p>
            <a:pPr marL="0" lvl="0" indent="0" algn="l" rtl="0">
              <a:lnSpc>
                <a:spcPct val="100000"/>
              </a:lnSpc>
              <a:spcBef>
                <a:spcPts val="0"/>
              </a:spcBef>
              <a:spcAft>
                <a:spcPts val="0"/>
              </a:spcAft>
              <a:buSzPts val="1400"/>
              <a:buNone/>
            </a:pPr>
            <a:r>
              <a:rPr lang="en-US"/>
              <a:t>The 4</a:t>
            </a:r>
            <a:r>
              <a:rPr lang="en-US" baseline="30000"/>
              <a:t>th</a:t>
            </a:r>
            <a:r>
              <a:rPr lang="en-US"/>
              <a:t> message is that Clean Energy and Energy efficiency are the route to addressing climate change AND cleaning the air</a:t>
            </a:r>
            <a:endParaRPr/>
          </a:p>
          <a:p>
            <a:pPr marL="0" lvl="0" indent="0" algn="l" rtl="0">
              <a:lnSpc>
                <a:spcPct val="100000"/>
              </a:lnSpc>
              <a:spcBef>
                <a:spcPts val="0"/>
              </a:spcBef>
              <a:spcAft>
                <a:spcPts val="0"/>
              </a:spcAft>
              <a:buSzPts val="1400"/>
              <a:buNone/>
            </a:pPr>
            <a:r>
              <a:rPr lang="en-US"/>
              <a:t>The 5</a:t>
            </a:r>
            <a:r>
              <a:rPr lang="en-US" baseline="30000"/>
              <a:t>th</a:t>
            </a:r>
            <a:r>
              <a:rPr lang="en-US"/>
              <a:t> and final message is that these solutions will BENEFIT our health.  At this point we can quantify how much they will benefit our health and how much $$ they will SAVE!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865" name="Google Shape;86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2452610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an extension of the first evidence based message !!  Children and students playing outdoor sports are more exposed to the heat.  Pregnant women and their pregnancies are at greater risk from heat and poor air quality, both of which lead to premature delivery.  The elderly are at greater risk from heat.  People with limited resources often live at the </a:t>
            </a:r>
            <a:r>
              <a:rPr lang="en-US" dirty="0" err="1"/>
              <a:t>fenceline</a:t>
            </a:r>
            <a:r>
              <a:rPr lang="en-US" dirty="0"/>
              <a:t> where they are exposed to danger from the fossil fuel industry and cannot get out of harms way when danger threatens.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26393-4218-4A5B-ABA5-1F5E592502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852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daa9fc054f_0_12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1daa9fc054f_0_12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206500" lvl="0" indent="-304800" algn="l" rtl="0">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Buildings, roads, and other infrastructure absorb and re-emit the sun’s heat more than natural landscapes (forests and water). Urban areas, because of the highly concentrated infrastructure and lack of greenery in urban environments, they become “islands” of higher temperatures relative to outlying areas.</a:t>
            </a:r>
            <a:r>
              <a:rPr lang="en" sz="1600" baseline="30000">
                <a:solidFill>
                  <a:srgbClr val="1B1B1B"/>
                </a:solidFill>
                <a:highlight>
                  <a:srgbClr val="FFFFFF"/>
                </a:highlight>
                <a:latin typeface="Times New Roman"/>
                <a:ea typeface="Times New Roman"/>
                <a:cs typeface="Times New Roman"/>
                <a:sym typeface="Times New Roman"/>
              </a:rPr>
              <a:t>ii</a:t>
            </a:r>
            <a:r>
              <a:rPr lang="en">
                <a:solidFill>
                  <a:srgbClr val="1B1B1B"/>
                </a:solidFill>
                <a:highlight>
                  <a:srgbClr val="FFFFFF"/>
                </a:highlight>
                <a:latin typeface="Times New Roman"/>
                <a:ea typeface="Times New Roman"/>
                <a:cs typeface="Times New Roman"/>
                <a:sym typeface="Times New Roman"/>
              </a:rPr>
              <a:t>  Ambient air temperature can be 5-10 degrees hotter in an urban heat island over the more vegeated or rural areas. </a:t>
            </a:r>
            <a:endParaRPr>
              <a:solidFill>
                <a:srgbClr val="1B1B1B"/>
              </a:solidFill>
              <a:highlight>
                <a:srgbClr val="FFFFFF"/>
              </a:highlight>
              <a:latin typeface="Times New Roman"/>
              <a:ea typeface="Times New Roman"/>
              <a:cs typeface="Times New Roman"/>
              <a:sym typeface="Times New Roman"/>
            </a:endParaRPr>
          </a:p>
          <a:p>
            <a:pPr marL="1663700" lvl="0" indent="-304800" algn="l" rtl="0">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Factors contributing to UHI: reduced natural landscape, urban materials (roofing, cement), spacing and alignment of buildings, Waste heat from vehicles, air-conditioning, industrial facilities)  </a:t>
            </a:r>
            <a:endParaRPr>
              <a:solidFill>
                <a:srgbClr val="1B1B1B"/>
              </a:solidFill>
              <a:highlight>
                <a:srgbClr val="FFFFFF"/>
              </a:highlight>
              <a:latin typeface="Times New Roman"/>
              <a:ea typeface="Times New Roman"/>
              <a:cs typeface="Times New Roman"/>
              <a:sym typeface="Times New Roman"/>
            </a:endParaRPr>
          </a:p>
          <a:p>
            <a:pPr marL="1206500" lvl="0" indent="-304800" algn="l" rtl="0">
              <a:lnSpc>
                <a:spcPct val="115000"/>
              </a:lnSpc>
              <a:spcBef>
                <a:spcPts val="0"/>
              </a:spcBef>
              <a:spcAft>
                <a:spcPts val="0"/>
              </a:spcAft>
              <a:buClr>
                <a:schemeClr val="dk1"/>
              </a:buClr>
              <a:buSzPts val="1200"/>
              <a:buFont typeface="Times New Roman"/>
              <a:buChar char="○"/>
            </a:pPr>
            <a:r>
              <a:rPr lang="en">
                <a:highlight>
                  <a:srgbClr val="FFFFFF"/>
                </a:highlight>
                <a:latin typeface="Times New Roman"/>
                <a:ea typeface="Times New Roman"/>
                <a:cs typeface="Times New Roman"/>
                <a:sym typeface="Times New Roman"/>
              </a:rPr>
              <a:t>Due to the urban heat island effect, cities are heating up at a rate twice that of the global average. “Severe heatwaves could affect 13.8% of the world population, or about 1.09 billion people, at least once every five years under 1.5°C of global warming-- a threshold that could be reached as soon as 2030. Under 2°C of global warming, 36.9% of the world population could be affected by severe heatwaves.”</a:t>
            </a:r>
            <a:r>
              <a:rPr lang="en" sz="1600" baseline="30000">
                <a:highlight>
                  <a:srgbClr val="FFFFFF"/>
                </a:highlight>
                <a:latin typeface="Times New Roman"/>
                <a:ea typeface="Times New Roman"/>
                <a:cs typeface="Times New Roman"/>
                <a:sym typeface="Times New Roman"/>
              </a:rPr>
              <a:t>iii</a:t>
            </a:r>
            <a:r>
              <a:rPr lang="en">
                <a:highlight>
                  <a:srgbClr val="FFFFFF"/>
                </a:highlight>
                <a:latin typeface="Times New Roman"/>
                <a:ea typeface="Times New Roman"/>
                <a:cs typeface="Times New Roman"/>
                <a:sym typeface="Times New Roman"/>
              </a:rPr>
              <a:t> </a:t>
            </a:r>
            <a:endParaRPr>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r>
              <a:rPr lang="en">
                <a:latin typeface="Times New Roman"/>
                <a:ea typeface="Times New Roman"/>
                <a:cs typeface="Times New Roman"/>
                <a:sym typeface="Times New Roman"/>
              </a:rPr>
              <a:t>UHI’s  impact on the economy is largely negative (increased energy consumption, particularly cooling, increased emission of GHGs and other pollutants, decreased water quality, human health and comfort impacts).</a:t>
            </a:r>
            <a:r>
              <a:rPr lang="en" sz="1600" baseline="30000">
                <a:latin typeface="Times New Roman"/>
                <a:ea typeface="Times New Roman"/>
                <a:cs typeface="Times New Roman"/>
                <a:sym typeface="Times New Roman"/>
              </a:rPr>
              <a:t>i</a:t>
            </a:r>
            <a:r>
              <a:rPr lang="en">
                <a:latin typeface="Times New Roman"/>
                <a:ea typeface="Times New Roman"/>
                <a:cs typeface="Times New Roman"/>
                <a:sym typeface="Times New Roman"/>
              </a:rPr>
              <a:t>   </a:t>
            </a:r>
            <a:endParaRPr sz="1100">
              <a:highlight>
                <a:srgbClr val="FFFFFF"/>
              </a:highlight>
              <a:latin typeface="Roboto"/>
              <a:ea typeface="Roboto"/>
              <a:cs typeface="Roboto"/>
              <a:sym typeface="Roboto"/>
            </a:endParaRPr>
          </a:p>
        </p:txBody>
      </p:sp>
      <p:sp>
        <p:nvSpPr>
          <p:cNvPr id="244" name="Google Shape;244;g1daa9fc054f_0_12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
              <a:t>13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daa9fc054f_0_12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g1daa9fc054f_0_12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The increase in apparent temperatures in our city are not only due to Climate Change but also to our urbanization to development patterns that have led to loss of tree canopy and vegetation and increase of impermeable surfaces. </a:t>
            </a:r>
            <a:endParaRPr/>
          </a:p>
          <a:p>
            <a:pPr marL="0" lvl="0" indent="0" algn="l" rtl="0">
              <a:lnSpc>
                <a:spcPct val="100000"/>
              </a:lnSpc>
              <a:spcBef>
                <a:spcPts val="0"/>
              </a:spcBef>
              <a:spcAft>
                <a:spcPts val="0"/>
              </a:spcAft>
              <a:buClr>
                <a:schemeClr val="dk1"/>
              </a:buClr>
              <a:buSzPts val="1400"/>
              <a:buFont typeface="Arial"/>
              <a:buNone/>
            </a:pPr>
            <a:r>
              <a:rPr lang="en"/>
              <a:t>Median household income and Urban Tree Canopy positive correlation</a:t>
            </a:r>
            <a:endParaRPr/>
          </a:p>
          <a:p>
            <a:pPr marL="0" lvl="0" indent="0" algn="l" rtl="0">
              <a:lnSpc>
                <a:spcPct val="100000"/>
              </a:lnSpc>
              <a:spcBef>
                <a:spcPts val="0"/>
              </a:spcBef>
              <a:spcAft>
                <a:spcPts val="0"/>
              </a:spcAft>
              <a:buClr>
                <a:schemeClr val="dk1"/>
              </a:buClr>
              <a:buSzPts val="1400"/>
              <a:buFont typeface="Arial"/>
              <a:buNone/>
            </a:pPr>
            <a:endParaRPr/>
          </a:p>
          <a:p>
            <a:pPr marL="0" marR="481774" lvl="0" indent="0" algn="l" rtl="0">
              <a:lnSpc>
                <a:spcPct val="150000"/>
              </a:lnSpc>
              <a:spcBef>
                <a:spcPts val="900"/>
              </a:spcBef>
              <a:spcAft>
                <a:spcPts val="0"/>
              </a:spcAft>
              <a:buClr>
                <a:schemeClr val="dk1"/>
              </a:buClr>
              <a:buSzPts val="1100"/>
              <a:buFont typeface="Arial"/>
              <a:buNone/>
            </a:pPr>
            <a:r>
              <a:rPr lang="en" sz="1800">
                <a:latin typeface="Arial"/>
                <a:ea typeface="Arial"/>
                <a:cs typeface="Arial"/>
                <a:sym typeface="Arial"/>
              </a:rPr>
              <a:t>Equity and tree canopy</a:t>
            </a:r>
            <a:endParaRPr sz="1800">
              <a:latin typeface="Arial"/>
              <a:ea typeface="Arial"/>
              <a:cs typeface="Arial"/>
              <a:sym typeface="Arial"/>
            </a:endParaRPr>
          </a:p>
          <a:p>
            <a:pPr marL="914400" marR="481774" lvl="1" indent="-323850" algn="l" rtl="0">
              <a:lnSpc>
                <a:spcPct val="150000"/>
              </a:lnSpc>
              <a:spcBef>
                <a:spcPts val="900"/>
              </a:spcBef>
              <a:spcAft>
                <a:spcPts val="0"/>
              </a:spcAft>
              <a:buClr>
                <a:schemeClr val="dk1"/>
              </a:buClr>
              <a:buSzPts val="1500"/>
              <a:buChar char="•"/>
            </a:pPr>
            <a:r>
              <a:rPr lang="en" sz="1500">
                <a:latin typeface="Arial"/>
                <a:ea typeface="Arial"/>
                <a:cs typeface="Arial"/>
                <a:sym typeface="Arial"/>
              </a:rPr>
              <a:t>Usually urban heat islands are in poorer neighborhoods which have scarce tree canopy. In fact, t</a:t>
            </a:r>
            <a:r>
              <a:rPr lang="en" sz="1500">
                <a:solidFill>
                  <a:srgbClr val="1C1E21"/>
                </a:solidFill>
                <a:highlight>
                  <a:schemeClr val="lt1"/>
                </a:highlight>
                <a:latin typeface="Arial"/>
                <a:ea typeface="Arial"/>
                <a:cs typeface="Arial"/>
                <a:sym typeface="Arial"/>
              </a:rPr>
              <a:t>hrough a 2016 Urban Tree Canopy Assessment, the County determined that lower-income areas, including predominantly African American and Hispanic neighborhoods, had significantly less tree canopy than their wealthier counterparts.</a:t>
            </a:r>
            <a:endParaRPr sz="1500">
              <a:solidFill>
                <a:srgbClr val="1C1E21"/>
              </a:solidFill>
              <a:highlight>
                <a:schemeClr val="lt1"/>
              </a:highlight>
              <a:latin typeface="Arial"/>
              <a:ea typeface="Arial"/>
              <a:cs typeface="Arial"/>
              <a:sym typeface="Arial"/>
            </a:endParaRPr>
          </a:p>
          <a:p>
            <a:pPr marL="0" marR="481774" lvl="0" indent="0" algn="l" rtl="0">
              <a:lnSpc>
                <a:spcPct val="150000"/>
              </a:lnSpc>
              <a:spcBef>
                <a:spcPts val="900"/>
              </a:spcBef>
              <a:spcAft>
                <a:spcPts val="0"/>
              </a:spcAft>
              <a:buClr>
                <a:schemeClr val="dk1"/>
              </a:buClr>
              <a:buSzPts val="1100"/>
              <a:buFont typeface="Arial"/>
              <a:buNone/>
            </a:pPr>
            <a:r>
              <a:rPr lang="en" sz="1500">
                <a:solidFill>
                  <a:srgbClr val="1C1E21"/>
                </a:solidFill>
                <a:highlight>
                  <a:schemeClr val="lt1"/>
                </a:highlight>
                <a:latin typeface="Arial"/>
                <a:ea typeface="Arial"/>
                <a:cs typeface="Arial"/>
                <a:sym typeface="Arial"/>
              </a:rPr>
              <a:t>Benefits of Planting Trees</a:t>
            </a:r>
            <a:endParaRPr sz="1500">
              <a:solidFill>
                <a:srgbClr val="1C1E21"/>
              </a:solidFill>
              <a:highlight>
                <a:schemeClr val="lt1"/>
              </a:highlight>
              <a:latin typeface="Arial"/>
              <a:ea typeface="Arial"/>
              <a:cs typeface="Arial"/>
              <a:sym typeface="Arial"/>
            </a:endParaRPr>
          </a:p>
          <a:p>
            <a:pPr marL="457200" lvl="0" indent="-320675" algn="l" rtl="0">
              <a:lnSpc>
                <a:spcPct val="115000"/>
              </a:lnSpc>
              <a:spcBef>
                <a:spcPts val="1100"/>
              </a:spcBef>
              <a:spcAft>
                <a:spcPts val="0"/>
              </a:spcAft>
              <a:buClr>
                <a:schemeClr val="dk1"/>
              </a:buClr>
              <a:buSzPts val="1450"/>
              <a:buChar char="•"/>
            </a:pPr>
            <a:r>
              <a:rPr lang="en" sz="1450">
                <a:latin typeface="Arial"/>
                <a:ea typeface="Arial"/>
                <a:cs typeface="Arial"/>
                <a:sym typeface="Arial"/>
              </a:rPr>
              <a:t>Reduces air-conditioning costs by providing shade</a:t>
            </a:r>
            <a:endParaRPr sz="1450">
              <a:latin typeface="Arial"/>
              <a:ea typeface="Arial"/>
              <a:cs typeface="Arial"/>
              <a:sym typeface="Arial"/>
            </a:endParaRPr>
          </a:p>
          <a:p>
            <a:pPr marL="457200" lvl="0" indent="-320675" algn="l" rtl="0">
              <a:lnSpc>
                <a:spcPct val="115000"/>
              </a:lnSpc>
              <a:spcBef>
                <a:spcPts val="0"/>
              </a:spcBef>
              <a:spcAft>
                <a:spcPts val="0"/>
              </a:spcAft>
              <a:buClr>
                <a:schemeClr val="dk1"/>
              </a:buClr>
              <a:buSzPts val="1450"/>
              <a:buChar char="•"/>
            </a:pPr>
            <a:r>
              <a:rPr lang="en" sz="1450">
                <a:latin typeface="Arial"/>
                <a:ea typeface="Arial"/>
                <a:cs typeface="Arial"/>
                <a:sym typeface="Arial"/>
              </a:rPr>
              <a:t>Improves a home's appearance, which can help to increase a property's real estate value</a:t>
            </a:r>
            <a:endParaRPr sz="1450">
              <a:latin typeface="Arial"/>
              <a:ea typeface="Arial"/>
              <a:cs typeface="Arial"/>
              <a:sym typeface="Arial"/>
            </a:endParaRPr>
          </a:p>
          <a:p>
            <a:pPr marL="457200" lvl="0" indent="-320675" algn="l" rtl="0">
              <a:lnSpc>
                <a:spcPct val="115000"/>
              </a:lnSpc>
              <a:spcBef>
                <a:spcPts val="0"/>
              </a:spcBef>
              <a:spcAft>
                <a:spcPts val="0"/>
              </a:spcAft>
              <a:buClr>
                <a:schemeClr val="dk1"/>
              </a:buClr>
              <a:buSzPts val="1450"/>
              <a:buChar char="•"/>
            </a:pPr>
            <a:r>
              <a:rPr lang="en" sz="1450">
                <a:latin typeface="Arial"/>
                <a:ea typeface="Arial"/>
                <a:cs typeface="Arial"/>
                <a:sym typeface="Arial"/>
              </a:rPr>
              <a:t>Provides a natural habitat for wildlife</a:t>
            </a:r>
            <a:endParaRPr sz="1450">
              <a:latin typeface="Arial"/>
              <a:ea typeface="Arial"/>
              <a:cs typeface="Arial"/>
              <a:sym typeface="Arial"/>
            </a:endParaRPr>
          </a:p>
          <a:p>
            <a:pPr marL="457200" lvl="0" indent="-320675" algn="l" rtl="0">
              <a:lnSpc>
                <a:spcPct val="115000"/>
              </a:lnSpc>
              <a:spcBef>
                <a:spcPts val="0"/>
              </a:spcBef>
              <a:spcAft>
                <a:spcPts val="0"/>
              </a:spcAft>
              <a:buClr>
                <a:schemeClr val="dk1"/>
              </a:buClr>
              <a:buSzPts val="1450"/>
              <a:buChar char="•"/>
            </a:pPr>
            <a:r>
              <a:rPr lang="en" sz="1450">
                <a:latin typeface="Arial"/>
                <a:ea typeface="Arial"/>
                <a:cs typeface="Arial"/>
                <a:sym typeface="Arial"/>
              </a:rPr>
              <a:t>Lessens flooding by absorbing excess rain water</a:t>
            </a:r>
            <a:endParaRPr sz="1450">
              <a:latin typeface="Arial"/>
              <a:ea typeface="Arial"/>
              <a:cs typeface="Arial"/>
              <a:sym typeface="Arial"/>
            </a:endParaRPr>
          </a:p>
          <a:p>
            <a:pPr marL="457200" lvl="0" indent="-320675" algn="l" rtl="0">
              <a:lnSpc>
                <a:spcPct val="115000"/>
              </a:lnSpc>
              <a:spcBef>
                <a:spcPts val="0"/>
              </a:spcBef>
              <a:spcAft>
                <a:spcPts val="0"/>
              </a:spcAft>
              <a:buClr>
                <a:schemeClr val="dk1"/>
              </a:buClr>
              <a:buSzPts val="1450"/>
              <a:buChar char="•"/>
            </a:pPr>
            <a:r>
              <a:rPr lang="en" sz="1450">
                <a:latin typeface="Arial"/>
                <a:ea typeface="Arial"/>
                <a:cs typeface="Arial"/>
                <a:sym typeface="Arial"/>
              </a:rPr>
              <a:t>Removes significant amounts of carbon dioxide from the air, which reduces the impact on climate change</a:t>
            </a:r>
            <a:endParaRPr sz="1450">
              <a:latin typeface="Arial"/>
              <a:ea typeface="Arial"/>
              <a:cs typeface="Arial"/>
              <a:sym typeface="Arial"/>
            </a:endParaRPr>
          </a:p>
          <a:p>
            <a:pPr marL="0" lvl="0" indent="0" algn="l" rtl="0">
              <a:lnSpc>
                <a:spcPct val="100000"/>
              </a:lnSpc>
              <a:spcBef>
                <a:spcPts val="2200"/>
              </a:spcBef>
              <a:spcAft>
                <a:spcPts val="0"/>
              </a:spcAft>
              <a:buClr>
                <a:schemeClr val="dk1"/>
              </a:buClr>
              <a:buSzPts val="1400"/>
              <a:buFont typeface="Arial"/>
              <a:buNone/>
            </a:pPr>
            <a:endParaRPr/>
          </a:p>
          <a:p>
            <a:pPr marL="0" lvl="0" indent="0" algn="l" rtl="0">
              <a:lnSpc>
                <a:spcPct val="98181"/>
              </a:lnSpc>
              <a:spcBef>
                <a:spcPts val="1000"/>
              </a:spcBef>
              <a:spcAft>
                <a:spcPts val="0"/>
              </a:spcAft>
              <a:buSzPts val="1100"/>
              <a:buNone/>
            </a:pPr>
            <a:endParaRPr>
              <a:solidFill>
                <a:srgbClr val="222222"/>
              </a:solidFill>
              <a:latin typeface="Arial"/>
              <a:ea typeface="Arial"/>
              <a:cs typeface="Arial"/>
              <a:sym typeface="Arial"/>
            </a:endParaRPr>
          </a:p>
        </p:txBody>
      </p:sp>
      <p:sp>
        <p:nvSpPr>
          <p:cNvPr id="256" name="Google Shape;256;g1daa9fc054f_0_12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daa9fc054f_0_13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1daa9fc054f_0_13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endParaRPr sz="900" i="1">
              <a:latin typeface="Arial"/>
              <a:ea typeface="Arial"/>
              <a:cs typeface="Arial"/>
              <a:sym typeface="Arial"/>
            </a:endParaRPr>
          </a:p>
          <a:p>
            <a:pPr marL="0" lvl="0" indent="0" algn="l" rtl="0">
              <a:lnSpc>
                <a:spcPct val="115000"/>
              </a:lnSpc>
              <a:spcBef>
                <a:spcPts val="1200"/>
              </a:spcBef>
              <a:spcAft>
                <a:spcPts val="0"/>
              </a:spcAft>
              <a:buSzPts val="1400"/>
              <a:buNone/>
            </a:pPr>
            <a:endParaRPr sz="1000" u="sng">
              <a:solidFill>
                <a:srgbClr val="222222"/>
              </a:solidFill>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sz="1100">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SzPts val="1400"/>
              <a:buNone/>
            </a:pPr>
            <a:endParaRPr sz="1000">
              <a:solidFill>
                <a:srgbClr val="222222"/>
              </a:solidFill>
              <a:highlight>
                <a:srgbClr val="FFFFFF"/>
              </a:highlight>
              <a:latin typeface="Arial"/>
              <a:ea typeface="Arial"/>
              <a:cs typeface="Arial"/>
              <a:sym typeface="Arial"/>
            </a:endParaRPr>
          </a:p>
        </p:txBody>
      </p:sp>
      <p:sp>
        <p:nvSpPr>
          <p:cNvPr id="201" name="Google Shape;201;g1daa9fc054f_0_13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daa9fc054f_0_1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daa9fc054f_0_1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And of course in South Florida we have very high average humidity, which makes it more difficult for our bodies to regulate the heat and therefore elevates the heat health related risks.  Currently our humidity in the summer averages around  65-70% and so far we're seeing a slight avg increase in humidity over time.  So This means that while historically Miami Dade County has experienced an average of 7 days or a week of days with a heat index at or above 105 degrees fahrenheit, by mid century that will likely increase to 88 days or essentially 3 months of days that reach a heat index of 105 or above.</a:t>
            </a:r>
            <a:endParaRPr/>
          </a:p>
        </p:txBody>
      </p:sp>
      <p:sp>
        <p:nvSpPr>
          <p:cNvPr id="293" name="Google Shape;293;g1daa9fc054f_0_1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daa9fc054f_0_4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daa9fc054f_0_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daa9fc054f_0_47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1daa9fc054f_0_4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daa9fc054f_0_1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1daa9fc054f_0_1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g1daa9fc054f_0_1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daa9fc054f_0_12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1daa9fc054f_0_12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a:highlight>
                  <a:srgbClr val="FFFFFF"/>
                </a:highlight>
                <a:latin typeface="Arial"/>
                <a:ea typeface="Arial"/>
                <a:cs typeface="Arial"/>
                <a:sym typeface="Arial"/>
              </a:rPr>
              <a:t>Communicating extreme heat impacts across our community can save lives and help us build stronger connections between the County, residents, and a variety of community partners. Deepening engagement with existing partners and expanding our networks helps us collaboratively identify, educate, and advance solutions to protect us from extreme heat.</a:t>
            </a:r>
            <a:endParaRPr/>
          </a:p>
        </p:txBody>
      </p:sp>
      <p:sp>
        <p:nvSpPr>
          <p:cNvPr id="172" name="Google Shape;172;g1daa9fc054f_0_12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daa9fc054f_0_13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daa9fc054f_0_13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8181"/>
              </a:lnSpc>
              <a:spcBef>
                <a:spcPts val="1000"/>
              </a:spcBef>
              <a:spcAft>
                <a:spcPts val="0"/>
              </a:spcAft>
              <a:buSzPts val="1100"/>
              <a:buNone/>
            </a:pPr>
            <a:endParaRPr>
              <a:solidFill>
                <a:srgbClr val="222222"/>
              </a:solidFill>
              <a:latin typeface="Arial"/>
              <a:ea typeface="Arial"/>
              <a:cs typeface="Arial"/>
              <a:sym typeface="Arial"/>
            </a:endParaRPr>
          </a:p>
        </p:txBody>
      </p:sp>
      <p:sp>
        <p:nvSpPr>
          <p:cNvPr id="217" name="Google Shape;217;g1daa9fc054f_0_13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daa9fc054f_0_13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1daa9fc054f_0_13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https://www.miamidade.gov/parks/library/growing-green-bus-stops.pdf  </a:t>
            </a:r>
            <a:r>
              <a:rPr lang="en" b="1" dirty="0"/>
              <a:t>add slide </a:t>
            </a:r>
            <a:r>
              <a:rPr lang="en" b="1"/>
              <a:t>with brochure here</a:t>
            </a:r>
            <a:endParaRPr b="1" dirty="0"/>
          </a:p>
        </p:txBody>
      </p:sp>
      <p:sp>
        <p:nvSpPr>
          <p:cNvPr id="233" name="Google Shape;233;g1daa9fc054f_0_13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daa9fc054f_0_13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g1daa9fc054f_0_13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8181"/>
              </a:lnSpc>
              <a:spcBef>
                <a:spcPts val="1000"/>
              </a:spcBef>
              <a:spcAft>
                <a:spcPts val="0"/>
              </a:spcAft>
              <a:buSzPts val="1100"/>
              <a:buNone/>
            </a:pPr>
            <a:endParaRPr>
              <a:solidFill>
                <a:srgbClr val="222222"/>
              </a:solidFill>
              <a:latin typeface="Arial"/>
              <a:ea typeface="Arial"/>
              <a:cs typeface="Arial"/>
              <a:sym typeface="Arial"/>
            </a:endParaRPr>
          </a:p>
        </p:txBody>
      </p:sp>
      <p:sp>
        <p:nvSpPr>
          <p:cNvPr id="251" name="Google Shape;251;g1daa9fc054f_0_13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1daa9fc054f_0_14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1daa9fc054f_0_14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https://www.miamidade.gov/parks/library/growing-green-bus-stops.pdf</a:t>
            </a:r>
            <a:endParaRPr/>
          </a:p>
        </p:txBody>
      </p:sp>
      <p:sp>
        <p:nvSpPr>
          <p:cNvPr id="268" name="Google Shape;268;g1daa9fc054f_0_14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Arial"/>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Arial"/>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Arial"/>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Arial"/>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519329" y="843196"/>
            <a:ext cx="8105345" cy="3608882"/>
          </a:xfrm>
          <a:prstGeom prst="rect">
            <a:avLst/>
          </a:prstGeom>
        </p:spPr>
        <p:txBody>
          <a:bodyPr lIns="182880" tIns="182880">
            <a:normAutofit/>
          </a:bodyPr>
          <a:lstStyle>
            <a:lvl1pPr>
              <a:lnSpc>
                <a:spcPct val="120000"/>
              </a:lnSpc>
              <a:defRPr sz="1800"/>
            </a:lvl1pPr>
            <a:lvl2pPr>
              <a:lnSpc>
                <a:spcPct val="120000"/>
              </a:lnSpc>
              <a:defRPr sz="1575"/>
            </a:lvl2pPr>
            <a:lvl3pPr>
              <a:lnSpc>
                <a:spcPct val="120000"/>
              </a:lnSpc>
              <a:defRPr sz="1125"/>
            </a:lvl3pPr>
            <a:lvl4pPr>
              <a:lnSpc>
                <a:spcPct val="120000"/>
              </a:lnSpc>
              <a:defRPr sz="1013"/>
            </a:lvl4pPr>
            <a:lvl5pPr>
              <a:lnSpc>
                <a:spcPct val="120000"/>
              </a:lnSpc>
              <a:defRPr sz="101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5DF8206D-14CF-5149-86ED-E2ED0DB634A8}"/>
              </a:ext>
            </a:extLst>
          </p:cNvPr>
          <p:cNvSpPr>
            <a:spLocks noGrp="1"/>
          </p:cNvSpPr>
          <p:nvPr>
            <p:ph type="title"/>
          </p:nvPr>
        </p:nvSpPr>
        <p:spPr>
          <a:xfrm>
            <a:off x="519329" y="414669"/>
            <a:ext cx="8105345" cy="494415"/>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27863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Picture fill">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43500"/>
          </a:xfrm>
          <a:prstGeom prst="rect">
            <a:avLst/>
          </a:prstGeom>
        </p:spPr>
        <p:txBody>
          <a:bodyPr/>
          <a:lstStyle>
            <a:lvl1pPr marL="0" indent="0">
              <a:buNone/>
              <a:defRPr/>
            </a:lvl1pPr>
          </a:lstStyle>
          <a:p>
            <a:r>
              <a:rPr lang="en-US" dirty="0"/>
              <a:t>Insert Picture</a:t>
            </a:r>
          </a:p>
        </p:txBody>
      </p:sp>
    </p:spTree>
    <p:extLst>
      <p:ext uri="{BB962C8B-B14F-4D97-AF65-F5344CB8AC3E}">
        <p14:creationId xmlns:p14="http://schemas.microsoft.com/office/powerpoint/2010/main" val="10554309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umm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328" y="386269"/>
            <a:ext cx="8105345" cy="456927"/>
          </a:xfrm>
          <a:prstGeom prst="rect">
            <a:avLst/>
          </a:prstGeom>
        </p:spPr>
        <p:txBody>
          <a:bodyPr anchor="ctr">
            <a:normAutofit/>
          </a:bodyPr>
          <a:lstStyle>
            <a:lvl1pPr>
              <a:defRPr b="1">
                <a:solidFill>
                  <a:schemeClr val="tx1"/>
                </a:solidFill>
              </a:defRPr>
            </a:lvl1pPr>
          </a:lstStyle>
          <a:p>
            <a:r>
              <a:rPr lang="en-US" dirty="0"/>
              <a:t>Summary</a:t>
            </a:r>
          </a:p>
        </p:txBody>
      </p:sp>
      <p:sp>
        <p:nvSpPr>
          <p:cNvPr id="4" name="Content Placeholder 10"/>
          <p:cNvSpPr>
            <a:spLocks noGrp="1"/>
          </p:cNvSpPr>
          <p:nvPr>
            <p:ph sz="quarter" idx="10"/>
          </p:nvPr>
        </p:nvSpPr>
        <p:spPr>
          <a:xfrm>
            <a:off x="519328" y="843196"/>
            <a:ext cx="8105345" cy="3608882"/>
          </a:xfrm>
          <a:prstGeom prst="rect">
            <a:avLst/>
          </a:prstGeom>
        </p:spPr>
        <p:txBody>
          <a:bodyPr lIns="182880" tIns="182880">
            <a:normAutofit/>
          </a:bodyPr>
          <a:lstStyle>
            <a:lvl1pPr marL="385763" marR="0" indent="-385763" algn="l" defTabSz="514350" rtl="0" eaLnBrk="1" fontAlgn="auto" latinLnBrk="0" hangingPunct="1">
              <a:lnSpc>
                <a:spcPct val="120000"/>
              </a:lnSpc>
              <a:spcBef>
                <a:spcPts val="563"/>
              </a:spcBef>
              <a:spcAft>
                <a:spcPts val="0"/>
              </a:spcAft>
              <a:buClrTx/>
              <a:buSzTx/>
              <a:buFont typeface="+mj-lt"/>
              <a:buAutoNum type="arabicPeriod"/>
              <a:tabLst/>
              <a:defRPr sz="2400"/>
            </a:lvl1pPr>
            <a:lvl2pPr marL="642938" indent="-385763">
              <a:lnSpc>
                <a:spcPct val="120000"/>
              </a:lnSpc>
              <a:buFont typeface="+mj-lt"/>
              <a:buAutoNum type="arabicPeriod"/>
              <a:defRPr sz="2100"/>
            </a:lvl2pPr>
            <a:lvl3pPr marL="857250" indent="-342900">
              <a:lnSpc>
                <a:spcPct val="120000"/>
              </a:lnSpc>
              <a:buFont typeface="+mj-lt"/>
              <a:buAutoNum type="arabicPeriod"/>
              <a:defRPr sz="1500"/>
            </a:lvl3pPr>
            <a:lvl4pPr marL="1028700" indent="-257175">
              <a:lnSpc>
                <a:spcPct val="120000"/>
              </a:lnSpc>
              <a:buFont typeface="+mj-lt"/>
              <a:buAutoNum type="arabicPeriod"/>
              <a:defRPr sz="1350"/>
            </a:lvl4pPr>
            <a:lvl5pPr marL="1285875" indent="-257175">
              <a:lnSpc>
                <a:spcPct val="120000"/>
              </a:lnSpc>
              <a:buFont typeface="+mj-lt"/>
              <a:buAutoNum type="arabicPeriod"/>
              <a:defRPr sz="135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70675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 id="2147483673"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healthaffairs.org/doi/10.1377/hlthaff.2020.01247" TargetMode="External"/><Relationship Id="rId2" Type="http://schemas.openxmlformats.org/officeDocument/2006/relationships/hyperlink" Target="https://noharm-global.org/sites/default/files/documents-files/5961/HealthCaresClimateFootprint_092319.pdf" TargetMode="Externa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pbs.org/newshour/science/world-isnt-meeting-biodiversity-goals-u-n-report-finds" TargetMode="External"/><Relationship Id="rId2" Type="http://schemas.openxmlformats.org/officeDocument/2006/relationships/hyperlink" Target="https://www.ipcc.ch/sr15/chapter/chapter-1/" TargetMode="External"/><Relationship Id="rId1" Type="http://schemas.openxmlformats.org/officeDocument/2006/relationships/slideLayout" Target="../slideLayouts/slideLayout13.xml"/><Relationship Id="rId4" Type="http://schemas.openxmlformats.org/officeDocument/2006/relationships/hyperlink" Target="https://www.pbs.org/newshour/science/east-antarctica-ice-shelf-the-size-of-new-york-city-collapses-accelerated-mel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6.jp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hyperlink" Target="https://miamifoundation.org/extremeheat/" TargetMode="Externa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21" Type="http://schemas.openxmlformats.org/officeDocument/2006/relationships/image" Target="../media/image42.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0.xml"/><Relationship Id="rId16" Type="http://schemas.openxmlformats.org/officeDocument/2006/relationships/image" Target="../media/image38.png"/><Relationship Id="rId20" Type="http://schemas.openxmlformats.org/officeDocument/2006/relationships/image" Target="../media/image16.jpg"/><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5.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4.png"/><Relationship Id="rId10" Type="http://schemas.openxmlformats.org/officeDocument/2006/relationships/image" Target="../media/image32.jp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png"/><Relationship Id="rId7"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50.jpg"/><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15.png"/><Relationship Id="rId4" Type="http://schemas.openxmlformats.org/officeDocument/2006/relationships/image" Target="../media/image51.jpg"/><Relationship Id="rId9"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57.jpg"/></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2.png"/><Relationship Id="rId7"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60.png"/><Relationship Id="rId10" Type="http://schemas.openxmlformats.org/officeDocument/2006/relationships/image" Target="../media/image16.jpg"/><Relationship Id="rId4" Type="http://schemas.openxmlformats.org/officeDocument/2006/relationships/image" Target="../media/image59.jpg"/><Relationship Id="rId9" Type="http://schemas.openxmlformats.org/officeDocument/2006/relationships/image" Target="../media/image1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15.png"/><Relationship Id="rId4" Type="http://schemas.openxmlformats.org/officeDocument/2006/relationships/image" Target="../media/image64.png"/><Relationship Id="rId9"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143000" y="-1061516"/>
            <a:ext cx="6858000" cy="2475978"/>
          </a:xfrm>
        </p:spPr>
        <p:txBody>
          <a:bodyPr>
            <a:normAutofit/>
          </a:bodyPr>
          <a:lstStyle/>
          <a:p>
            <a:r>
              <a:rPr lang="en-US" sz="2700" b="1" dirty="0">
                <a:solidFill>
                  <a:srgbClr val="006666"/>
                </a:solidFill>
              </a:rPr>
              <a:t>Climate </a:t>
            </a:r>
            <a:r>
              <a:rPr lang="en-US" sz="2700" b="1">
                <a:solidFill>
                  <a:srgbClr val="006666"/>
                </a:solidFill>
              </a:rPr>
              <a:t>Change Essentials</a:t>
            </a:r>
            <a:endParaRPr lang="en-US" sz="2700" b="1" dirty="0">
              <a:solidFill>
                <a:srgbClr val="006666"/>
              </a:solidFill>
            </a:endParaRP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065944" y="1853803"/>
            <a:ext cx="6858000" cy="2271713"/>
          </a:xfrm>
        </p:spPr>
        <p:txBody>
          <a:bodyPr>
            <a:noAutofit/>
          </a:bodyPr>
          <a:lstStyle/>
          <a:p>
            <a:r>
              <a:rPr lang="en-US" sz="2100" dirty="0">
                <a:solidFill>
                  <a:srgbClr val="006666"/>
                </a:solidFill>
              </a:rPr>
              <a:t>Cheryl L. Holder, M.D.</a:t>
            </a:r>
          </a:p>
          <a:p>
            <a:r>
              <a:rPr lang="en-US" sz="2100" dirty="0">
                <a:solidFill>
                  <a:srgbClr val="006666"/>
                </a:solidFill>
              </a:rPr>
              <a:t>Co-Chair. Miami Dade Heat, Health Task Force</a:t>
            </a:r>
          </a:p>
          <a:p>
            <a:r>
              <a:rPr lang="en-US" sz="2100" dirty="0">
                <a:solidFill>
                  <a:srgbClr val="006666"/>
                </a:solidFill>
              </a:rPr>
              <a:t>Co-Chair. Florida Clinician for Climate Action</a:t>
            </a:r>
          </a:p>
          <a:p>
            <a:endParaRPr lang="en-US" sz="2100" dirty="0">
              <a:solidFill>
                <a:srgbClr val="006666"/>
              </a:solidFill>
            </a:endParaRPr>
          </a:p>
          <a:p>
            <a:endParaRPr lang="en-US" sz="2100" dirty="0">
              <a:solidFill>
                <a:srgbClr val="006666"/>
              </a:solidFill>
            </a:endParaRPr>
          </a:p>
          <a:p>
            <a:endParaRPr lang="en-US" sz="21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19359" y="4342116"/>
            <a:ext cx="860655" cy="7390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5286" y="4461553"/>
            <a:ext cx="1073679" cy="49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799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143000" y="-811083"/>
            <a:ext cx="6858000" cy="1790700"/>
          </a:xfrm>
        </p:spPr>
        <p:txBody>
          <a:bodyPr>
            <a:normAutofit/>
          </a:bodyPr>
          <a:lstStyle/>
          <a:p>
            <a:r>
              <a:rPr lang="en-US" sz="2700" b="1" dirty="0">
                <a:solidFill>
                  <a:srgbClr val="006666"/>
                </a:solidFill>
              </a:rPr>
              <a:t>Disclosure</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189234" y="1236430"/>
            <a:ext cx="6858000" cy="1241822"/>
          </a:xfrm>
        </p:spPr>
        <p:txBody>
          <a:bodyPr>
            <a:normAutofit/>
          </a:bodyPr>
          <a:lstStyle/>
          <a:p>
            <a:pPr algn="l"/>
            <a:r>
              <a:rPr lang="en-US" sz="2100" dirty="0">
                <a:solidFill>
                  <a:srgbClr val="006666"/>
                </a:solidFill>
              </a:rPr>
              <a:t>I have no actual or potential conflict of interest in relation to this presentation.</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19359" y="4342116"/>
            <a:ext cx="860655" cy="7390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5286" y="4461553"/>
            <a:ext cx="1073679" cy="49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006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bunk climate change &amp; SRM with cemenite! – The Truth Denied"/>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1745166" y="953941"/>
            <a:ext cx="6002841" cy="3163997"/>
          </a:xfrm>
        </p:spPr>
      </p:pic>
      <p:sp>
        <p:nvSpPr>
          <p:cNvPr id="3" name="Title 2"/>
          <p:cNvSpPr>
            <a:spLocks noGrp="1"/>
          </p:cNvSpPr>
          <p:nvPr>
            <p:ph type="title"/>
          </p:nvPr>
        </p:nvSpPr>
        <p:spPr/>
        <p:txBody>
          <a:bodyPr>
            <a:normAutofit fontScale="90000"/>
          </a:bodyPr>
          <a:lstStyle/>
          <a:p>
            <a:r>
              <a:rPr lang="en-US" dirty="0">
                <a:solidFill>
                  <a:srgbClr val="0A5452"/>
                </a:solidFill>
              </a:rPr>
              <a:t>Greenhouse Effect</a:t>
            </a:r>
          </a:p>
        </p:txBody>
      </p:sp>
    </p:spTree>
    <p:extLst>
      <p:ext uri="{BB962C8B-B14F-4D97-AF65-F5344CB8AC3E}">
        <p14:creationId xmlns:p14="http://schemas.microsoft.com/office/powerpoint/2010/main" val="345048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924" r="3924"/>
          <a:stretch>
            <a:fillRect/>
          </a:stretch>
        </p:blipFill>
        <p:spPr/>
      </p:pic>
      <p:pic>
        <p:nvPicPr>
          <p:cNvPr id="2" name="Picture 1"/>
          <p:cNvPicPr>
            <a:picLocks noChangeAspect="1"/>
          </p:cNvPicPr>
          <p:nvPr/>
        </p:nvPicPr>
        <p:blipFill>
          <a:blip r:embed="rId3"/>
          <a:stretch>
            <a:fillRect/>
          </a:stretch>
        </p:blipFill>
        <p:spPr>
          <a:xfrm>
            <a:off x="-2286000" y="-1285875"/>
            <a:ext cx="13716000" cy="7715250"/>
          </a:xfrm>
          <a:prstGeom prst="rect">
            <a:avLst/>
          </a:prstGeom>
        </p:spPr>
      </p:pic>
    </p:spTree>
    <p:extLst>
      <p:ext uri="{BB962C8B-B14F-4D97-AF65-F5344CB8AC3E}">
        <p14:creationId xmlns:p14="http://schemas.microsoft.com/office/powerpoint/2010/main" val="4226654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endParaRPr lang="en-US" dirty="0"/>
          </a:p>
        </p:txBody>
      </p:sp>
      <p:pic>
        <p:nvPicPr>
          <p:cNvPr id="1026" name="Picture 2" descr="Emissions Sources (2020)"/>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276958" y="250581"/>
            <a:ext cx="8601074" cy="4312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79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9685"/>
            <a:ext cx="7886700" cy="994200"/>
          </a:xfrm>
        </p:spPr>
        <p:txBody>
          <a:bodyPr>
            <a:noAutofit/>
          </a:bodyPr>
          <a:lstStyle/>
          <a:p>
            <a:r>
              <a:rPr lang="en-US" sz="2800" dirty="0"/>
              <a:t>SUGARCANE BURNING BATTLE HEATING UP</a:t>
            </a:r>
            <a:br>
              <a:rPr lang="en-US" sz="2800" dirty="0"/>
            </a:br>
            <a:r>
              <a:rPr lang="en-US" sz="2800" dirty="0"/>
              <a:t>SHARE ON:         </a:t>
            </a:r>
            <a:br>
              <a:rPr lang="en-US" sz="2800" dirty="0"/>
            </a:br>
            <a:r>
              <a:rPr lang="en-US" sz="2800" dirty="0"/>
              <a:t>S. FLORIDA TIMES — OCTOBER 25, 2022</a:t>
            </a:r>
          </a:p>
        </p:txBody>
      </p:sp>
      <p:pic>
        <p:nvPicPr>
          <p:cNvPr id="4" name="Content Placeholder 3"/>
          <p:cNvPicPr>
            <a:picLocks noGrp="1" noChangeAspect="1"/>
          </p:cNvPicPr>
          <p:nvPr>
            <p:ph idx="1"/>
          </p:nvPr>
        </p:nvPicPr>
        <p:blipFill>
          <a:blip r:embed="rId2"/>
          <a:stretch>
            <a:fillRect/>
          </a:stretch>
        </p:blipFill>
        <p:spPr>
          <a:xfrm>
            <a:off x="1625190" y="1656602"/>
            <a:ext cx="5804047" cy="3263504"/>
          </a:xfrm>
          <a:prstGeom prst="rect">
            <a:avLst/>
          </a:prstGeom>
        </p:spPr>
      </p:pic>
    </p:spTree>
    <p:extLst>
      <p:ext uri="{BB962C8B-B14F-4D97-AF65-F5344CB8AC3E}">
        <p14:creationId xmlns:p14="http://schemas.microsoft.com/office/powerpoint/2010/main" val="1887131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particle pollution graphi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5066" y="273844"/>
            <a:ext cx="7990284" cy="4869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03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 Health </a:t>
            </a:r>
            <a:r>
              <a:rPr lang="en-US" dirty="0"/>
              <a:t>Care Sector- 5</a:t>
            </a:r>
            <a:r>
              <a:rPr lang="en-US" baseline="30000" dirty="0"/>
              <a:t>th</a:t>
            </a:r>
            <a:r>
              <a:rPr lang="en-US" dirty="0"/>
              <a:t> in world</a:t>
            </a:r>
          </a:p>
        </p:txBody>
      </p:sp>
      <p:sp>
        <p:nvSpPr>
          <p:cNvPr id="3" name="Rectangle 2"/>
          <p:cNvSpPr/>
          <p:nvPr/>
        </p:nvSpPr>
        <p:spPr>
          <a:xfrm>
            <a:off x="813391" y="1212112"/>
            <a:ext cx="7958470" cy="2354491"/>
          </a:xfrm>
          <a:prstGeom prst="rect">
            <a:avLst/>
          </a:prstGeom>
        </p:spPr>
        <p:txBody>
          <a:bodyPr wrap="square">
            <a:spAutoFit/>
          </a:bodyPr>
          <a:lstStyle/>
          <a:p>
            <a:r>
              <a:rPr lang="en-US" sz="2100" dirty="0">
                <a:solidFill>
                  <a:srgbClr val="1C1C1C"/>
                </a:solidFill>
                <a:latin typeface="baskerville-etext"/>
              </a:rPr>
              <a:t>Health care sector emits </a:t>
            </a:r>
            <a:r>
              <a:rPr lang="en-US" sz="2100" dirty="0">
                <a:solidFill>
                  <a:srgbClr val="1FADB6"/>
                </a:solidFill>
                <a:latin typeface="baskerville-etext"/>
                <a:hlinkClick r:id="rId2"/>
              </a:rPr>
              <a:t>4.4% of global greenhouse gas emissions</a:t>
            </a:r>
            <a:r>
              <a:rPr lang="en-US" sz="2100" dirty="0">
                <a:solidFill>
                  <a:srgbClr val="1C1C1C"/>
                </a:solidFill>
                <a:latin typeface="baskerville-etext"/>
              </a:rPr>
              <a:t>.</a:t>
            </a:r>
          </a:p>
          <a:p>
            <a:endParaRPr lang="en-US" sz="2100" dirty="0">
              <a:solidFill>
                <a:srgbClr val="1C1C1C"/>
              </a:solidFill>
              <a:latin typeface="baskerville-etext"/>
            </a:endParaRPr>
          </a:p>
          <a:p>
            <a:endParaRPr lang="en-US" sz="2100" dirty="0">
              <a:solidFill>
                <a:srgbClr val="1C1C1C"/>
              </a:solidFill>
              <a:latin typeface="baskerville-etext"/>
            </a:endParaRPr>
          </a:p>
          <a:p>
            <a:r>
              <a:rPr lang="en-US" sz="2100" dirty="0">
                <a:solidFill>
                  <a:srgbClr val="1C1C1C"/>
                </a:solidFill>
                <a:latin typeface="baskerville-etext"/>
              </a:rPr>
              <a:t> U.S. — hospitals, health systems, doctors’ offices, pharmaceutical companies, medical device companies, and others — is responsible for </a:t>
            </a:r>
            <a:r>
              <a:rPr lang="en-US" sz="2100" dirty="0">
                <a:solidFill>
                  <a:srgbClr val="1FADB6"/>
                </a:solidFill>
                <a:latin typeface="baskerville-etext"/>
                <a:hlinkClick r:id="rId3"/>
              </a:rPr>
              <a:t>8.5% of U.S. greenhouse gas emissions</a:t>
            </a:r>
            <a:r>
              <a:rPr lang="en-US" sz="2100" dirty="0">
                <a:solidFill>
                  <a:srgbClr val="1C1C1C"/>
                </a:solidFill>
                <a:latin typeface="baskerville-etext"/>
              </a:rPr>
              <a:t>.</a:t>
            </a:r>
          </a:p>
          <a:p>
            <a:endParaRPr lang="en-US" sz="2100" dirty="0"/>
          </a:p>
        </p:txBody>
      </p:sp>
    </p:spTree>
    <p:extLst>
      <p:ext uri="{BB962C8B-B14F-4D97-AF65-F5344CB8AC3E}">
        <p14:creationId xmlns:p14="http://schemas.microsoft.com/office/powerpoint/2010/main" val="1113627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pic>
        <p:nvPicPr>
          <p:cNvPr id="4" name="Content Placeholder 3"/>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519328" y="386269"/>
            <a:ext cx="8396072" cy="4065479"/>
          </a:xfrm>
        </p:spPr>
      </p:pic>
    </p:spTree>
    <p:extLst>
      <p:ext uri="{BB962C8B-B14F-4D97-AF65-F5344CB8AC3E}">
        <p14:creationId xmlns:p14="http://schemas.microsoft.com/office/powerpoint/2010/main" val="1414585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4"/>
          <p:cNvSpPr txBox="1">
            <a:spLocks noGrp="1"/>
          </p:cNvSpPr>
          <p:nvPr>
            <p:ph type="title"/>
          </p:nvPr>
        </p:nvSpPr>
        <p:spPr>
          <a:xfrm>
            <a:off x="1468014" y="252350"/>
            <a:ext cx="6305360" cy="1115233"/>
          </a:xfrm>
          <a:prstGeom prst="rect">
            <a:avLst/>
          </a:prstGeom>
          <a:noFill/>
          <a:ln>
            <a:noFill/>
          </a:ln>
        </p:spPr>
        <p:txBody>
          <a:bodyPr spcFirstLastPara="1" wrap="square" lIns="68569" tIns="34275" rIns="68569" bIns="34275" anchor="ctr" anchorCtr="0">
            <a:normAutofit/>
          </a:bodyPr>
          <a:lstStyle/>
          <a:p>
            <a:pPr>
              <a:buClr>
                <a:srgbClr val="0A5452"/>
              </a:buClr>
              <a:buSzPts val="4000"/>
            </a:pPr>
            <a:r>
              <a:rPr lang="en-US" b="1" dirty="0">
                <a:latin typeface="Lato Black"/>
                <a:ea typeface="Lato Black"/>
                <a:cs typeface="Lato Black"/>
                <a:sym typeface="Lato Black"/>
              </a:rPr>
              <a:t>Climate Impacts Health</a:t>
            </a:r>
            <a:endParaRPr b="1" dirty="0">
              <a:latin typeface="Lato Black"/>
              <a:ea typeface="Lato Black"/>
              <a:cs typeface="Lato Black"/>
              <a:sym typeface="Lato Black"/>
            </a:endParaRPr>
          </a:p>
        </p:txBody>
      </p:sp>
      <p:pic>
        <p:nvPicPr>
          <p:cNvPr id="868" name="Google Shape;868;p14" descr="HEATWAVE Fact Sheet.png"/>
          <p:cNvPicPr preferRelativeResize="0"/>
          <p:nvPr/>
        </p:nvPicPr>
        <p:blipFill rotWithShape="1">
          <a:blip r:embed="rId3">
            <a:alphaModFix/>
          </a:blip>
          <a:srcRect l="11430" t="10654" r="15947" b="7758"/>
          <a:stretch/>
        </p:blipFill>
        <p:spPr>
          <a:xfrm>
            <a:off x="769741" y="809966"/>
            <a:ext cx="2719772" cy="3855953"/>
          </a:xfrm>
          <a:prstGeom prst="rect">
            <a:avLst/>
          </a:prstGeom>
          <a:noFill/>
          <a:ln>
            <a:noFill/>
          </a:ln>
        </p:spPr>
      </p:pic>
      <p:pic>
        <p:nvPicPr>
          <p:cNvPr id="869" name="Google Shape;869;p14" descr="Eight Ways.png"/>
          <p:cNvPicPr preferRelativeResize="0"/>
          <p:nvPr/>
        </p:nvPicPr>
        <p:blipFill rotWithShape="1">
          <a:blip r:embed="rId4">
            <a:alphaModFix/>
          </a:blip>
          <a:srcRect l="18476" t="13468" r="19547" b="13771"/>
          <a:stretch/>
        </p:blipFill>
        <p:spPr>
          <a:xfrm>
            <a:off x="5065553" y="979680"/>
            <a:ext cx="3406094" cy="4074142"/>
          </a:xfrm>
          <a:prstGeom prst="rect">
            <a:avLst/>
          </a:prstGeom>
          <a:noFill/>
          <a:ln>
            <a:noFill/>
          </a:ln>
        </p:spPr>
      </p:pic>
    </p:spTree>
    <p:extLst>
      <p:ext uri="{BB962C8B-B14F-4D97-AF65-F5344CB8AC3E}">
        <p14:creationId xmlns:p14="http://schemas.microsoft.com/office/powerpoint/2010/main" val="648569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329" y="111230"/>
            <a:ext cx="7886700" cy="994172"/>
          </a:xfrm>
        </p:spPr>
        <p:txBody>
          <a:bodyPr>
            <a:normAutofit/>
          </a:bodyPr>
          <a:lstStyle/>
          <a:p>
            <a:pPr algn="ctr"/>
            <a:r>
              <a:rPr lang="en-US" dirty="0">
                <a:latin typeface="Lato Black"/>
                <a:cs typeface="Lato Black"/>
              </a:rPr>
              <a:t>Some People Face Greater Risk</a:t>
            </a:r>
          </a:p>
        </p:txBody>
      </p:sp>
      <p:sp>
        <p:nvSpPr>
          <p:cNvPr id="3" name="Content Placeholder 2"/>
          <p:cNvSpPr>
            <a:spLocks noGrp="1"/>
          </p:cNvSpPr>
          <p:nvPr>
            <p:ph idx="1"/>
          </p:nvPr>
        </p:nvSpPr>
        <p:spPr>
          <a:xfrm>
            <a:off x="1614488" y="1105402"/>
            <a:ext cx="6042530" cy="3399830"/>
          </a:xfrm>
        </p:spPr>
        <p:txBody>
          <a:bodyPr>
            <a:normAutofit lnSpcReduction="10000"/>
          </a:bodyPr>
          <a:lstStyle/>
          <a:p>
            <a:pPr>
              <a:buClr>
                <a:srgbClr val="6CAB44"/>
              </a:buClr>
            </a:pPr>
            <a:r>
              <a:rPr lang="en-US" b="1" dirty="0"/>
              <a:t>All people are at risk.  Some face greater risk:</a:t>
            </a:r>
          </a:p>
          <a:p>
            <a:pPr marL="342900">
              <a:buClr>
                <a:srgbClr val="6CAB44"/>
              </a:buClr>
              <a:buSzPct val="125000"/>
            </a:pPr>
            <a:r>
              <a:rPr lang="en-US" dirty="0"/>
              <a:t>Children</a:t>
            </a:r>
          </a:p>
          <a:p>
            <a:pPr marL="342900">
              <a:buClr>
                <a:srgbClr val="6CAB44"/>
              </a:buClr>
              <a:buSzPct val="125000"/>
            </a:pPr>
            <a:r>
              <a:rPr lang="en-US" dirty="0"/>
              <a:t>Student who play sports </a:t>
            </a:r>
          </a:p>
          <a:p>
            <a:pPr marL="342900">
              <a:buClr>
                <a:srgbClr val="6CAB44"/>
              </a:buClr>
              <a:buSzPct val="125000"/>
            </a:pPr>
            <a:r>
              <a:rPr lang="en-US" dirty="0"/>
              <a:t>Pregnant women </a:t>
            </a:r>
          </a:p>
          <a:p>
            <a:pPr marL="342900">
              <a:buClr>
                <a:srgbClr val="6CAB44"/>
              </a:buClr>
              <a:buSzPct val="125000"/>
            </a:pPr>
            <a:r>
              <a:rPr lang="en-US" dirty="0"/>
              <a:t>Elderly individuals </a:t>
            </a:r>
          </a:p>
          <a:p>
            <a:pPr marL="342900">
              <a:buClr>
                <a:srgbClr val="6CAB44"/>
              </a:buClr>
              <a:buSzPct val="125000"/>
            </a:pPr>
            <a:r>
              <a:rPr lang="en-US" dirty="0"/>
              <a:t>People with chronic illnesses and allergies </a:t>
            </a:r>
          </a:p>
          <a:p>
            <a:pPr marL="342900">
              <a:buClr>
                <a:srgbClr val="6CAB44"/>
              </a:buClr>
              <a:buSzPct val="125000"/>
            </a:pPr>
            <a:r>
              <a:rPr lang="en-US" dirty="0"/>
              <a:t>People with limited resources  </a:t>
            </a:r>
          </a:p>
          <a:p>
            <a:pPr marL="342900">
              <a:buClr>
                <a:srgbClr val="6CAB44"/>
              </a:buClr>
              <a:buSzPct val="125000"/>
            </a:pPr>
            <a:r>
              <a:rPr lang="en-US" dirty="0"/>
              <a:t>People who work or play outdoors </a:t>
            </a:r>
          </a:p>
        </p:txBody>
      </p:sp>
    </p:spTree>
    <p:extLst>
      <p:ext uri="{BB962C8B-B14F-4D97-AF65-F5344CB8AC3E}">
        <p14:creationId xmlns:p14="http://schemas.microsoft.com/office/powerpoint/2010/main" val="114756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 Warming</a:t>
            </a:r>
          </a:p>
        </p:txBody>
      </p:sp>
      <p:sp>
        <p:nvSpPr>
          <p:cNvPr id="3" name="Content Placeholder 2"/>
          <p:cNvSpPr>
            <a:spLocks noGrp="1"/>
          </p:cNvSpPr>
          <p:nvPr>
            <p:ph idx="1"/>
          </p:nvPr>
        </p:nvSpPr>
        <p:spPr/>
        <p:txBody>
          <a:bodyPr>
            <a:normAutofit/>
          </a:bodyPr>
          <a:lstStyle/>
          <a:p>
            <a:pPr lvl="0"/>
            <a:r>
              <a:rPr lang="en-US" dirty="0">
                <a:solidFill>
                  <a:srgbClr val="31445D"/>
                </a:solidFill>
                <a:latin typeface="Akkurat"/>
              </a:rPr>
              <a:t>We are already at 1.01 degree </a:t>
            </a:r>
            <a:r>
              <a:rPr lang="en-US" dirty="0" err="1">
                <a:solidFill>
                  <a:srgbClr val="31445D"/>
                </a:solidFill>
                <a:latin typeface="Akkurat"/>
              </a:rPr>
              <a:t>Celcius</a:t>
            </a:r>
            <a:r>
              <a:rPr lang="en-US" dirty="0">
                <a:solidFill>
                  <a:srgbClr val="31445D"/>
                </a:solidFill>
                <a:latin typeface="Akkurat"/>
              </a:rPr>
              <a:t> (2 degrees Fahrenheit) rise since preindustrial time (1880)” </a:t>
            </a:r>
            <a:r>
              <a:rPr lang="en-US" dirty="0">
                <a:solidFill>
                  <a:srgbClr val="31445D"/>
                </a:solidFill>
                <a:latin typeface="Akkurat"/>
                <a:hlinkClick r:id="rId2"/>
              </a:rPr>
              <a:t>https://www.ipcc.ch/sr15/chapter/chapter-1/</a:t>
            </a:r>
            <a:endParaRPr lang="en-US" dirty="0">
              <a:solidFill>
                <a:srgbClr val="31445D"/>
              </a:solidFill>
              <a:latin typeface="Akkurat"/>
            </a:endParaRPr>
          </a:p>
          <a:p>
            <a:pPr lvl="0"/>
            <a:endParaRPr lang="en-US" dirty="0">
              <a:solidFill>
                <a:srgbClr val="31445D"/>
              </a:solidFill>
              <a:latin typeface="Akkurat"/>
            </a:endParaRPr>
          </a:p>
          <a:p>
            <a:pPr lvl="0"/>
            <a:r>
              <a:rPr lang="en-US" dirty="0">
                <a:solidFill>
                  <a:srgbClr val="31445D"/>
                </a:solidFill>
                <a:latin typeface="Akkurat"/>
              </a:rPr>
              <a:t>“2 degree </a:t>
            </a:r>
            <a:r>
              <a:rPr lang="en-US" dirty="0" err="1">
                <a:solidFill>
                  <a:srgbClr val="31445D"/>
                </a:solidFill>
                <a:latin typeface="Akkurat"/>
              </a:rPr>
              <a:t>Celcius</a:t>
            </a:r>
            <a:r>
              <a:rPr lang="en-US" dirty="0">
                <a:solidFill>
                  <a:srgbClr val="31445D"/>
                </a:solidFill>
                <a:latin typeface="Akkurat"/>
              </a:rPr>
              <a:t> warmer world still represents what scientists characterize as a profoundly disrupted climate with fiercer storms, higher seas, </a:t>
            </a:r>
            <a:r>
              <a:rPr lang="en-US" b="1" dirty="0">
                <a:solidFill>
                  <a:srgbClr val="F83036"/>
                </a:solidFill>
                <a:latin typeface="Akkurat"/>
                <a:hlinkClick r:id="rId3"/>
              </a:rPr>
              <a:t>animal and plant extinctions</a:t>
            </a:r>
            <a:r>
              <a:rPr lang="en-US" dirty="0">
                <a:solidFill>
                  <a:srgbClr val="31445D"/>
                </a:solidFill>
                <a:latin typeface="Akkurat"/>
              </a:rPr>
              <a:t>, disappearing coral, </a:t>
            </a:r>
            <a:r>
              <a:rPr lang="en-US" b="1" dirty="0">
                <a:solidFill>
                  <a:srgbClr val="F83036"/>
                </a:solidFill>
                <a:latin typeface="Akkurat"/>
                <a:hlinkClick r:id="rId4"/>
              </a:rPr>
              <a:t>melting ice</a:t>
            </a:r>
            <a:r>
              <a:rPr lang="en-US" dirty="0">
                <a:solidFill>
                  <a:srgbClr val="31445D"/>
                </a:solidFill>
                <a:latin typeface="Akkurat"/>
              </a:rPr>
              <a:t> and more people dying from heat, smog and infectious disease. Nature. Com 4/2022</a:t>
            </a:r>
          </a:p>
          <a:p>
            <a:pPr lvl="0"/>
            <a:endParaRPr lang="en-US" dirty="0">
              <a:solidFill>
                <a:srgbClr val="31445D"/>
              </a:solidFill>
              <a:latin typeface="Akkurat"/>
            </a:endParaRPr>
          </a:p>
          <a:p>
            <a:endParaRPr lang="en-US" dirty="0">
              <a:solidFill>
                <a:srgbClr val="31445D"/>
              </a:solidFill>
              <a:latin typeface="Akkurat"/>
            </a:endParaRPr>
          </a:p>
          <a:p>
            <a:endParaRPr lang="en-US" dirty="0">
              <a:solidFill>
                <a:srgbClr val="31445D"/>
              </a:solidFill>
              <a:latin typeface="Akkurat"/>
            </a:endParaRPr>
          </a:p>
          <a:p>
            <a:endParaRPr lang="en-US" dirty="0"/>
          </a:p>
        </p:txBody>
      </p:sp>
    </p:spTree>
    <p:extLst>
      <p:ext uri="{BB962C8B-B14F-4D97-AF65-F5344CB8AC3E}">
        <p14:creationId xmlns:p14="http://schemas.microsoft.com/office/powerpoint/2010/main" val="3950832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1"/>
          <p:cNvSpPr txBox="1">
            <a:spLocks noGrp="1"/>
          </p:cNvSpPr>
          <p:nvPr>
            <p:ph type="body" idx="1"/>
          </p:nvPr>
        </p:nvSpPr>
        <p:spPr>
          <a:xfrm>
            <a:off x="283670" y="1375484"/>
            <a:ext cx="7169400" cy="2865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Clr>
                <a:schemeClr val="dk1"/>
              </a:buClr>
              <a:buSzPts val="1400"/>
              <a:buNone/>
            </a:pPr>
            <a:endParaRPr sz="2000"/>
          </a:p>
          <a:p>
            <a:pPr marL="342900" lvl="0" indent="0" algn="l" rtl="0">
              <a:lnSpc>
                <a:spcPct val="90000"/>
              </a:lnSpc>
              <a:spcBef>
                <a:spcPts val="800"/>
              </a:spcBef>
              <a:spcAft>
                <a:spcPts val="0"/>
              </a:spcAft>
              <a:buClr>
                <a:schemeClr val="dk1"/>
              </a:buClr>
              <a:buSzPts val="1400"/>
              <a:buNone/>
            </a:pPr>
            <a:endParaRPr sz="2000"/>
          </a:p>
        </p:txBody>
      </p:sp>
      <p:pic>
        <p:nvPicPr>
          <p:cNvPr id="247" name="Google Shape;247;p41"/>
          <p:cNvPicPr preferRelativeResize="0"/>
          <p:nvPr/>
        </p:nvPicPr>
        <p:blipFill rotWithShape="1">
          <a:blip r:embed="rId3">
            <a:alphaModFix/>
          </a:blip>
          <a:srcRect/>
          <a:stretch/>
        </p:blipFill>
        <p:spPr>
          <a:xfrm>
            <a:off x="116639" y="103574"/>
            <a:ext cx="478522" cy="592952"/>
          </a:xfrm>
          <a:prstGeom prst="rect">
            <a:avLst/>
          </a:prstGeom>
          <a:noFill/>
          <a:ln>
            <a:noFill/>
          </a:ln>
        </p:spPr>
      </p:pic>
      <p:pic>
        <p:nvPicPr>
          <p:cNvPr id="248" name="Google Shape;248;p41"/>
          <p:cNvPicPr preferRelativeResize="0"/>
          <p:nvPr/>
        </p:nvPicPr>
        <p:blipFill rotWithShape="1">
          <a:blip r:embed="rId4">
            <a:alphaModFix/>
          </a:blip>
          <a:srcRect/>
          <a:stretch/>
        </p:blipFill>
        <p:spPr>
          <a:xfrm>
            <a:off x="332100" y="168624"/>
            <a:ext cx="3510062" cy="4440550"/>
          </a:xfrm>
          <a:prstGeom prst="rect">
            <a:avLst/>
          </a:prstGeom>
          <a:noFill/>
          <a:ln>
            <a:noFill/>
          </a:ln>
        </p:spPr>
      </p:pic>
      <p:pic>
        <p:nvPicPr>
          <p:cNvPr id="249" name="Google Shape;249;p41" descr="Urban heat island effect"/>
          <p:cNvPicPr preferRelativeResize="0"/>
          <p:nvPr/>
        </p:nvPicPr>
        <p:blipFill>
          <a:blip r:embed="rId5">
            <a:alphaModFix/>
          </a:blip>
          <a:stretch>
            <a:fillRect/>
          </a:stretch>
        </p:blipFill>
        <p:spPr>
          <a:xfrm>
            <a:off x="4354225" y="0"/>
            <a:ext cx="4559005" cy="4623475"/>
          </a:xfrm>
          <a:prstGeom prst="rect">
            <a:avLst/>
          </a:prstGeom>
          <a:noFill/>
          <a:ln>
            <a:noFill/>
          </a:ln>
        </p:spPr>
      </p:pic>
      <p:sp>
        <p:nvSpPr>
          <p:cNvPr id="250" name="Google Shape;250;p41"/>
          <p:cNvSpPr txBox="1"/>
          <p:nvPr/>
        </p:nvSpPr>
        <p:spPr>
          <a:xfrm>
            <a:off x="2039475" y="345150"/>
            <a:ext cx="3000000" cy="3000000"/>
          </a:xfrm>
          <a:prstGeom prst="rect">
            <a:avLst/>
          </a:prstGeom>
          <a:noFill/>
          <a:ln>
            <a:noFill/>
          </a:ln>
        </p:spPr>
        <p:txBody>
          <a:bodyPr spcFirstLastPara="1" wrap="square" lIns="91425" tIns="91425" rIns="91425" bIns="91425" anchor="ctr" anchorCtr="0">
            <a:noAutofit/>
          </a:bodyPr>
          <a:lstStyle/>
          <a:p>
            <a:pPr marL="914400" marR="914400" lvl="0" indent="0" algn="l" rtl="0">
              <a:lnSpc>
                <a:spcPct val="160000"/>
              </a:lnSpc>
              <a:spcBef>
                <a:spcPts val="0"/>
              </a:spcBef>
              <a:spcAft>
                <a:spcPts val="0"/>
              </a:spcAft>
              <a:buNone/>
            </a:pPr>
            <a:r>
              <a:rPr lang="en" sz="1400">
                <a:solidFill>
                  <a:srgbClr val="111111"/>
                </a:solidFill>
                <a:highlight>
                  <a:srgbClr val="FFFFFF"/>
                </a:highlight>
                <a:latin typeface="Times New Roman"/>
                <a:ea typeface="Times New Roman"/>
                <a:cs typeface="Times New Roman"/>
                <a:sym typeface="Times New Roman"/>
              </a:rPr>
              <a:t>—</a:t>
            </a:r>
            <a:endParaRPr sz="1400">
              <a:solidFill>
                <a:srgbClr val="111111"/>
              </a:solidFill>
              <a:highlight>
                <a:srgbClr val="FFFFFF"/>
              </a:highlight>
              <a:latin typeface="Times New Roman"/>
              <a:ea typeface="Times New Roman"/>
              <a:cs typeface="Times New Roman"/>
              <a:sym typeface="Times New Roman"/>
            </a:endParaRPr>
          </a:p>
          <a:p>
            <a:pPr marL="0" lvl="0" indent="0" algn="l" rtl="0">
              <a:lnSpc>
                <a:spcPct val="115000"/>
              </a:lnSpc>
              <a:spcBef>
                <a:spcPts val="1800"/>
              </a:spcBef>
              <a:spcAft>
                <a:spcPts val="0"/>
              </a:spcAft>
              <a:buNone/>
            </a:pPr>
            <a:endParaRPr sz="1100"/>
          </a:p>
        </p:txBody>
      </p:sp>
      <p:pic>
        <p:nvPicPr>
          <p:cNvPr id="251" name="Google Shape;251;p41"/>
          <p:cNvPicPr preferRelativeResize="0"/>
          <p:nvPr/>
        </p:nvPicPr>
        <p:blipFill rotWithShape="1">
          <a:blip r:embed="rId6">
            <a:alphaModFix/>
          </a:blip>
          <a:srcRect/>
          <a:stretch/>
        </p:blipFill>
        <p:spPr>
          <a:xfrm>
            <a:off x="8283334" y="4337179"/>
            <a:ext cx="860655" cy="739066"/>
          </a:xfrm>
          <a:prstGeom prst="rect">
            <a:avLst/>
          </a:prstGeom>
          <a:noFill/>
          <a:ln>
            <a:noFill/>
          </a:ln>
        </p:spPr>
      </p:pic>
      <p:pic>
        <p:nvPicPr>
          <p:cNvPr id="252" name="Google Shape;252;p41" descr="Miami-Dade County logo"/>
          <p:cNvPicPr preferRelativeResize="0"/>
          <p:nvPr/>
        </p:nvPicPr>
        <p:blipFill rotWithShape="1">
          <a:blip r:embed="rId7">
            <a:alphaModFix/>
          </a:blip>
          <a:srcRect/>
          <a:stretch/>
        </p:blipFill>
        <p:spPr>
          <a:xfrm>
            <a:off x="7085286" y="4461553"/>
            <a:ext cx="1073679" cy="4903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2"/>
          <p:cNvSpPr txBox="1">
            <a:spLocks noGrp="1"/>
          </p:cNvSpPr>
          <p:nvPr>
            <p:ph type="body" idx="1"/>
          </p:nvPr>
        </p:nvSpPr>
        <p:spPr>
          <a:xfrm>
            <a:off x="283670" y="1375484"/>
            <a:ext cx="7169400" cy="2865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endParaRPr sz="2000"/>
          </a:p>
          <a:p>
            <a:pPr marL="342900" lvl="0" indent="0" algn="l" rtl="0">
              <a:lnSpc>
                <a:spcPct val="90000"/>
              </a:lnSpc>
              <a:spcBef>
                <a:spcPts val="800"/>
              </a:spcBef>
              <a:spcAft>
                <a:spcPts val="0"/>
              </a:spcAft>
              <a:buSzPts val="1400"/>
              <a:buNone/>
            </a:pPr>
            <a:endParaRPr sz="2000"/>
          </a:p>
        </p:txBody>
      </p:sp>
      <p:pic>
        <p:nvPicPr>
          <p:cNvPr id="259" name="Google Shape;259;p42"/>
          <p:cNvPicPr preferRelativeResize="0"/>
          <p:nvPr/>
        </p:nvPicPr>
        <p:blipFill rotWithShape="1">
          <a:blip r:embed="rId3">
            <a:alphaModFix/>
          </a:blip>
          <a:srcRect/>
          <a:stretch/>
        </p:blipFill>
        <p:spPr>
          <a:xfrm>
            <a:off x="116639" y="103574"/>
            <a:ext cx="478522" cy="592952"/>
          </a:xfrm>
          <a:prstGeom prst="rect">
            <a:avLst/>
          </a:prstGeom>
          <a:noFill/>
          <a:ln>
            <a:noFill/>
          </a:ln>
        </p:spPr>
      </p:pic>
      <p:sp>
        <p:nvSpPr>
          <p:cNvPr id="260" name="Google Shape;260;p42"/>
          <p:cNvSpPr txBox="1"/>
          <p:nvPr/>
        </p:nvSpPr>
        <p:spPr>
          <a:xfrm>
            <a:off x="21817" y="4785718"/>
            <a:ext cx="4972200" cy="2859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1" name="Google Shape;261;p42"/>
          <p:cNvSpPr txBox="1"/>
          <p:nvPr/>
        </p:nvSpPr>
        <p:spPr>
          <a:xfrm>
            <a:off x="7117388" y="1375472"/>
            <a:ext cx="1510500" cy="307800"/>
          </a:xfrm>
          <a:prstGeom prst="rect">
            <a:avLst/>
          </a:prstGeom>
          <a:noFill/>
          <a:ln>
            <a:noFill/>
          </a:ln>
        </p:spPr>
        <p:txBody>
          <a:bodyPr spcFirstLastPara="1" wrap="square" lIns="68575" tIns="68575" rIns="68575" bIns="68575" anchor="ctr"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434343"/>
              </a:solidFill>
              <a:latin typeface="Arial"/>
              <a:ea typeface="Arial"/>
              <a:cs typeface="Arial"/>
              <a:sym typeface="Arial"/>
            </a:endParaRPr>
          </a:p>
        </p:txBody>
      </p:sp>
      <p:pic>
        <p:nvPicPr>
          <p:cNvPr id="262" name="Google Shape;262;p42"/>
          <p:cNvPicPr preferRelativeResize="0"/>
          <p:nvPr/>
        </p:nvPicPr>
        <p:blipFill rotWithShape="1">
          <a:blip r:embed="rId4">
            <a:alphaModFix/>
          </a:blip>
          <a:srcRect/>
          <a:stretch/>
        </p:blipFill>
        <p:spPr>
          <a:xfrm>
            <a:off x="681521" y="-3"/>
            <a:ext cx="3172682" cy="4630968"/>
          </a:xfrm>
          <a:prstGeom prst="rect">
            <a:avLst/>
          </a:prstGeom>
          <a:noFill/>
          <a:ln>
            <a:noFill/>
          </a:ln>
        </p:spPr>
      </p:pic>
      <p:pic>
        <p:nvPicPr>
          <p:cNvPr id="263" name="Google Shape;263;p42"/>
          <p:cNvPicPr preferRelativeResize="0"/>
          <p:nvPr/>
        </p:nvPicPr>
        <p:blipFill rotWithShape="1">
          <a:blip r:embed="rId5">
            <a:alphaModFix/>
          </a:blip>
          <a:srcRect/>
          <a:stretch/>
        </p:blipFill>
        <p:spPr>
          <a:xfrm>
            <a:off x="4669511" y="0"/>
            <a:ext cx="3277832" cy="4630968"/>
          </a:xfrm>
          <a:prstGeom prst="rect">
            <a:avLst/>
          </a:prstGeom>
          <a:noFill/>
          <a:ln>
            <a:noFill/>
          </a:ln>
        </p:spPr>
      </p:pic>
      <p:pic>
        <p:nvPicPr>
          <p:cNvPr id="264" name="Google Shape;264;p42" descr="Miami-Dade County logo"/>
          <p:cNvPicPr preferRelativeResize="0"/>
          <p:nvPr/>
        </p:nvPicPr>
        <p:blipFill rotWithShape="1">
          <a:blip r:embed="rId6">
            <a:alphaModFix/>
          </a:blip>
          <a:srcRect/>
          <a:stretch/>
        </p:blipFill>
        <p:spPr>
          <a:xfrm>
            <a:off x="7085286" y="4461553"/>
            <a:ext cx="1073679" cy="490313"/>
          </a:xfrm>
          <a:prstGeom prst="rect">
            <a:avLst/>
          </a:prstGeom>
          <a:noFill/>
          <a:ln>
            <a:noFill/>
          </a:ln>
        </p:spPr>
      </p:pic>
      <p:pic>
        <p:nvPicPr>
          <p:cNvPr id="265" name="Google Shape;265;p42"/>
          <p:cNvPicPr preferRelativeResize="0"/>
          <p:nvPr/>
        </p:nvPicPr>
        <p:blipFill rotWithShape="1">
          <a:blip r:embed="rId7">
            <a:alphaModFix/>
          </a:blip>
          <a:srcRect/>
          <a:stretch/>
        </p:blipFill>
        <p:spPr>
          <a:xfrm>
            <a:off x="8283334" y="4337179"/>
            <a:ext cx="860655" cy="7390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title"/>
          </p:nvPr>
        </p:nvSpPr>
        <p:spPr>
          <a:xfrm>
            <a:off x="733519" y="-97087"/>
            <a:ext cx="7864200" cy="9942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800"/>
              </a:spcBef>
              <a:spcAft>
                <a:spcPts val="0"/>
              </a:spcAft>
              <a:buSzPts val="1400"/>
              <a:buNone/>
            </a:pPr>
            <a:r>
              <a:rPr lang="en" sz="2900" b="1">
                <a:solidFill>
                  <a:schemeClr val="accent1"/>
                </a:solidFill>
                <a:latin typeface="Arial"/>
                <a:ea typeface="Arial"/>
                <a:cs typeface="Arial"/>
                <a:sym typeface="Arial"/>
              </a:rPr>
              <a:t>ArcGIS StoryMap: Vulnerability </a:t>
            </a:r>
            <a:endParaRPr sz="2000" b="1">
              <a:solidFill>
                <a:schemeClr val="accent1"/>
              </a:solidFill>
              <a:latin typeface="Arial"/>
              <a:ea typeface="Arial"/>
              <a:cs typeface="Arial"/>
              <a:sym typeface="Arial"/>
            </a:endParaRPr>
          </a:p>
        </p:txBody>
      </p:sp>
      <p:sp>
        <p:nvSpPr>
          <p:cNvPr id="204" name="Google Shape;204;p31"/>
          <p:cNvSpPr/>
          <p:nvPr/>
        </p:nvSpPr>
        <p:spPr>
          <a:xfrm>
            <a:off x="1881" y="0"/>
            <a:ext cx="685800" cy="800100"/>
          </a:xfrm>
          <a:prstGeom prst="rect">
            <a:avLst/>
          </a:prstGeom>
          <a:solidFill>
            <a:srgbClr val="FBD38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5" name="Google Shape;205;p31"/>
          <p:cNvPicPr preferRelativeResize="0"/>
          <p:nvPr/>
        </p:nvPicPr>
        <p:blipFill rotWithShape="1">
          <a:blip r:embed="rId3">
            <a:alphaModFix/>
          </a:blip>
          <a:srcRect/>
          <a:stretch/>
        </p:blipFill>
        <p:spPr>
          <a:xfrm>
            <a:off x="116639" y="103574"/>
            <a:ext cx="478522" cy="592952"/>
          </a:xfrm>
          <a:prstGeom prst="rect">
            <a:avLst/>
          </a:prstGeom>
          <a:noFill/>
          <a:ln>
            <a:noFill/>
          </a:ln>
        </p:spPr>
      </p:pic>
      <p:sp>
        <p:nvSpPr>
          <p:cNvPr id="206" name="Google Shape;206;p31"/>
          <p:cNvSpPr txBox="1"/>
          <p:nvPr/>
        </p:nvSpPr>
        <p:spPr>
          <a:xfrm>
            <a:off x="255994" y="879638"/>
            <a:ext cx="8678100" cy="4002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800"/>
              </a:spcBef>
              <a:spcAft>
                <a:spcPts val="0"/>
              </a:spcAft>
              <a:buClr>
                <a:srgbClr val="000000"/>
              </a:buClr>
              <a:buSzPts val="1700"/>
              <a:buFont typeface="Arial"/>
              <a:buNone/>
            </a:pPr>
            <a:endParaRPr sz="1700" b="0" i="0" u="none" strike="noStrike" cap="none">
              <a:solidFill>
                <a:schemeClr val="dk1"/>
              </a:solidFill>
              <a:latin typeface="Arial"/>
              <a:ea typeface="Arial"/>
              <a:cs typeface="Arial"/>
              <a:sym typeface="Arial"/>
            </a:endParaRPr>
          </a:p>
        </p:txBody>
      </p:sp>
      <p:sp>
        <p:nvSpPr>
          <p:cNvPr id="207" name="Google Shape;207;p31"/>
          <p:cNvSpPr txBox="1"/>
          <p:nvPr/>
        </p:nvSpPr>
        <p:spPr>
          <a:xfrm>
            <a:off x="6002794" y="632456"/>
            <a:ext cx="2754600" cy="3823500"/>
          </a:xfrm>
          <a:prstGeom prst="rect">
            <a:avLst/>
          </a:prstGeom>
          <a:noFill/>
          <a:ln>
            <a:noFill/>
          </a:ln>
        </p:spPr>
        <p:txBody>
          <a:bodyPr spcFirstLastPara="1" wrap="square" lIns="68575" tIns="68575" rIns="68575" bIns="68575" anchor="t" anchorCtr="0">
            <a:spAutoFit/>
          </a:bodyPr>
          <a:lstStyle/>
          <a:p>
            <a:pPr marL="34290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342900" marR="0" lvl="0" indent="-285750" algn="l" rtl="0">
              <a:lnSpc>
                <a:spcPct val="100000"/>
              </a:lnSpc>
              <a:spcBef>
                <a:spcPts val="0"/>
              </a:spcBef>
              <a:spcAft>
                <a:spcPts val="0"/>
              </a:spcAft>
              <a:buClr>
                <a:srgbClr val="000000"/>
              </a:buClr>
              <a:buSzPts val="1900"/>
              <a:buFont typeface="Arial"/>
              <a:buChar char="●"/>
            </a:pPr>
            <a:r>
              <a:rPr lang="en" sz="1900" b="0" i="0" u="none" strike="noStrike" cap="none">
                <a:solidFill>
                  <a:srgbClr val="000000"/>
                </a:solidFill>
                <a:latin typeface="Arial"/>
                <a:ea typeface="Arial"/>
                <a:cs typeface="Arial"/>
                <a:sym typeface="Arial"/>
              </a:rPr>
              <a:t>Interact with the </a:t>
            </a:r>
            <a:r>
              <a:rPr lang="en" sz="1900" b="0" i="0" u="sng" strike="noStrike" cap="none">
                <a:solidFill>
                  <a:srgbClr val="000000"/>
                </a:solidFill>
                <a:latin typeface="Arial"/>
                <a:ea typeface="Arial"/>
                <a:cs typeface="Arial"/>
                <a:sym typeface="Arial"/>
              </a:rPr>
              <a:t>Heat Vulnerability Index </a:t>
            </a:r>
            <a:r>
              <a:rPr lang="en" sz="1900" b="0" i="0" u="none" strike="noStrike" cap="none">
                <a:solidFill>
                  <a:srgbClr val="000000"/>
                </a:solidFill>
                <a:latin typeface="Arial"/>
                <a:ea typeface="Arial"/>
                <a:cs typeface="Arial"/>
                <a:sym typeface="Arial"/>
              </a:rPr>
              <a:t>web mapping application to identify vulnerable zip codes in Miami-Dade</a:t>
            </a:r>
            <a:endParaRPr sz="19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900"/>
              <a:buFont typeface="Arial"/>
              <a:buNone/>
            </a:pPr>
            <a:endParaRPr sz="1900" b="0" i="0" u="none" strike="noStrike" cap="none">
              <a:solidFill>
                <a:srgbClr val="001C1B"/>
              </a:solidFill>
              <a:latin typeface="Arial"/>
              <a:ea typeface="Arial"/>
              <a:cs typeface="Arial"/>
              <a:sym typeface="Arial"/>
            </a:endParaRPr>
          </a:p>
          <a:p>
            <a:pPr marL="342900" marR="0" lvl="0" indent="-285750" algn="l" rtl="0">
              <a:lnSpc>
                <a:spcPct val="115000"/>
              </a:lnSpc>
              <a:spcBef>
                <a:spcPts val="0"/>
              </a:spcBef>
              <a:spcAft>
                <a:spcPts val="0"/>
              </a:spcAft>
              <a:buClr>
                <a:srgbClr val="001C1B"/>
              </a:buClr>
              <a:buSzPts val="1900"/>
              <a:buFont typeface="Arial"/>
              <a:buChar char="●"/>
            </a:pPr>
            <a:r>
              <a:rPr lang="en" sz="1900" b="0" i="0" u="none" strike="noStrike" cap="none">
                <a:solidFill>
                  <a:srgbClr val="001C1B"/>
                </a:solidFill>
                <a:latin typeface="Arial"/>
                <a:ea typeface="Arial"/>
                <a:cs typeface="Arial"/>
                <a:sym typeface="Arial"/>
              </a:rPr>
              <a:t>Homestead, Florida City, Hialeah, Miami, Opa-Locka, and Miami Gardens</a:t>
            </a:r>
            <a:endParaRPr sz="1900" b="0" i="0" u="none" strike="noStrike" cap="none">
              <a:solidFill>
                <a:srgbClr val="000000"/>
              </a:solidFill>
              <a:latin typeface="Arial"/>
              <a:ea typeface="Arial"/>
              <a:cs typeface="Arial"/>
              <a:sym typeface="Arial"/>
            </a:endParaRPr>
          </a:p>
        </p:txBody>
      </p:sp>
      <p:pic>
        <p:nvPicPr>
          <p:cNvPr id="208" name="Google Shape;208;p31"/>
          <p:cNvPicPr preferRelativeResize="0"/>
          <p:nvPr/>
        </p:nvPicPr>
        <p:blipFill rotWithShape="1">
          <a:blip r:embed="rId4">
            <a:alphaModFix/>
          </a:blip>
          <a:srcRect/>
          <a:stretch/>
        </p:blipFill>
        <p:spPr>
          <a:xfrm>
            <a:off x="352050" y="805463"/>
            <a:ext cx="5330970" cy="3709071"/>
          </a:xfrm>
          <a:prstGeom prst="rect">
            <a:avLst/>
          </a:prstGeom>
          <a:noFill/>
          <a:ln>
            <a:noFill/>
          </a:ln>
        </p:spPr>
      </p:pic>
      <p:cxnSp>
        <p:nvCxnSpPr>
          <p:cNvPr id="209" name="Google Shape;209;p31"/>
          <p:cNvCxnSpPr/>
          <p:nvPr/>
        </p:nvCxnSpPr>
        <p:spPr>
          <a:xfrm>
            <a:off x="1883213" y="1424175"/>
            <a:ext cx="800400" cy="299700"/>
          </a:xfrm>
          <a:prstGeom prst="straightConnector1">
            <a:avLst/>
          </a:prstGeom>
          <a:noFill/>
          <a:ln w="76200" cap="flat" cmpd="sng">
            <a:solidFill>
              <a:schemeClr val="dk2"/>
            </a:solidFill>
            <a:prstDash val="solid"/>
            <a:round/>
            <a:headEnd type="none" w="sm" len="sm"/>
            <a:tailEnd type="triangle" w="med" len="med"/>
          </a:ln>
        </p:spPr>
      </p:cxnSp>
      <p:cxnSp>
        <p:nvCxnSpPr>
          <p:cNvPr id="210" name="Google Shape;210;p31"/>
          <p:cNvCxnSpPr/>
          <p:nvPr/>
        </p:nvCxnSpPr>
        <p:spPr>
          <a:xfrm flipH="1">
            <a:off x="1883044" y="3754631"/>
            <a:ext cx="930000" cy="449400"/>
          </a:xfrm>
          <a:prstGeom prst="straightConnector1">
            <a:avLst/>
          </a:prstGeom>
          <a:noFill/>
          <a:ln w="76200" cap="flat" cmpd="sng">
            <a:solidFill>
              <a:schemeClr val="dk2"/>
            </a:solidFill>
            <a:prstDash val="solid"/>
            <a:round/>
            <a:headEnd type="none" w="sm" len="sm"/>
            <a:tailEnd type="triangle" w="med" len="med"/>
          </a:ln>
        </p:spPr>
      </p:cxnSp>
      <p:sp>
        <p:nvSpPr>
          <p:cNvPr id="211" name="Google Shape;211;p31"/>
          <p:cNvSpPr txBox="1"/>
          <p:nvPr/>
        </p:nvSpPr>
        <p:spPr>
          <a:xfrm>
            <a:off x="3812306" y="3324769"/>
            <a:ext cx="1706700" cy="8157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 Average of Heat Hospitalization and ER Visit Vulnerability as seen on previous slide</a:t>
            </a:r>
            <a:endParaRPr sz="1100" b="0" i="0" u="none" strike="noStrike" cap="none">
              <a:solidFill>
                <a:srgbClr val="000000"/>
              </a:solidFill>
              <a:latin typeface="Arial"/>
              <a:ea typeface="Arial"/>
              <a:cs typeface="Arial"/>
              <a:sym typeface="Arial"/>
            </a:endParaRPr>
          </a:p>
        </p:txBody>
      </p:sp>
      <p:pic>
        <p:nvPicPr>
          <p:cNvPr id="212" name="Google Shape;212;p31"/>
          <p:cNvPicPr preferRelativeResize="0"/>
          <p:nvPr/>
        </p:nvPicPr>
        <p:blipFill rotWithShape="1">
          <a:blip r:embed="rId5">
            <a:alphaModFix/>
          </a:blip>
          <a:srcRect/>
          <a:stretch/>
        </p:blipFill>
        <p:spPr>
          <a:xfrm>
            <a:off x="8283334" y="4337179"/>
            <a:ext cx="860655" cy="739066"/>
          </a:xfrm>
          <a:prstGeom prst="rect">
            <a:avLst/>
          </a:prstGeom>
          <a:noFill/>
          <a:ln>
            <a:noFill/>
          </a:ln>
        </p:spPr>
      </p:pic>
      <p:pic>
        <p:nvPicPr>
          <p:cNvPr id="213" name="Google Shape;213;p31" descr="Miami-Dade County logo"/>
          <p:cNvPicPr preferRelativeResize="0"/>
          <p:nvPr/>
        </p:nvPicPr>
        <p:blipFill rotWithShape="1">
          <a:blip r:embed="rId6">
            <a:alphaModFix/>
          </a:blip>
          <a:srcRect/>
          <a:stretch/>
        </p:blipFill>
        <p:spPr>
          <a:xfrm>
            <a:off x="7065400" y="4514525"/>
            <a:ext cx="984065" cy="449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45"/>
          <p:cNvPicPr preferRelativeResize="0"/>
          <p:nvPr/>
        </p:nvPicPr>
        <p:blipFill rotWithShape="1">
          <a:blip r:embed="rId3">
            <a:alphaModFix/>
          </a:blip>
          <a:srcRect/>
          <a:stretch/>
        </p:blipFill>
        <p:spPr>
          <a:xfrm>
            <a:off x="-65008" y="1204779"/>
            <a:ext cx="9203210" cy="2241531"/>
          </a:xfrm>
          <a:prstGeom prst="rect">
            <a:avLst/>
          </a:prstGeom>
          <a:noFill/>
          <a:ln>
            <a:noFill/>
          </a:ln>
        </p:spPr>
      </p:pic>
      <p:pic>
        <p:nvPicPr>
          <p:cNvPr id="296" name="Google Shape;296;p45" descr="Miami-Dade County logo"/>
          <p:cNvPicPr preferRelativeResize="0"/>
          <p:nvPr/>
        </p:nvPicPr>
        <p:blipFill rotWithShape="1">
          <a:blip r:embed="rId4">
            <a:alphaModFix/>
          </a:blip>
          <a:srcRect/>
          <a:stretch/>
        </p:blipFill>
        <p:spPr>
          <a:xfrm>
            <a:off x="7085286" y="4461553"/>
            <a:ext cx="1073679" cy="490313"/>
          </a:xfrm>
          <a:prstGeom prst="rect">
            <a:avLst/>
          </a:prstGeom>
          <a:noFill/>
          <a:ln>
            <a:noFill/>
          </a:ln>
        </p:spPr>
      </p:pic>
      <p:pic>
        <p:nvPicPr>
          <p:cNvPr id="297" name="Google Shape;297;p45"/>
          <p:cNvPicPr preferRelativeResize="0"/>
          <p:nvPr/>
        </p:nvPicPr>
        <p:blipFill rotWithShape="1">
          <a:blip r:embed="rId5">
            <a:alphaModFix/>
          </a:blip>
          <a:srcRect/>
          <a:stretch/>
        </p:blipFill>
        <p:spPr>
          <a:xfrm>
            <a:off x="8283334" y="4337179"/>
            <a:ext cx="860655" cy="7390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6"/>
          <p:cNvPicPr preferRelativeResize="0"/>
          <p:nvPr/>
        </p:nvPicPr>
        <p:blipFill rotWithShape="1">
          <a:blip r:embed="rId3">
            <a:alphaModFix/>
          </a:blip>
          <a:srcRect/>
          <a:stretch/>
        </p:blipFill>
        <p:spPr>
          <a:xfrm>
            <a:off x="1708321" y="-1"/>
            <a:ext cx="5205285" cy="5205285"/>
          </a:xfrm>
          <a:prstGeom prst="rect">
            <a:avLst/>
          </a:prstGeom>
          <a:noFill/>
          <a:ln>
            <a:noFill/>
          </a:ln>
        </p:spPr>
      </p:pic>
      <p:cxnSp>
        <p:nvCxnSpPr>
          <p:cNvPr id="137" name="Google Shape;137;p26"/>
          <p:cNvCxnSpPr/>
          <p:nvPr/>
        </p:nvCxnSpPr>
        <p:spPr>
          <a:xfrm rot="10800000" flipH="1">
            <a:off x="6191441" y="18365"/>
            <a:ext cx="37200" cy="4788300"/>
          </a:xfrm>
          <a:prstGeom prst="straightConnector1">
            <a:avLst/>
          </a:prstGeom>
          <a:noFill/>
          <a:ln w="31750" cap="flat" cmpd="sng">
            <a:solidFill>
              <a:srgbClr val="FF0000"/>
            </a:solidFill>
            <a:prstDash val="solid"/>
            <a:miter lim="800000"/>
            <a:headEnd type="none" w="sm" len="sm"/>
            <a:tailEnd type="none" w="sm" len="sm"/>
          </a:ln>
        </p:spPr>
      </p:cxnSp>
      <p:pic>
        <p:nvPicPr>
          <p:cNvPr id="138" name="Google Shape;138;p26" descr="Miami-Dade County logo"/>
          <p:cNvPicPr preferRelativeResize="0"/>
          <p:nvPr/>
        </p:nvPicPr>
        <p:blipFill rotWithShape="1">
          <a:blip r:embed="rId4">
            <a:alphaModFix/>
          </a:blip>
          <a:srcRect/>
          <a:stretch/>
        </p:blipFill>
        <p:spPr>
          <a:xfrm>
            <a:off x="7085286" y="4461553"/>
            <a:ext cx="1073679" cy="490313"/>
          </a:xfrm>
          <a:prstGeom prst="rect">
            <a:avLst/>
          </a:prstGeom>
          <a:noFill/>
          <a:ln>
            <a:noFill/>
          </a:ln>
        </p:spPr>
      </p:pic>
      <p:pic>
        <p:nvPicPr>
          <p:cNvPr id="139" name="Google Shape;139;p26"/>
          <p:cNvPicPr preferRelativeResize="0"/>
          <p:nvPr/>
        </p:nvPicPr>
        <p:blipFill rotWithShape="1">
          <a:blip r:embed="rId5">
            <a:alphaModFix/>
          </a:blip>
          <a:srcRect/>
          <a:stretch/>
        </p:blipFill>
        <p:spPr>
          <a:xfrm>
            <a:off x="8283334" y="4337179"/>
            <a:ext cx="860655" cy="7390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471488" y="205383"/>
            <a:ext cx="5915100" cy="7458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
              <a:t>Heat Related Illness Costs</a:t>
            </a:r>
            <a:endParaRPr/>
          </a:p>
        </p:txBody>
      </p:sp>
      <p:sp>
        <p:nvSpPr>
          <p:cNvPr id="145" name="Google Shape;145;p27"/>
          <p:cNvSpPr txBox="1">
            <a:spLocks noGrp="1"/>
          </p:cNvSpPr>
          <p:nvPr>
            <p:ph type="body" idx="1"/>
          </p:nvPr>
        </p:nvSpPr>
        <p:spPr>
          <a:xfrm>
            <a:off x="471488" y="1026914"/>
            <a:ext cx="5915100" cy="244770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 b="1"/>
              <a:t>If no action is taken</a:t>
            </a:r>
            <a:endParaRPr b="1"/>
          </a:p>
          <a:p>
            <a:pPr marL="0" lvl="0" indent="0" algn="l" rtl="0">
              <a:lnSpc>
                <a:spcPct val="90000"/>
              </a:lnSpc>
              <a:spcBef>
                <a:spcPts val="400"/>
              </a:spcBef>
              <a:spcAft>
                <a:spcPts val="0"/>
              </a:spcAft>
              <a:buNone/>
            </a:pPr>
            <a:endParaRPr/>
          </a:p>
          <a:p>
            <a:pPr marL="0" lvl="0" indent="0" algn="l" rtl="0">
              <a:lnSpc>
                <a:spcPct val="90000"/>
              </a:lnSpc>
              <a:spcBef>
                <a:spcPts val="800"/>
              </a:spcBef>
              <a:spcAft>
                <a:spcPts val="0"/>
              </a:spcAft>
              <a:buClr>
                <a:schemeClr val="dk1"/>
              </a:buClr>
              <a:buSzPct val="100000"/>
              <a:buNone/>
            </a:pPr>
            <a:endParaRPr/>
          </a:p>
          <a:p>
            <a:pPr marL="0" lvl="0" indent="0" algn="l" rtl="0">
              <a:lnSpc>
                <a:spcPct val="90000"/>
              </a:lnSpc>
              <a:spcBef>
                <a:spcPts val="800"/>
              </a:spcBef>
              <a:spcAft>
                <a:spcPts val="0"/>
              </a:spcAft>
              <a:buClr>
                <a:schemeClr val="dk1"/>
              </a:buClr>
              <a:buSzPct val="100000"/>
              <a:buNone/>
            </a:pPr>
            <a:r>
              <a:rPr lang="en"/>
              <a:t>Hospitalization  </a:t>
            </a:r>
            <a:endParaRPr/>
          </a:p>
          <a:p>
            <a:pPr marL="520700" lvl="1" indent="-160655" algn="l" rtl="0">
              <a:lnSpc>
                <a:spcPct val="90000"/>
              </a:lnSpc>
              <a:spcBef>
                <a:spcPts val="400"/>
              </a:spcBef>
              <a:spcAft>
                <a:spcPts val="0"/>
              </a:spcAft>
              <a:buClr>
                <a:schemeClr val="dk1"/>
              </a:buClr>
              <a:buSzPct val="100000"/>
              <a:buChar char="•"/>
            </a:pPr>
            <a:r>
              <a:rPr lang="en"/>
              <a:t>$5,017 to $17,047</a:t>
            </a:r>
            <a:endParaRPr/>
          </a:p>
          <a:p>
            <a:pPr marL="520700" lvl="1" indent="-63500" algn="l" rtl="0">
              <a:lnSpc>
                <a:spcPct val="90000"/>
              </a:lnSpc>
              <a:spcBef>
                <a:spcPts val="400"/>
              </a:spcBef>
              <a:spcAft>
                <a:spcPts val="0"/>
              </a:spcAft>
              <a:buClr>
                <a:schemeClr val="dk1"/>
              </a:buClr>
              <a:buSzPct val="100000"/>
              <a:buNone/>
            </a:pPr>
            <a:endParaRPr/>
          </a:p>
          <a:p>
            <a:pPr marL="0" lvl="0" indent="0" algn="l" rtl="0">
              <a:lnSpc>
                <a:spcPct val="90000"/>
              </a:lnSpc>
              <a:spcBef>
                <a:spcPts val="800"/>
              </a:spcBef>
              <a:spcAft>
                <a:spcPts val="0"/>
              </a:spcAft>
              <a:buClr>
                <a:schemeClr val="dk1"/>
              </a:buClr>
              <a:buSzPct val="100000"/>
              <a:buNone/>
            </a:pPr>
            <a:r>
              <a:rPr lang="en"/>
              <a:t>Emergency Department</a:t>
            </a:r>
            <a:endParaRPr/>
          </a:p>
          <a:p>
            <a:pPr marL="520700" lvl="1" indent="-160655" algn="l" rtl="0">
              <a:lnSpc>
                <a:spcPct val="90000"/>
              </a:lnSpc>
              <a:spcBef>
                <a:spcPts val="400"/>
              </a:spcBef>
              <a:spcAft>
                <a:spcPts val="0"/>
              </a:spcAft>
              <a:buClr>
                <a:schemeClr val="dk1"/>
              </a:buClr>
              <a:buSzPct val="100000"/>
              <a:buChar char="•"/>
            </a:pPr>
            <a:r>
              <a:rPr lang="en"/>
              <a:t>$3624 to $5800</a:t>
            </a:r>
            <a:endParaRPr/>
          </a:p>
          <a:p>
            <a:pPr marL="0" lvl="0" indent="0" algn="l" rtl="0">
              <a:lnSpc>
                <a:spcPct val="90000"/>
              </a:lnSpc>
              <a:spcBef>
                <a:spcPts val="800"/>
              </a:spcBef>
              <a:spcAft>
                <a:spcPts val="0"/>
              </a:spcAft>
              <a:buClr>
                <a:schemeClr val="dk1"/>
              </a:buClr>
              <a:buSzPct val="100000"/>
              <a:buNone/>
            </a:pPr>
            <a:endParaRPr/>
          </a:p>
        </p:txBody>
      </p:sp>
      <p:sp>
        <p:nvSpPr>
          <p:cNvPr id="146" name="Google Shape;146;p27"/>
          <p:cNvSpPr txBox="1"/>
          <p:nvPr/>
        </p:nvSpPr>
        <p:spPr>
          <a:xfrm>
            <a:off x="7149929" y="4823769"/>
            <a:ext cx="19509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147" name="Google Shape;147;p27"/>
          <p:cNvPicPr preferRelativeResize="0"/>
          <p:nvPr/>
        </p:nvPicPr>
        <p:blipFill rotWithShape="1">
          <a:blip r:embed="rId4">
            <a:alphaModFix/>
          </a:blip>
          <a:srcRect/>
          <a:stretch/>
        </p:blipFill>
        <p:spPr>
          <a:xfrm>
            <a:off x="8283334" y="4337179"/>
            <a:ext cx="860655" cy="739066"/>
          </a:xfrm>
          <a:prstGeom prst="rect">
            <a:avLst/>
          </a:prstGeom>
          <a:noFill/>
          <a:ln>
            <a:noFill/>
          </a:ln>
        </p:spPr>
      </p:pic>
      <p:pic>
        <p:nvPicPr>
          <p:cNvPr id="148" name="Google Shape;148;p27" descr="Miami-Dade County logo"/>
          <p:cNvPicPr preferRelativeResize="0"/>
          <p:nvPr/>
        </p:nvPicPr>
        <p:blipFill rotWithShape="1">
          <a:blip r:embed="rId5">
            <a:alphaModFix/>
          </a:blip>
          <a:srcRect/>
          <a:stretch/>
        </p:blipFill>
        <p:spPr>
          <a:xfrm>
            <a:off x="7085286" y="4461553"/>
            <a:ext cx="1073679" cy="49031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 Now!</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268016"/>
            <a:ext cx="7886700" cy="3652242"/>
          </a:xfrm>
        </p:spPr>
      </p:pic>
    </p:spTree>
    <p:extLst>
      <p:ext uri="{BB962C8B-B14F-4D97-AF65-F5344CB8AC3E}">
        <p14:creationId xmlns:p14="http://schemas.microsoft.com/office/powerpoint/2010/main" val="2266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9"/>
          <p:cNvPicPr preferRelativeResize="0"/>
          <p:nvPr/>
        </p:nvPicPr>
        <p:blipFill rotWithShape="1">
          <a:blip r:embed="rId3">
            <a:alphaModFix/>
          </a:blip>
          <a:srcRect/>
          <a:stretch/>
        </p:blipFill>
        <p:spPr>
          <a:xfrm>
            <a:off x="116639" y="103574"/>
            <a:ext cx="478522" cy="592952"/>
          </a:xfrm>
          <a:prstGeom prst="rect">
            <a:avLst/>
          </a:prstGeom>
          <a:noFill/>
          <a:ln>
            <a:noFill/>
          </a:ln>
        </p:spPr>
      </p:pic>
      <p:sp>
        <p:nvSpPr>
          <p:cNvPr id="164" name="Google Shape;164;p29"/>
          <p:cNvSpPr txBox="1"/>
          <p:nvPr/>
        </p:nvSpPr>
        <p:spPr>
          <a:xfrm>
            <a:off x="432575" y="174788"/>
            <a:ext cx="7996200" cy="506700"/>
          </a:xfrm>
          <a:prstGeom prst="rect">
            <a:avLst/>
          </a:prstGeom>
          <a:noFill/>
          <a:ln>
            <a:noFill/>
          </a:ln>
        </p:spPr>
        <p:txBody>
          <a:bodyPr spcFirstLastPara="1" wrap="square" lIns="59600" tIns="29800" rIns="59600" bIns="29800" anchor="t" anchorCtr="0">
            <a:spAutoFit/>
          </a:bodyPr>
          <a:lstStyle/>
          <a:p>
            <a:pPr marL="0" marR="0" lvl="0" indent="0" algn="ctr" rtl="0">
              <a:lnSpc>
                <a:spcPct val="100000"/>
              </a:lnSpc>
              <a:spcBef>
                <a:spcPts val="0"/>
              </a:spcBef>
              <a:spcAft>
                <a:spcPts val="0"/>
              </a:spcAft>
              <a:buClr>
                <a:srgbClr val="000000"/>
              </a:buClr>
              <a:buSzPts val="2900"/>
              <a:buFont typeface="Arial"/>
              <a:buNone/>
            </a:pPr>
            <a:r>
              <a:rPr lang="en" sz="2900" b="0" i="0" u="none" strike="noStrike" cap="none">
                <a:solidFill>
                  <a:srgbClr val="102454"/>
                </a:solidFill>
                <a:latin typeface="Arial"/>
                <a:ea typeface="Arial"/>
                <a:cs typeface="Arial"/>
                <a:sym typeface="Arial"/>
              </a:rPr>
              <a:t>Climate &amp; Heat Health Task Force</a:t>
            </a:r>
            <a:endParaRPr sz="2300" b="0" i="0" u="none" strike="noStrike" cap="none">
              <a:solidFill>
                <a:srgbClr val="06B29F"/>
              </a:solidFill>
              <a:latin typeface="Arial"/>
              <a:ea typeface="Arial"/>
              <a:cs typeface="Arial"/>
              <a:sym typeface="Arial"/>
            </a:endParaRPr>
          </a:p>
        </p:txBody>
      </p:sp>
      <p:pic>
        <p:nvPicPr>
          <p:cNvPr id="165" name="Google Shape;165;p29"/>
          <p:cNvPicPr preferRelativeResize="0"/>
          <p:nvPr/>
        </p:nvPicPr>
        <p:blipFill rotWithShape="1">
          <a:blip r:embed="rId4">
            <a:alphaModFix/>
          </a:blip>
          <a:srcRect/>
          <a:stretch/>
        </p:blipFill>
        <p:spPr>
          <a:xfrm>
            <a:off x="355900" y="767740"/>
            <a:ext cx="2532391" cy="3798587"/>
          </a:xfrm>
          <a:prstGeom prst="rect">
            <a:avLst/>
          </a:prstGeom>
          <a:noFill/>
          <a:ln>
            <a:noFill/>
          </a:ln>
        </p:spPr>
      </p:pic>
      <p:sp>
        <p:nvSpPr>
          <p:cNvPr id="166" name="Google Shape;166;p29"/>
          <p:cNvSpPr txBox="1"/>
          <p:nvPr/>
        </p:nvSpPr>
        <p:spPr>
          <a:xfrm>
            <a:off x="3542122" y="767740"/>
            <a:ext cx="4800600" cy="3763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500" b="1" i="0" u="none" strike="noStrike" cap="none">
                <a:solidFill>
                  <a:schemeClr val="dk1"/>
                </a:solidFill>
                <a:latin typeface="Roboto"/>
                <a:ea typeface="Roboto"/>
                <a:cs typeface="Roboto"/>
                <a:sym typeface="Roboto"/>
              </a:rPr>
              <a:t>Goals</a:t>
            </a:r>
            <a:r>
              <a:rPr lang="en" sz="1500" b="1">
                <a:solidFill>
                  <a:schemeClr val="dk1"/>
                </a:solidFill>
                <a:latin typeface="Roboto"/>
                <a:ea typeface="Roboto"/>
                <a:cs typeface="Roboto"/>
                <a:sym typeface="Roboto"/>
              </a:rPr>
              <a:t> reached:</a:t>
            </a:r>
            <a:endParaRPr sz="1100" b="0" i="0" u="none" strike="noStrike" cap="none">
              <a:solidFill>
                <a:srgbClr val="000000"/>
              </a:solidFill>
              <a:latin typeface="Arial"/>
              <a:ea typeface="Arial"/>
              <a:cs typeface="Arial"/>
              <a:sym typeface="Arial"/>
            </a:endParaRPr>
          </a:p>
          <a:p>
            <a:pPr marL="215900" marR="0" lvl="0" indent="-209550" algn="l" rtl="0">
              <a:lnSpc>
                <a:spcPct val="100000"/>
              </a:lnSpc>
              <a:spcBef>
                <a:spcPts val="0"/>
              </a:spcBef>
              <a:spcAft>
                <a:spcPts val="0"/>
              </a:spcAft>
              <a:buClr>
                <a:schemeClr val="dk1"/>
              </a:buClr>
              <a:buSzPts val="1500"/>
              <a:buFont typeface="Arial"/>
              <a:buChar char="•"/>
            </a:pPr>
            <a:r>
              <a:rPr lang="en" sz="1500">
                <a:solidFill>
                  <a:schemeClr val="dk1"/>
                </a:solidFill>
                <a:latin typeface="Roboto"/>
                <a:ea typeface="Roboto"/>
                <a:cs typeface="Roboto"/>
                <a:sym typeface="Roboto"/>
              </a:rPr>
              <a:t>Created workshops to gather info from different stakeholders, community priorities and opportunities</a:t>
            </a:r>
            <a:endParaRPr sz="1100" b="0" i="0" u="none" strike="noStrike" cap="none">
              <a:solidFill>
                <a:srgbClr val="000000"/>
              </a:solidFill>
              <a:latin typeface="Arial"/>
              <a:ea typeface="Arial"/>
              <a:cs typeface="Arial"/>
              <a:sym typeface="Arial"/>
            </a:endParaRPr>
          </a:p>
          <a:p>
            <a:pPr marL="215900" marR="0" lvl="0" indent="-114300" algn="l" rtl="0">
              <a:lnSpc>
                <a:spcPct val="100000"/>
              </a:lnSpc>
              <a:spcBef>
                <a:spcPts val="0"/>
              </a:spcBef>
              <a:spcAft>
                <a:spcPts val="0"/>
              </a:spcAft>
              <a:buClr>
                <a:schemeClr val="dk1"/>
              </a:buClr>
              <a:buSzPts val="1500"/>
              <a:buFont typeface="Arial"/>
              <a:buNone/>
            </a:pPr>
            <a:endParaRPr sz="15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br>
              <a:rPr lang="en" sz="1500" b="0" i="0" u="none" strike="noStrike" cap="none">
                <a:solidFill>
                  <a:schemeClr val="dk1"/>
                </a:solidFill>
                <a:latin typeface="Roboto"/>
                <a:ea typeface="Roboto"/>
                <a:cs typeface="Roboto"/>
                <a:sym typeface="Roboto"/>
              </a:rPr>
            </a:br>
            <a:r>
              <a:rPr lang="en" sz="1500" b="0" i="0" u="none" strike="noStrike" cap="none">
                <a:solidFill>
                  <a:schemeClr val="dk1"/>
                </a:solidFill>
                <a:latin typeface="Roboto"/>
                <a:ea typeface="Roboto"/>
                <a:cs typeface="Roboto"/>
                <a:sym typeface="Roboto"/>
              </a:rPr>
              <a:t>The Task Force will be made up of appointed members representing policy makers, scientific experts, and health care professionals as well as two citizen members who will ensure community voices are heard and lifted up in the formation of the heat plan.</a:t>
            </a:r>
            <a:endParaRPr sz="15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endParaRPr sz="1500">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r>
              <a:rPr lang="en" sz="1500" b="1">
                <a:solidFill>
                  <a:schemeClr val="dk1"/>
                </a:solidFill>
                <a:latin typeface="Roboto"/>
                <a:ea typeface="Roboto"/>
                <a:cs typeface="Roboto"/>
                <a:sym typeface="Roboto"/>
              </a:rPr>
              <a:t>Workshops available at:</a:t>
            </a:r>
            <a:endParaRPr sz="1500" b="1">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r>
              <a:rPr lang="en" sz="1500" b="0" i="0" u="sng" strike="noStrike" cap="none">
                <a:solidFill>
                  <a:schemeClr val="hlink"/>
                </a:solidFill>
                <a:latin typeface="Roboto"/>
                <a:ea typeface="Roboto"/>
                <a:cs typeface="Roboto"/>
                <a:sym typeface="Roboto"/>
                <a:hlinkClick r:id="rId5"/>
              </a:rPr>
              <a:t>https://miamifoundation.org/extremeheat/</a:t>
            </a:r>
            <a:endParaRPr sz="15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Roboto"/>
              <a:ea typeface="Roboto"/>
              <a:cs typeface="Roboto"/>
              <a:sym typeface="Roboto"/>
            </a:endParaRPr>
          </a:p>
        </p:txBody>
      </p:sp>
      <p:pic>
        <p:nvPicPr>
          <p:cNvPr id="167" name="Google Shape;167;p29"/>
          <p:cNvPicPr preferRelativeResize="0"/>
          <p:nvPr/>
        </p:nvPicPr>
        <p:blipFill rotWithShape="1">
          <a:blip r:embed="rId6">
            <a:alphaModFix/>
          </a:blip>
          <a:srcRect/>
          <a:stretch/>
        </p:blipFill>
        <p:spPr>
          <a:xfrm>
            <a:off x="8283334" y="4337179"/>
            <a:ext cx="860655" cy="739066"/>
          </a:xfrm>
          <a:prstGeom prst="rect">
            <a:avLst/>
          </a:prstGeom>
          <a:noFill/>
          <a:ln>
            <a:noFill/>
          </a:ln>
        </p:spPr>
      </p:pic>
      <p:pic>
        <p:nvPicPr>
          <p:cNvPr id="168" name="Google Shape;168;p29" descr="Miami-Dade County logo"/>
          <p:cNvPicPr preferRelativeResize="0"/>
          <p:nvPr/>
        </p:nvPicPr>
        <p:blipFill rotWithShape="1">
          <a:blip r:embed="rId7">
            <a:alphaModFix/>
          </a:blip>
          <a:srcRect/>
          <a:stretch/>
        </p:blipFill>
        <p:spPr>
          <a:xfrm>
            <a:off x="7085286" y="4461553"/>
            <a:ext cx="1073679" cy="490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p:nvPr/>
        </p:nvSpPr>
        <p:spPr>
          <a:xfrm>
            <a:off x="9843" y="4623446"/>
            <a:ext cx="7230300" cy="548400"/>
          </a:xfrm>
          <a:prstGeom prst="rect">
            <a:avLst/>
          </a:prstGeom>
          <a:solidFill>
            <a:srgbClr val="10245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5" name="Google Shape;175;p30"/>
          <p:cNvSpPr txBox="1"/>
          <p:nvPr/>
        </p:nvSpPr>
        <p:spPr>
          <a:xfrm>
            <a:off x="21825" y="4691850"/>
            <a:ext cx="5088300" cy="5289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CC</a:t>
            </a:r>
            <a:r>
              <a:rPr lang="en" sz="2500" b="1" i="0" u="none" strike="noStrike" cap="none">
                <a:solidFill>
                  <a:schemeClr val="lt1"/>
                </a:solidFill>
                <a:latin typeface="Arial"/>
                <a:ea typeface="Arial"/>
                <a:cs typeface="Arial"/>
                <a:sym typeface="Arial"/>
              </a:rPr>
              <a:t>Collaboration is a critical asset</a:t>
            </a:r>
            <a:endParaRPr sz="2500" b="1" i="0" u="none" strike="noStrike" cap="none">
              <a:solidFill>
                <a:schemeClr val="lt1"/>
              </a:solidFill>
              <a:latin typeface="Arial"/>
              <a:ea typeface="Arial"/>
              <a:cs typeface="Arial"/>
              <a:sym typeface="Arial"/>
            </a:endParaRPr>
          </a:p>
        </p:txBody>
      </p:sp>
      <p:pic>
        <p:nvPicPr>
          <p:cNvPr id="176" name="Google Shape;176;p30"/>
          <p:cNvPicPr preferRelativeResize="0"/>
          <p:nvPr/>
        </p:nvPicPr>
        <p:blipFill rotWithShape="1">
          <a:blip r:embed="rId3">
            <a:alphaModFix/>
          </a:blip>
          <a:srcRect/>
          <a:stretch/>
        </p:blipFill>
        <p:spPr>
          <a:xfrm>
            <a:off x="135788" y="3028255"/>
            <a:ext cx="2016053" cy="548550"/>
          </a:xfrm>
          <a:prstGeom prst="rect">
            <a:avLst/>
          </a:prstGeom>
          <a:noFill/>
          <a:ln>
            <a:noFill/>
          </a:ln>
        </p:spPr>
      </p:pic>
      <p:pic>
        <p:nvPicPr>
          <p:cNvPr id="177" name="Google Shape;177;p30"/>
          <p:cNvPicPr preferRelativeResize="0"/>
          <p:nvPr/>
        </p:nvPicPr>
        <p:blipFill rotWithShape="1">
          <a:blip r:embed="rId4">
            <a:alphaModFix/>
          </a:blip>
          <a:srcRect t="32013" b="25923"/>
          <a:stretch/>
        </p:blipFill>
        <p:spPr>
          <a:xfrm>
            <a:off x="5286647" y="3019793"/>
            <a:ext cx="1652569" cy="695050"/>
          </a:xfrm>
          <a:prstGeom prst="rect">
            <a:avLst/>
          </a:prstGeom>
          <a:noFill/>
          <a:ln>
            <a:noFill/>
          </a:ln>
        </p:spPr>
      </p:pic>
      <p:pic>
        <p:nvPicPr>
          <p:cNvPr id="178" name="Google Shape;178;p30"/>
          <p:cNvPicPr preferRelativeResize="0"/>
          <p:nvPr/>
        </p:nvPicPr>
        <p:blipFill rotWithShape="1">
          <a:blip r:embed="rId5">
            <a:alphaModFix/>
          </a:blip>
          <a:srcRect/>
          <a:stretch/>
        </p:blipFill>
        <p:spPr>
          <a:xfrm>
            <a:off x="2456372" y="2929922"/>
            <a:ext cx="1042650" cy="1042650"/>
          </a:xfrm>
          <a:prstGeom prst="rect">
            <a:avLst/>
          </a:prstGeom>
          <a:noFill/>
          <a:ln>
            <a:noFill/>
          </a:ln>
        </p:spPr>
      </p:pic>
      <p:pic>
        <p:nvPicPr>
          <p:cNvPr id="179" name="Google Shape;179;p30"/>
          <p:cNvPicPr preferRelativeResize="0"/>
          <p:nvPr/>
        </p:nvPicPr>
        <p:blipFill rotWithShape="1">
          <a:blip r:embed="rId6">
            <a:alphaModFix/>
          </a:blip>
          <a:srcRect/>
          <a:stretch/>
        </p:blipFill>
        <p:spPr>
          <a:xfrm>
            <a:off x="1998788" y="2048006"/>
            <a:ext cx="1827432" cy="456862"/>
          </a:xfrm>
          <a:prstGeom prst="rect">
            <a:avLst/>
          </a:prstGeom>
          <a:noFill/>
          <a:ln>
            <a:noFill/>
          </a:ln>
        </p:spPr>
      </p:pic>
      <p:pic>
        <p:nvPicPr>
          <p:cNvPr id="180" name="Google Shape;180;p30"/>
          <p:cNvPicPr preferRelativeResize="0"/>
          <p:nvPr/>
        </p:nvPicPr>
        <p:blipFill rotWithShape="1">
          <a:blip r:embed="rId7">
            <a:alphaModFix/>
          </a:blip>
          <a:srcRect/>
          <a:stretch/>
        </p:blipFill>
        <p:spPr>
          <a:xfrm>
            <a:off x="7166916" y="3028265"/>
            <a:ext cx="1652572" cy="548550"/>
          </a:xfrm>
          <a:prstGeom prst="rect">
            <a:avLst/>
          </a:prstGeom>
          <a:noFill/>
          <a:ln>
            <a:noFill/>
          </a:ln>
        </p:spPr>
      </p:pic>
      <p:pic>
        <p:nvPicPr>
          <p:cNvPr id="181" name="Google Shape;181;p30"/>
          <p:cNvPicPr preferRelativeResize="0"/>
          <p:nvPr/>
        </p:nvPicPr>
        <p:blipFill rotWithShape="1">
          <a:blip r:embed="rId8">
            <a:alphaModFix/>
          </a:blip>
          <a:srcRect/>
          <a:stretch/>
        </p:blipFill>
        <p:spPr>
          <a:xfrm>
            <a:off x="5503668" y="1877512"/>
            <a:ext cx="882056" cy="658650"/>
          </a:xfrm>
          <a:prstGeom prst="rect">
            <a:avLst/>
          </a:prstGeom>
          <a:noFill/>
          <a:ln>
            <a:noFill/>
          </a:ln>
        </p:spPr>
      </p:pic>
      <p:pic>
        <p:nvPicPr>
          <p:cNvPr id="182" name="Google Shape;182;p30"/>
          <p:cNvPicPr preferRelativeResize="0"/>
          <p:nvPr/>
        </p:nvPicPr>
        <p:blipFill rotWithShape="1">
          <a:blip r:embed="rId9">
            <a:alphaModFix/>
          </a:blip>
          <a:srcRect b="27672"/>
          <a:stretch/>
        </p:blipFill>
        <p:spPr>
          <a:xfrm>
            <a:off x="7013775" y="2091185"/>
            <a:ext cx="1652568" cy="444978"/>
          </a:xfrm>
          <a:prstGeom prst="rect">
            <a:avLst/>
          </a:prstGeom>
          <a:noFill/>
          <a:ln>
            <a:noFill/>
          </a:ln>
        </p:spPr>
      </p:pic>
      <p:pic>
        <p:nvPicPr>
          <p:cNvPr id="183" name="Google Shape;183;p30"/>
          <p:cNvPicPr preferRelativeResize="0"/>
          <p:nvPr/>
        </p:nvPicPr>
        <p:blipFill rotWithShape="1">
          <a:blip r:embed="rId10">
            <a:alphaModFix/>
          </a:blip>
          <a:srcRect/>
          <a:stretch/>
        </p:blipFill>
        <p:spPr>
          <a:xfrm>
            <a:off x="5833436" y="1024163"/>
            <a:ext cx="1652569" cy="673269"/>
          </a:xfrm>
          <a:prstGeom prst="rect">
            <a:avLst/>
          </a:prstGeom>
          <a:noFill/>
          <a:ln>
            <a:noFill/>
          </a:ln>
        </p:spPr>
      </p:pic>
      <p:pic>
        <p:nvPicPr>
          <p:cNvPr id="184" name="Google Shape;184;p30"/>
          <p:cNvPicPr preferRelativeResize="0"/>
          <p:nvPr/>
        </p:nvPicPr>
        <p:blipFill rotWithShape="1">
          <a:blip r:embed="rId11">
            <a:alphaModFix/>
          </a:blip>
          <a:srcRect/>
          <a:stretch/>
        </p:blipFill>
        <p:spPr>
          <a:xfrm>
            <a:off x="2178531" y="1168800"/>
            <a:ext cx="1214437" cy="528638"/>
          </a:xfrm>
          <a:prstGeom prst="rect">
            <a:avLst/>
          </a:prstGeom>
          <a:noFill/>
          <a:ln>
            <a:noFill/>
          </a:ln>
        </p:spPr>
      </p:pic>
      <p:pic>
        <p:nvPicPr>
          <p:cNvPr id="185" name="Google Shape;185;p30"/>
          <p:cNvPicPr preferRelativeResize="0"/>
          <p:nvPr/>
        </p:nvPicPr>
        <p:blipFill rotWithShape="1">
          <a:blip r:embed="rId12">
            <a:alphaModFix/>
          </a:blip>
          <a:srcRect/>
          <a:stretch/>
        </p:blipFill>
        <p:spPr>
          <a:xfrm>
            <a:off x="116644" y="1243313"/>
            <a:ext cx="1871757" cy="379613"/>
          </a:xfrm>
          <a:prstGeom prst="rect">
            <a:avLst/>
          </a:prstGeom>
          <a:noFill/>
          <a:ln>
            <a:noFill/>
          </a:ln>
        </p:spPr>
      </p:pic>
      <p:pic>
        <p:nvPicPr>
          <p:cNvPr id="186" name="Google Shape;186;p30"/>
          <p:cNvPicPr preferRelativeResize="0"/>
          <p:nvPr/>
        </p:nvPicPr>
        <p:blipFill rotWithShape="1">
          <a:blip r:embed="rId13">
            <a:alphaModFix/>
          </a:blip>
          <a:srcRect/>
          <a:stretch/>
        </p:blipFill>
        <p:spPr>
          <a:xfrm>
            <a:off x="7720296" y="1258097"/>
            <a:ext cx="1214438" cy="463847"/>
          </a:xfrm>
          <a:prstGeom prst="rect">
            <a:avLst/>
          </a:prstGeom>
          <a:noFill/>
          <a:ln>
            <a:noFill/>
          </a:ln>
        </p:spPr>
      </p:pic>
      <p:pic>
        <p:nvPicPr>
          <p:cNvPr id="187" name="Google Shape;187;p30" descr="About Us | Adrienne Arsht - Rockefeller Foundation Resilience Center"/>
          <p:cNvPicPr preferRelativeResize="0"/>
          <p:nvPr/>
        </p:nvPicPr>
        <p:blipFill rotWithShape="1">
          <a:blip r:embed="rId14">
            <a:alphaModFix/>
          </a:blip>
          <a:srcRect/>
          <a:stretch/>
        </p:blipFill>
        <p:spPr>
          <a:xfrm>
            <a:off x="2554066" y="3993797"/>
            <a:ext cx="2016058" cy="456873"/>
          </a:xfrm>
          <a:prstGeom prst="rect">
            <a:avLst/>
          </a:prstGeom>
          <a:noFill/>
          <a:ln>
            <a:noFill/>
          </a:ln>
        </p:spPr>
      </p:pic>
      <p:pic>
        <p:nvPicPr>
          <p:cNvPr id="188" name="Google Shape;188;p30"/>
          <p:cNvPicPr preferRelativeResize="0"/>
          <p:nvPr/>
        </p:nvPicPr>
        <p:blipFill rotWithShape="1">
          <a:blip r:embed="rId15">
            <a:alphaModFix/>
          </a:blip>
          <a:srcRect/>
          <a:stretch/>
        </p:blipFill>
        <p:spPr>
          <a:xfrm>
            <a:off x="5220674" y="3632344"/>
            <a:ext cx="935606" cy="935606"/>
          </a:xfrm>
          <a:prstGeom prst="rect">
            <a:avLst/>
          </a:prstGeom>
          <a:noFill/>
          <a:ln>
            <a:noFill/>
          </a:ln>
        </p:spPr>
      </p:pic>
      <p:pic>
        <p:nvPicPr>
          <p:cNvPr id="189" name="Google Shape;189;p30"/>
          <p:cNvPicPr preferRelativeResize="0"/>
          <p:nvPr/>
        </p:nvPicPr>
        <p:blipFill rotWithShape="1">
          <a:blip r:embed="rId16">
            <a:alphaModFix/>
          </a:blip>
          <a:srcRect/>
          <a:stretch/>
        </p:blipFill>
        <p:spPr>
          <a:xfrm>
            <a:off x="4169765" y="2689265"/>
            <a:ext cx="935607" cy="1063359"/>
          </a:xfrm>
          <a:prstGeom prst="rect">
            <a:avLst/>
          </a:prstGeom>
          <a:noFill/>
          <a:ln>
            <a:noFill/>
          </a:ln>
        </p:spPr>
      </p:pic>
      <p:pic>
        <p:nvPicPr>
          <p:cNvPr id="190" name="Google Shape;190;p30"/>
          <p:cNvPicPr preferRelativeResize="0"/>
          <p:nvPr/>
        </p:nvPicPr>
        <p:blipFill rotWithShape="1">
          <a:blip r:embed="rId17">
            <a:alphaModFix/>
          </a:blip>
          <a:srcRect/>
          <a:stretch/>
        </p:blipFill>
        <p:spPr>
          <a:xfrm>
            <a:off x="4091879" y="1518525"/>
            <a:ext cx="1042654" cy="1023591"/>
          </a:xfrm>
          <a:prstGeom prst="rect">
            <a:avLst/>
          </a:prstGeom>
          <a:noFill/>
          <a:ln>
            <a:noFill/>
          </a:ln>
        </p:spPr>
      </p:pic>
      <p:pic>
        <p:nvPicPr>
          <p:cNvPr id="191" name="Google Shape;191;p30"/>
          <p:cNvPicPr preferRelativeResize="0"/>
          <p:nvPr/>
        </p:nvPicPr>
        <p:blipFill rotWithShape="1">
          <a:blip r:embed="rId18">
            <a:alphaModFix/>
          </a:blip>
          <a:srcRect/>
          <a:stretch/>
        </p:blipFill>
        <p:spPr>
          <a:xfrm>
            <a:off x="6595840" y="3640378"/>
            <a:ext cx="1214440" cy="919512"/>
          </a:xfrm>
          <a:prstGeom prst="rect">
            <a:avLst/>
          </a:prstGeom>
          <a:noFill/>
          <a:ln>
            <a:noFill/>
          </a:ln>
        </p:spPr>
      </p:pic>
      <p:pic>
        <p:nvPicPr>
          <p:cNvPr id="192" name="Google Shape;192;p30"/>
          <p:cNvPicPr preferRelativeResize="0"/>
          <p:nvPr/>
        </p:nvPicPr>
        <p:blipFill rotWithShape="1">
          <a:blip r:embed="rId19">
            <a:alphaModFix/>
          </a:blip>
          <a:srcRect/>
          <a:stretch/>
        </p:blipFill>
        <p:spPr>
          <a:xfrm>
            <a:off x="179419" y="3752618"/>
            <a:ext cx="1928796" cy="695045"/>
          </a:xfrm>
          <a:prstGeom prst="rect">
            <a:avLst/>
          </a:prstGeom>
          <a:noFill/>
          <a:ln>
            <a:noFill/>
          </a:ln>
        </p:spPr>
      </p:pic>
      <p:pic>
        <p:nvPicPr>
          <p:cNvPr id="193" name="Google Shape;193;p30" descr="1.1 Logo - Miami-Dade County"/>
          <p:cNvPicPr preferRelativeResize="0"/>
          <p:nvPr/>
        </p:nvPicPr>
        <p:blipFill rotWithShape="1">
          <a:blip r:embed="rId20">
            <a:alphaModFix/>
          </a:blip>
          <a:srcRect/>
          <a:stretch/>
        </p:blipFill>
        <p:spPr>
          <a:xfrm>
            <a:off x="179425" y="225578"/>
            <a:ext cx="1566966" cy="715581"/>
          </a:xfrm>
          <a:prstGeom prst="rect">
            <a:avLst/>
          </a:prstGeom>
          <a:noFill/>
          <a:ln>
            <a:noFill/>
          </a:ln>
        </p:spPr>
      </p:pic>
      <p:pic>
        <p:nvPicPr>
          <p:cNvPr id="194" name="Google Shape;194;p30" descr="Logos and Usage Guide - The Miami Foundation"/>
          <p:cNvPicPr preferRelativeResize="0"/>
          <p:nvPr/>
        </p:nvPicPr>
        <p:blipFill rotWithShape="1">
          <a:blip r:embed="rId21">
            <a:alphaModFix/>
          </a:blip>
          <a:srcRect/>
          <a:stretch/>
        </p:blipFill>
        <p:spPr>
          <a:xfrm>
            <a:off x="2153701" y="392533"/>
            <a:ext cx="1517597" cy="658650"/>
          </a:xfrm>
          <a:prstGeom prst="rect">
            <a:avLst/>
          </a:prstGeom>
          <a:noFill/>
          <a:ln>
            <a:noFill/>
          </a:ln>
        </p:spPr>
      </p:pic>
      <p:pic>
        <p:nvPicPr>
          <p:cNvPr id="195" name="Google Shape;195;p30" descr="City of Miami Beach | The official website of the City of Miami Beach. Stay  informed, find important information on city services, news, alerts,  events, trolley routes, government employment and more."/>
          <p:cNvPicPr preferRelativeResize="0"/>
          <p:nvPr/>
        </p:nvPicPr>
        <p:blipFill rotWithShape="1">
          <a:blip r:embed="rId22">
            <a:alphaModFix/>
          </a:blip>
          <a:srcRect/>
          <a:stretch/>
        </p:blipFill>
        <p:spPr>
          <a:xfrm>
            <a:off x="6385723" y="287016"/>
            <a:ext cx="2616829" cy="343399"/>
          </a:xfrm>
          <a:prstGeom prst="rect">
            <a:avLst/>
          </a:prstGeom>
          <a:noFill/>
          <a:ln>
            <a:noFill/>
          </a:ln>
        </p:spPr>
      </p:pic>
      <p:pic>
        <p:nvPicPr>
          <p:cNvPr id="196" name="Google Shape;196;p30"/>
          <p:cNvPicPr preferRelativeResize="0"/>
          <p:nvPr/>
        </p:nvPicPr>
        <p:blipFill rotWithShape="1">
          <a:blip r:embed="rId23">
            <a:alphaModFix/>
          </a:blip>
          <a:srcRect/>
          <a:stretch/>
        </p:blipFill>
        <p:spPr>
          <a:xfrm>
            <a:off x="4435613" y="194993"/>
            <a:ext cx="973810" cy="973810"/>
          </a:xfrm>
          <a:prstGeom prst="rect">
            <a:avLst/>
          </a:prstGeom>
          <a:noFill/>
          <a:ln>
            <a:noFill/>
          </a:ln>
        </p:spPr>
      </p:pic>
      <p:pic>
        <p:nvPicPr>
          <p:cNvPr id="197" name="Google Shape;197;p30"/>
          <p:cNvPicPr preferRelativeResize="0"/>
          <p:nvPr/>
        </p:nvPicPr>
        <p:blipFill rotWithShape="1">
          <a:blip r:embed="rId24">
            <a:alphaModFix/>
          </a:blip>
          <a:srcRect/>
          <a:stretch/>
        </p:blipFill>
        <p:spPr>
          <a:xfrm>
            <a:off x="116644" y="1815263"/>
            <a:ext cx="1827431" cy="98861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2"/>
          <p:cNvSpPr txBox="1">
            <a:spLocks noGrp="1"/>
          </p:cNvSpPr>
          <p:nvPr>
            <p:ph type="title"/>
          </p:nvPr>
        </p:nvSpPr>
        <p:spPr>
          <a:xfrm>
            <a:off x="1369294" y="12450"/>
            <a:ext cx="6962400" cy="994200"/>
          </a:xfrm>
          <a:prstGeom prst="rect">
            <a:avLst/>
          </a:prstGeom>
          <a:noFill/>
          <a:ln>
            <a:noFill/>
          </a:ln>
        </p:spPr>
        <p:txBody>
          <a:bodyPr spcFirstLastPara="1" wrap="square" lIns="68575" tIns="34275" rIns="68575" bIns="34275" anchor="ctr" anchorCtr="0">
            <a:noAutofit/>
          </a:bodyPr>
          <a:lstStyle/>
          <a:p>
            <a:pPr marL="0" lvl="0" indent="0" algn="l" rtl="0">
              <a:lnSpc>
                <a:spcPct val="150000"/>
              </a:lnSpc>
              <a:spcBef>
                <a:spcPts val="0"/>
              </a:spcBef>
              <a:spcAft>
                <a:spcPts val="0"/>
              </a:spcAft>
              <a:buNone/>
            </a:pPr>
            <a:r>
              <a:rPr lang="en" sz="2200" b="1">
                <a:latin typeface="Gill Sans"/>
                <a:ea typeface="Gill Sans"/>
                <a:cs typeface="Gill Sans"/>
                <a:sym typeface="Gill Sans"/>
              </a:rPr>
              <a:t>Extreme Heat Action Plan</a:t>
            </a:r>
            <a:endParaRPr sz="2200" b="1">
              <a:latin typeface="Gill Sans"/>
              <a:ea typeface="Gill Sans"/>
              <a:cs typeface="Gill Sans"/>
              <a:sym typeface="Gill Sans"/>
            </a:endParaRPr>
          </a:p>
        </p:txBody>
      </p:sp>
      <p:sp>
        <p:nvSpPr>
          <p:cNvPr id="220" name="Google Shape;220;p32"/>
          <p:cNvSpPr txBox="1">
            <a:spLocks noGrp="1"/>
          </p:cNvSpPr>
          <p:nvPr>
            <p:ph type="body" idx="1"/>
          </p:nvPr>
        </p:nvSpPr>
        <p:spPr>
          <a:xfrm>
            <a:off x="283670" y="1375484"/>
            <a:ext cx="7169400" cy="2865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endParaRPr sz="2000"/>
          </a:p>
          <a:p>
            <a:pPr marL="342900" lvl="0" indent="0" algn="l" rtl="0">
              <a:lnSpc>
                <a:spcPct val="90000"/>
              </a:lnSpc>
              <a:spcBef>
                <a:spcPts val="800"/>
              </a:spcBef>
              <a:spcAft>
                <a:spcPts val="0"/>
              </a:spcAft>
              <a:buSzPts val="1400"/>
              <a:buNone/>
            </a:pPr>
            <a:endParaRPr sz="2000"/>
          </a:p>
        </p:txBody>
      </p:sp>
      <p:pic>
        <p:nvPicPr>
          <p:cNvPr id="221" name="Google Shape;221;p32"/>
          <p:cNvPicPr preferRelativeResize="0"/>
          <p:nvPr/>
        </p:nvPicPr>
        <p:blipFill rotWithShape="1">
          <a:blip r:embed="rId3">
            <a:alphaModFix/>
          </a:blip>
          <a:srcRect/>
          <a:stretch/>
        </p:blipFill>
        <p:spPr>
          <a:xfrm>
            <a:off x="116639" y="103574"/>
            <a:ext cx="478522" cy="592952"/>
          </a:xfrm>
          <a:prstGeom prst="rect">
            <a:avLst/>
          </a:prstGeom>
          <a:noFill/>
          <a:ln>
            <a:noFill/>
          </a:ln>
        </p:spPr>
      </p:pic>
      <p:sp>
        <p:nvSpPr>
          <p:cNvPr id="222" name="Google Shape;222;p32"/>
          <p:cNvSpPr txBox="1">
            <a:spLocks noGrp="1"/>
          </p:cNvSpPr>
          <p:nvPr>
            <p:ph type="body" idx="1"/>
          </p:nvPr>
        </p:nvSpPr>
        <p:spPr>
          <a:xfrm>
            <a:off x="283669" y="920606"/>
            <a:ext cx="8346000" cy="3864900"/>
          </a:xfrm>
          <a:prstGeom prst="rect">
            <a:avLst/>
          </a:prstGeom>
          <a:noFill/>
          <a:ln>
            <a:noFill/>
          </a:ln>
        </p:spPr>
        <p:txBody>
          <a:bodyPr spcFirstLastPara="1" wrap="square" lIns="68575" tIns="34275" rIns="68575" bIns="34275" anchor="t" anchorCtr="0">
            <a:noAutofit/>
          </a:bodyPr>
          <a:lstStyle/>
          <a:p>
            <a:pPr marL="0" lvl="0" indent="0" algn="l" rtl="0">
              <a:lnSpc>
                <a:spcPct val="150000"/>
              </a:lnSpc>
              <a:spcBef>
                <a:spcPts val="0"/>
              </a:spcBef>
              <a:spcAft>
                <a:spcPts val="0"/>
              </a:spcAft>
              <a:buNone/>
            </a:pPr>
            <a:r>
              <a:rPr lang="en" sz="1900" b="1">
                <a:solidFill>
                  <a:srgbClr val="E69138"/>
                </a:solidFill>
                <a:latin typeface="Gill Sans"/>
                <a:ea typeface="Gill Sans"/>
                <a:cs typeface="Gill Sans"/>
                <a:sym typeface="Gill Sans"/>
              </a:rPr>
              <a:t>    </a:t>
            </a:r>
            <a:endParaRPr sz="1900" b="1">
              <a:solidFill>
                <a:srgbClr val="E69138"/>
              </a:solidFill>
              <a:latin typeface="Gill Sans"/>
              <a:ea typeface="Gill Sans"/>
              <a:cs typeface="Gill Sans"/>
              <a:sym typeface="Gill Sans"/>
            </a:endParaRPr>
          </a:p>
          <a:p>
            <a:pPr marL="0" lvl="0" indent="0" algn="l" rtl="0">
              <a:lnSpc>
                <a:spcPct val="150000"/>
              </a:lnSpc>
              <a:spcBef>
                <a:spcPts val="0"/>
              </a:spcBef>
              <a:spcAft>
                <a:spcPts val="0"/>
              </a:spcAft>
              <a:buNone/>
            </a:pPr>
            <a:endParaRPr sz="1900" b="1">
              <a:solidFill>
                <a:srgbClr val="E69138"/>
              </a:solidFill>
              <a:latin typeface="Gill Sans"/>
              <a:ea typeface="Gill Sans"/>
              <a:cs typeface="Gill Sans"/>
              <a:sym typeface="Gill Sans"/>
            </a:endParaRPr>
          </a:p>
          <a:p>
            <a:pPr marL="0" lvl="0" indent="0" algn="l" rtl="0">
              <a:lnSpc>
                <a:spcPct val="150000"/>
              </a:lnSpc>
              <a:spcBef>
                <a:spcPts val="0"/>
              </a:spcBef>
              <a:spcAft>
                <a:spcPts val="0"/>
              </a:spcAft>
              <a:buNone/>
            </a:pPr>
            <a:r>
              <a:rPr lang="en" sz="1900" b="1">
                <a:solidFill>
                  <a:srgbClr val="9900FF"/>
                </a:solidFill>
                <a:highlight>
                  <a:schemeClr val="lt1"/>
                </a:highlight>
                <a:latin typeface="Gill Sans"/>
                <a:ea typeface="Gill Sans"/>
                <a:cs typeface="Gill Sans"/>
                <a:sym typeface="Gill Sans"/>
              </a:rPr>
              <a:t>Goal 1: Inform, Prepare and Protect People</a:t>
            </a:r>
            <a:r>
              <a:rPr lang="en" sz="1900">
                <a:solidFill>
                  <a:srgbClr val="9900FF"/>
                </a:solidFill>
                <a:highlight>
                  <a:schemeClr val="lt1"/>
                </a:highlight>
                <a:latin typeface="Gill Sans"/>
                <a:ea typeface="Gill Sans"/>
                <a:cs typeface="Gill Sans"/>
                <a:sym typeface="Gill Sans"/>
              </a:rPr>
              <a:t> </a:t>
            </a:r>
            <a:endParaRPr sz="1900">
              <a:solidFill>
                <a:srgbClr val="9900FF"/>
              </a:solidFill>
              <a:highlight>
                <a:schemeClr val="lt1"/>
              </a:highlight>
              <a:latin typeface="Gill Sans"/>
              <a:ea typeface="Gill Sans"/>
              <a:cs typeface="Gill Sans"/>
              <a:sym typeface="Gill Sans"/>
            </a:endParaRPr>
          </a:p>
          <a:p>
            <a:pPr marL="0" lvl="0" indent="0" algn="l" rtl="0">
              <a:lnSpc>
                <a:spcPct val="150000"/>
              </a:lnSpc>
              <a:spcBef>
                <a:spcPts val="0"/>
              </a:spcBef>
              <a:spcAft>
                <a:spcPts val="0"/>
              </a:spcAft>
              <a:buNone/>
            </a:pPr>
            <a:r>
              <a:rPr lang="en" sz="1900" b="1">
                <a:solidFill>
                  <a:srgbClr val="E69138"/>
                </a:solidFill>
                <a:latin typeface="Gill Sans"/>
                <a:ea typeface="Gill Sans"/>
                <a:cs typeface="Gill Sans"/>
                <a:sym typeface="Gill Sans"/>
              </a:rPr>
              <a:t>Goal 2: Cool our Homes and Emergency Facilities</a:t>
            </a:r>
            <a:endParaRPr sz="1900" b="1">
              <a:solidFill>
                <a:srgbClr val="E69138"/>
              </a:solidFill>
              <a:latin typeface="Gill Sans"/>
              <a:ea typeface="Gill Sans"/>
              <a:cs typeface="Gill Sans"/>
              <a:sym typeface="Gill Sans"/>
            </a:endParaRPr>
          </a:p>
          <a:p>
            <a:pPr marL="0" lvl="0" indent="0" algn="l" rtl="0">
              <a:lnSpc>
                <a:spcPct val="150000"/>
              </a:lnSpc>
              <a:spcBef>
                <a:spcPts val="0"/>
              </a:spcBef>
              <a:spcAft>
                <a:spcPts val="0"/>
              </a:spcAft>
              <a:buNone/>
            </a:pPr>
            <a:r>
              <a:rPr lang="en" sz="1900" b="1">
                <a:solidFill>
                  <a:schemeClr val="accent5"/>
                </a:solidFill>
                <a:latin typeface="Gill Sans"/>
                <a:ea typeface="Gill Sans"/>
                <a:cs typeface="Gill Sans"/>
                <a:sym typeface="Gill Sans"/>
              </a:rPr>
              <a:t>Goal 3: Cool our Neighborhoods</a:t>
            </a:r>
            <a:endParaRPr sz="1900" b="1">
              <a:solidFill>
                <a:schemeClr val="accent5"/>
              </a:solidFill>
              <a:latin typeface="Gill Sans"/>
              <a:ea typeface="Gill Sans"/>
              <a:cs typeface="Gill Sans"/>
              <a:sym typeface="Gill Sans"/>
            </a:endParaRPr>
          </a:p>
          <a:p>
            <a:pPr marL="0" lvl="0" indent="0" algn="l" rtl="0">
              <a:lnSpc>
                <a:spcPct val="150000"/>
              </a:lnSpc>
              <a:spcBef>
                <a:spcPts val="0"/>
              </a:spcBef>
              <a:spcAft>
                <a:spcPts val="0"/>
              </a:spcAft>
              <a:buNone/>
            </a:pPr>
            <a:endParaRPr sz="1900" b="1">
              <a:solidFill>
                <a:srgbClr val="E69138"/>
              </a:solidFill>
              <a:latin typeface="Gill Sans"/>
              <a:ea typeface="Gill Sans"/>
              <a:cs typeface="Gill Sans"/>
              <a:sym typeface="Gill Sans"/>
            </a:endParaRPr>
          </a:p>
          <a:p>
            <a:pPr marL="0" lvl="0" indent="0" algn="l" rtl="0">
              <a:lnSpc>
                <a:spcPct val="150000"/>
              </a:lnSpc>
              <a:spcBef>
                <a:spcPts val="900"/>
              </a:spcBef>
              <a:spcAft>
                <a:spcPts val="0"/>
              </a:spcAft>
              <a:buNone/>
            </a:pPr>
            <a:endParaRPr sz="1900" b="1">
              <a:solidFill>
                <a:srgbClr val="E69138"/>
              </a:solidFill>
              <a:latin typeface="Gill Sans"/>
              <a:ea typeface="Gill Sans"/>
              <a:cs typeface="Gill Sans"/>
              <a:sym typeface="Gill Sans"/>
            </a:endParaRPr>
          </a:p>
        </p:txBody>
      </p:sp>
      <p:sp>
        <p:nvSpPr>
          <p:cNvPr id="223" name="Google Shape;223;p32"/>
          <p:cNvSpPr txBox="1"/>
          <p:nvPr/>
        </p:nvSpPr>
        <p:spPr>
          <a:xfrm>
            <a:off x="7117388" y="1375472"/>
            <a:ext cx="1510500" cy="307800"/>
          </a:xfrm>
          <a:prstGeom prst="rect">
            <a:avLst/>
          </a:prstGeom>
          <a:noFill/>
          <a:ln>
            <a:noFill/>
          </a:ln>
        </p:spPr>
        <p:txBody>
          <a:bodyPr spcFirstLastPara="1" wrap="square" lIns="68575" tIns="68575" rIns="68575" bIns="68575" anchor="ctr"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434343"/>
              </a:solidFill>
              <a:latin typeface="Arial"/>
              <a:ea typeface="Arial"/>
              <a:cs typeface="Arial"/>
              <a:sym typeface="Arial"/>
            </a:endParaRPr>
          </a:p>
        </p:txBody>
      </p:sp>
      <p:pic>
        <p:nvPicPr>
          <p:cNvPr id="224" name="Google Shape;224;p32"/>
          <p:cNvPicPr preferRelativeResize="0"/>
          <p:nvPr/>
        </p:nvPicPr>
        <p:blipFill>
          <a:blip r:embed="rId4">
            <a:alphaModFix/>
          </a:blip>
          <a:stretch>
            <a:fillRect/>
          </a:stretch>
        </p:blipFill>
        <p:spPr>
          <a:xfrm>
            <a:off x="2173148" y="3584230"/>
            <a:ext cx="972650" cy="994181"/>
          </a:xfrm>
          <a:prstGeom prst="rect">
            <a:avLst/>
          </a:prstGeom>
          <a:noFill/>
          <a:ln>
            <a:noFill/>
          </a:ln>
        </p:spPr>
      </p:pic>
      <p:pic>
        <p:nvPicPr>
          <p:cNvPr id="225" name="Google Shape;225;p32"/>
          <p:cNvPicPr preferRelativeResize="0"/>
          <p:nvPr/>
        </p:nvPicPr>
        <p:blipFill>
          <a:blip r:embed="rId5">
            <a:alphaModFix/>
          </a:blip>
          <a:stretch>
            <a:fillRect/>
          </a:stretch>
        </p:blipFill>
        <p:spPr>
          <a:xfrm>
            <a:off x="4106025" y="3584241"/>
            <a:ext cx="972650" cy="994159"/>
          </a:xfrm>
          <a:prstGeom prst="rect">
            <a:avLst/>
          </a:prstGeom>
          <a:noFill/>
          <a:ln>
            <a:noFill/>
          </a:ln>
        </p:spPr>
      </p:pic>
      <p:pic>
        <p:nvPicPr>
          <p:cNvPr id="226" name="Google Shape;226;p32"/>
          <p:cNvPicPr preferRelativeResize="0"/>
          <p:nvPr/>
        </p:nvPicPr>
        <p:blipFill>
          <a:blip r:embed="rId6">
            <a:alphaModFix/>
          </a:blip>
          <a:stretch>
            <a:fillRect/>
          </a:stretch>
        </p:blipFill>
        <p:spPr>
          <a:xfrm>
            <a:off x="492268" y="3584225"/>
            <a:ext cx="932332" cy="894775"/>
          </a:xfrm>
          <a:prstGeom prst="rect">
            <a:avLst/>
          </a:prstGeom>
          <a:noFill/>
          <a:ln>
            <a:noFill/>
          </a:ln>
        </p:spPr>
      </p:pic>
      <p:pic>
        <p:nvPicPr>
          <p:cNvPr id="227" name="Google Shape;227;p32"/>
          <p:cNvPicPr preferRelativeResize="0"/>
          <p:nvPr/>
        </p:nvPicPr>
        <p:blipFill>
          <a:blip r:embed="rId7">
            <a:alphaModFix/>
          </a:blip>
          <a:stretch>
            <a:fillRect/>
          </a:stretch>
        </p:blipFill>
        <p:spPr>
          <a:xfrm>
            <a:off x="6226165" y="817037"/>
            <a:ext cx="2696410" cy="3509424"/>
          </a:xfrm>
          <a:prstGeom prst="rect">
            <a:avLst/>
          </a:prstGeom>
          <a:noFill/>
          <a:ln>
            <a:noFill/>
          </a:ln>
        </p:spPr>
      </p:pic>
      <p:pic>
        <p:nvPicPr>
          <p:cNvPr id="228" name="Google Shape;228;p32" descr="Miami-Dade County logo"/>
          <p:cNvPicPr preferRelativeResize="0"/>
          <p:nvPr/>
        </p:nvPicPr>
        <p:blipFill rotWithShape="1">
          <a:blip r:embed="rId8">
            <a:alphaModFix/>
          </a:blip>
          <a:srcRect/>
          <a:stretch/>
        </p:blipFill>
        <p:spPr>
          <a:xfrm>
            <a:off x="6976423" y="4609305"/>
            <a:ext cx="860675" cy="393043"/>
          </a:xfrm>
          <a:prstGeom prst="rect">
            <a:avLst/>
          </a:prstGeom>
          <a:noFill/>
          <a:ln>
            <a:noFill/>
          </a:ln>
        </p:spPr>
      </p:pic>
      <p:pic>
        <p:nvPicPr>
          <p:cNvPr id="229" name="Google Shape;229;p32"/>
          <p:cNvPicPr preferRelativeResize="0"/>
          <p:nvPr/>
        </p:nvPicPr>
        <p:blipFill rotWithShape="1">
          <a:blip r:embed="rId9">
            <a:alphaModFix/>
          </a:blip>
          <a:srcRect/>
          <a:stretch/>
        </p:blipFill>
        <p:spPr>
          <a:xfrm>
            <a:off x="8107752" y="4509349"/>
            <a:ext cx="690508" cy="5929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3"/>
          <p:cNvSpPr txBox="1"/>
          <p:nvPr/>
        </p:nvSpPr>
        <p:spPr>
          <a:xfrm>
            <a:off x="460800" y="242606"/>
            <a:ext cx="5762400" cy="774900"/>
          </a:xfrm>
          <a:prstGeom prst="rect">
            <a:avLst/>
          </a:prstGeom>
          <a:noFill/>
          <a:ln>
            <a:noFill/>
          </a:ln>
        </p:spPr>
        <p:txBody>
          <a:bodyPr spcFirstLastPara="1" wrap="square" lIns="68575" tIns="34275" rIns="68575" bIns="34275" anchor="t" anchorCtr="0">
            <a:spAutoFit/>
          </a:bodyPr>
          <a:lstStyle/>
          <a:p>
            <a:pPr marL="0" lvl="0" indent="0" algn="ctr" rtl="0">
              <a:lnSpc>
                <a:spcPct val="115000"/>
              </a:lnSpc>
              <a:spcBef>
                <a:spcPts val="0"/>
              </a:spcBef>
              <a:spcAft>
                <a:spcPts val="0"/>
              </a:spcAft>
              <a:buNone/>
            </a:pPr>
            <a:r>
              <a:rPr lang="en" sz="1900" b="1">
                <a:solidFill>
                  <a:srgbClr val="9900FF"/>
                </a:solidFill>
                <a:highlight>
                  <a:schemeClr val="lt1"/>
                </a:highlight>
                <a:latin typeface="Gill Sans"/>
                <a:ea typeface="Gill Sans"/>
                <a:cs typeface="Gill Sans"/>
                <a:sym typeface="Gill Sans"/>
              </a:rPr>
              <a:t>Goal 1: Inform, Prepare and Protect People</a:t>
            </a:r>
            <a:r>
              <a:rPr lang="en" sz="1900">
                <a:solidFill>
                  <a:srgbClr val="9900FF"/>
                </a:solidFill>
                <a:highlight>
                  <a:schemeClr val="lt1"/>
                </a:highlight>
                <a:latin typeface="Gill Sans"/>
                <a:ea typeface="Gill Sans"/>
                <a:cs typeface="Gill Sans"/>
                <a:sym typeface="Gill Sans"/>
              </a:rPr>
              <a:t> </a:t>
            </a:r>
            <a:endParaRPr sz="1900">
              <a:solidFill>
                <a:srgbClr val="9900FF"/>
              </a:solidFill>
              <a:highlight>
                <a:schemeClr val="lt1"/>
              </a:highlight>
              <a:latin typeface="Gill Sans"/>
              <a:ea typeface="Gill Sans"/>
              <a:cs typeface="Gill Sans"/>
              <a:sym typeface="Gill Sans"/>
            </a:endParaRPr>
          </a:p>
          <a:p>
            <a:pPr marL="0" lvl="0" indent="0" algn="ctr" rtl="0">
              <a:lnSpc>
                <a:spcPct val="115000"/>
              </a:lnSpc>
              <a:spcBef>
                <a:spcPts val="0"/>
              </a:spcBef>
              <a:spcAft>
                <a:spcPts val="0"/>
              </a:spcAft>
              <a:buClr>
                <a:schemeClr val="dk1"/>
              </a:buClr>
              <a:buSzPts val="800"/>
              <a:buFont typeface="Arial"/>
              <a:buNone/>
            </a:pPr>
            <a:endParaRPr sz="2400" b="1">
              <a:solidFill>
                <a:srgbClr val="9900FF"/>
              </a:solidFill>
              <a:highlight>
                <a:schemeClr val="lt1"/>
              </a:highlight>
            </a:endParaRPr>
          </a:p>
        </p:txBody>
      </p:sp>
      <p:sp>
        <p:nvSpPr>
          <p:cNvPr id="236" name="Google Shape;236;p33"/>
          <p:cNvSpPr txBox="1"/>
          <p:nvPr/>
        </p:nvSpPr>
        <p:spPr>
          <a:xfrm>
            <a:off x="460800" y="1021219"/>
            <a:ext cx="5762400" cy="3935100"/>
          </a:xfrm>
          <a:prstGeom prst="rect">
            <a:avLst/>
          </a:prstGeom>
          <a:noFill/>
          <a:ln>
            <a:noFill/>
          </a:ln>
        </p:spPr>
        <p:txBody>
          <a:bodyPr spcFirstLastPara="1" wrap="square" lIns="68575" tIns="68575" rIns="68575" bIns="68575" anchor="t" anchorCtr="0">
            <a:spAutoFit/>
          </a:bodyPr>
          <a:lstStyle/>
          <a:p>
            <a:pPr marL="0" lvl="0" indent="0" algn="l" rtl="0">
              <a:lnSpc>
                <a:spcPct val="115000"/>
              </a:lnSpc>
              <a:spcBef>
                <a:spcPts val="0"/>
              </a:spcBef>
              <a:spcAft>
                <a:spcPts val="0"/>
              </a:spcAft>
              <a:buNone/>
            </a:pPr>
            <a:r>
              <a:rPr lang="en" sz="1100">
                <a:solidFill>
                  <a:schemeClr val="dk1"/>
                </a:solidFill>
              </a:rPr>
              <a:t>Foster healthy and resilient communities by bolstering outreach and education efforts, improving extreme heat warning systems and emergency protocols, protecting outdoor workers and building the capacity of healthcare practitioners to identify and respond to heat vulnerability and illness in their patients.  </a:t>
            </a:r>
            <a:endParaRPr sz="1100">
              <a:solidFill>
                <a:schemeClr val="dk1"/>
              </a:solidFill>
            </a:endParaRPr>
          </a:p>
          <a:p>
            <a:pPr marL="0" lvl="0" indent="0" algn="l" rtl="0">
              <a:lnSpc>
                <a:spcPct val="115000"/>
              </a:lnSpc>
              <a:spcBef>
                <a:spcPts val="0"/>
              </a:spcBef>
              <a:spcAft>
                <a:spcPts val="0"/>
              </a:spcAft>
              <a:buClr>
                <a:schemeClr val="dk1"/>
              </a:buClr>
              <a:buSzPts val="8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8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8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8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800"/>
              <a:buFont typeface="Arial"/>
              <a:buNone/>
            </a:pPr>
            <a:endParaRPr sz="1100">
              <a:solidFill>
                <a:schemeClr val="dk1"/>
              </a:solidFill>
            </a:endParaRPr>
          </a:p>
          <a:p>
            <a:pPr marL="457200" lvl="0" indent="0" algn="l" rtl="0">
              <a:lnSpc>
                <a:spcPct val="115000"/>
              </a:lnSpc>
              <a:spcBef>
                <a:spcPts val="0"/>
              </a:spcBef>
              <a:spcAft>
                <a:spcPts val="0"/>
              </a:spcAft>
              <a:buNone/>
            </a:pPr>
            <a:endParaRPr sz="1200" b="1">
              <a:solidFill>
                <a:schemeClr val="dk1"/>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Build on the Success of the Heat Season Campaign </a:t>
            </a:r>
            <a:r>
              <a:rPr lang="en" sz="1200">
                <a:solidFill>
                  <a:srgbClr val="9900FF"/>
                </a:solidFill>
              </a:rPr>
              <a:t> </a:t>
            </a:r>
            <a:endParaRPr sz="1200">
              <a:solidFill>
                <a:srgbClr val="9900FF"/>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Enhance Messaging and Protocols </a:t>
            </a:r>
            <a:r>
              <a:rPr lang="en" sz="1200">
                <a:solidFill>
                  <a:srgbClr val="9900FF"/>
                </a:solidFill>
              </a:rPr>
              <a:t> </a:t>
            </a:r>
            <a:endParaRPr sz="1200">
              <a:solidFill>
                <a:srgbClr val="9900FF"/>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Engage and Support Employers of Outdoor Workers </a:t>
            </a:r>
            <a:r>
              <a:rPr lang="en" sz="1200">
                <a:solidFill>
                  <a:srgbClr val="9900FF"/>
                </a:solidFill>
              </a:rPr>
              <a:t> </a:t>
            </a:r>
            <a:endParaRPr sz="1200">
              <a:solidFill>
                <a:srgbClr val="9900FF"/>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Seek Worker Protections at all Levels of Government </a:t>
            </a:r>
            <a:r>
              <a:rPr lang="en" sz="1200">
                <a:solidFill>
                  <a:srgbClr val="9900FF"/>
                </a:solidFill>
              </a:rPr>
              <a:t> </a:t>
            </a:r>
            <a:endParaRPr sz="1200">
              <a:solidFill>
                <a:srgbClr val="9900FF"/>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Engage and Prepare Healthcare Practitioners  </a:t>
            </a:r>
            <a:r>
              <a:rPr lang="en" sz="1200">
                <a:solidFill>
                  <a:srgbClr val="9900FF"/>
                </a:solidFill>
              </a:rPr>
              <a:t> </a:t>
            </a:r>
            <a:endParaRPr sz="1200">
              <a:solidFill>
                <a:srgbClr val="9900FF"/>
              </a:solidFill>
            </a:endParaRPr>
          </a:p>
          <a:p>
            <a:pPr marL="457200" lvl="0" indent="-304800" algn="l" rtl="0">
              <a:lnSpc>
                <a:spcPct val="150000"/>
              </a:lnSpc>
              <a:spcBef>
                <a:spcPts val="0"/>
              </a:spcBef>
              <a:spcAft>
                <a:spcPts val="0"/>
              </a:spcAft>
              <a:buClr>
                <a:srgbClr val="9900FF"/>
              </a:buClr>
              <a:buSzPts val="1200"/>
              <a:buAutoNum type="arabicPeriod"/>
            </a:pPr>
            <a:r>
              <a:rPr lang="en" sz="1200" b="1">
                <a:solidFill>
                  <a:srgbClr val="9900FF"/>
                </a:solidFill>
              </a:rPr>
              <a:t>Leverage Urban Heat Research Group for Continued Learning</a:t>
            </a:r>
            <a:r>
              <a:rPr lang="en" sz="1200" b="1">
                <a:solidFill>
                  <a:srgbClr val="9900FF"/>
                </a:solidFill>
                <a:latin typeface="Gill Sans"/>
                <a:ea typeface="Gill Sans"/>
                <a:cs typeface="Gill Sans"/>
                <a:sym typeface="Gill Sans"/>
              </a:rPr>
              <a:t> </a:t>
            </a:r>
            <a:r>
              <a:rPr lang="en" sz="1200">
                <a:solidFill>
                  <a:srgbClr val="9900FF"/>
                </a:solidFill>
                <a:latin typeface="Gill Sans"/>
                <a:ea typeface="Gill Sans"/>
                <a:cs typeface="Gill Sans"/>
                <a:sym typeface="Gill Sans"/>
              </a:rPr>
              <a:t> </a:t>
            </a:r>
            <a:endParaRPr sz="1200">
              <a:solidFill>
                <a:srgbClr val="9900FF"/>
              </a:solidFill>
              <a:latin typeface="Gill Sans"/>
              <a:ea typeface="Gill Sans"/>
              <a:cs typeface="Gill Sans"/>
              <a:sym typeface="Gill Sans"/>
            </a:endParaRPr>
          </a:p>
          <a:p>
            <a:pPr marL="0" lvl="0" indent="0" algn="l" rtl="0">
              <a:lnSpc>
                <a:spcPct val="115000"/>
              </a:lnSpc>
              <a:spcBef>
                <a:spcPts val="0"/>
              </a:spcBef>
              <a:spcAft>
                <a:spcPts val="0"/>
              </a:spcAft>
              <a:buClr>
                <a:schemeClr val="dk1"/>
              </a:buClr>
              <a:buSzPts val="800"/>
              <a:buFont typeface="Arial"/>
              <a:buNone/>
            </a:pPr>
            <a:endParaRPr sz="1100" b="1">
              <a:solidFill>
                <a:schemeClr val="dk1"/>
              </a:solidFill>
            </a:endParaRPr>
          </a:p>
        </p:txBody>
      </p:sp>
      <p:pic>
        <p:nvPicPr>
          <p:cNvPr id="237" name="Google Shape;237;p33"/>
          <p:cNvPicPr preferRelativeResize="0"/>
          <p:nvPr/>
        </p:nvPicPr>
        <p:blipFill>
          <a:blip r:embed="rId3">
            <a:alphaModFix/>
          </a:blip>
          <a:stretch>
            <a:fillRect/>
          </a:stretch>
        </p:blipFill>
        <p:spPr>
          <a:xfrm>
            <a:off x="6337575" y="114300"/>
            <a:ext cx="2692127" cy="1794313"/>
          </a:xfrm>
          <a:prstGeom prst="rect">
            <a:avLst/>
          </a:prstGeom>
          <a:noFill/>
          <a:ln>
            <a:noFill/>
          </a:ln>
        </p:spPr>
      </p:pic>
      <p:pic>
        <p:nvPicPr>
          <p:cNvPr id="238" name="Google Shape;238;p33"/>
          <p:cNvPicPr preferRelativeResize="0"/>
          <p:nvPr/>
        </p:nvPicPr>
        <p:blipFill>
          <a:blip r:embed="rId4">
            <a:alphaModFix/>
          </a:blip>
          <a:stretch>
            <a:fillRect/>
          </a:stretch>
        </p:blipFill>
        <p:spPr>
          <a:xfrm>
            <a:off x="6337575" y="2446361"/>
            <a:ext cx="2692127" cy="1794313"/>
          </a:xfrm>
          <a:prstGeom prst="rect">
            <a:avLst/>
          </a:prstGeom>
          <a:noFill/>
          <a:ln>
            <a:noFill/>
          </a:ln>
        </p:spPr>
      </p:pic>
      <p:pic>
        <p:nvPicPr>
          <p:cNvPr id="239" name="Google Shape;239;p33"/>
          <p:cNvPicPr preferRelativeResize="0"/>
          <p:nvPr/>
        </p:nvPicPr>
        <p:blipFill>
          <a:blip r:embed="rId5">
            <a:alphaModFix/>
          </a:blip>
          <a:stretch>
            <a:fillRect/>
          </a:stretch>
        </p:blipFill>
        <p:spPr>
          <a:xfrm>
            <a:off x="4818900" y="1908625"/>
            <a:ext cx="786525" cy="894775"/>
          </a:xfrm>
          <a:prstGeom prst="rect">
            <a:avLst/>
          </a:prstGeom>
          <a:noFill/>
          <a:ln>
            <a:noFill/>
          </a:ln>
        </p:spPr>
      </p:pic>
      <p:pic>
        <p:nvPicPr>
          <p:cNvPr id="240" name="Google Shape;240;p33"/>
          <p:cNvPicPr preferRelativeResize="0"/>
          <p:nvPr/>
        </p:nvPicPr>
        <p:blipFill>
          <a:blip r:embed="rId6">
            <a:alphaModFix/>
          </a:blip>
          <a:stretch>
            <a:fillRect/>
          </a:stretch>
        </p:blipFill>
        <p:spPr>
          <a:xfrm>
            <a:off x="4818900" y="1908625"/>
            <a:ext cx="786525" cy="894775"/>
          </a:xfrm>
          <a:prstGeom prst="rect">
            <a:avLst/>
          </a:prstGeom>
          <a:noFill/>
          <a:ln>
            <a:noFill/>
          </a:ln>
        </p:spPr>
      </p:pic>
      <p:pic>
        <p:nvPicPr>
          <p:cNvPr id="241" name="Google Shape;241;p33"/>
          <p:cNvPicPr preferRelativeResize="0"/>
          <p:nvPr/>
        </p:nvPicPr>
        <p:blipFill>
          <a:blip r:embed="rId7">
            <a:alphaModFix/>
          </a:blip>
          <a:stretch>
            <a:fillRect/>
          </a:stretch>
        </p:blipFill>
        <p:spPr>
          <a:xfrm>
            <a:off x="4818900" y="1908625"/>
            <a:ext cx="786525" cy="894775"/>
          </a:xfrm>
          <a:prstGeom prst="rect">
            <a:avLst/>
          </a:prstGeom>
          <a:noFill/>
          <a:ln>
            <a:noFill/>
          </a:ln>
        </p:spPr>
      </p:pic>
      <p:pic>
        <p:nvPicPr>
          <p:cNvPr id="242" name="Google Shape;242;p33"/>
          <p:cNvPicPr preferRelativeResize="0"/>
          <p:nvPr/>
        </p:nvPicPr>
        <p:blipFill>
          <a:blip r:embed="rId8">
            <a:alphaModFix/>
          </a:blip>
          <a:stretch>
            <a:fillRect/>
          </a:stretch>
        </p:blipFill>
        <p:spPr>
          <a:xfrm>
            <a:off x="4835368" y="1908625"/>
            <a:ext cx="932332" cy="894775"/>
          </a:xfrm>
          <a:prstGeom prst="rect">
            <a:avLst/>
          </a:prstGeom>
          <a:noFill/>
          <a:ln>
            <a:noFill/>
          </a:ln>
        </p:spPr>
      </p:pic>
      <p:pic>
        <p:nvPicPr>
          <p:cNvPr id="243" name="Google Shape;243;p33"/>
          <p:cNvPicPr preferRelativeResize="0"/>
          <p:nvPr/>
        </p:nvPicPr>
        <p:blipFill>
          <a:blip r:embed="rId5">
            <a:alphaModFix/>
          </a:blip>
          <a:stretch>
            <a:fillRect/>
          </a:stretch>
        </p:blipFill>
        <p:spPr>
          <a:xfrm>
            <a:off x="3548788" y="1908613"/>
            <a:ext cx="875387" cy="894775"/>
          </a:xfrm>
          <a:prstGeom prst="rect">
            <a:avLst/>
          </a:prstGeom>
          <a:noFill/>
          <a:ln>
            <a:noFill/>
          </a:ln>
        </p:spPr>
      </p:pic>
      <p:pic>
        <p:nvPicPr>
          <p:cNvPr id="244" name="Google Shape;244;p33"/>
          <p:cNvPicPr preferRelativeResize="0"/>
          <p:nvPr/>
        </p:nvPicPr>
        <p:blipFill>
          <a:blip r:embed="rId7">
            <a:alphaModFix/>
          </a:blip>
          <a:stretch>
            <a:fillRect/>
          </a:stretch>
        </p:blipFill>
        <p:spPr>
          <a:xfrm>
            <a:off x="2175550" y="1932421"/>
            <a:ext cx="875375" cy="894754"/>
          </a:xfrm>
          <a:prstGeom prst="rect">
            <a:avLst/>
          </a:prstGeom>
          <a:noFill/>
          <a:ln>
            <a:noFill/>
          </a:ln>
        </p:spPr>
      </p:pic>
      <p:pic>
        <p:nvPicPr>
          <p:cNvPr id="245" name="Google Shape;245;p33"/>
          <p:cNvPicPr preferRelativeResize="0"/>
          <p:nvPr/>
        </p:nvPicPr>
        <p:blipFill>
          <a:blip r:embed="rId6">
            <a:alphaModFix/>
          </a:blip>
          <a:stretch>
            <a:fillRect/>
          </a:stretch>
        </p:blipFill>
        <p:spPr>
          <a:xfrm>
            <a:off x="760024" y="1908630"/>
            <a:ext cx="875375" cy="894758"/>
          </a:xfrm>
          <a:prstGeom prst="rect">
            <a:avLst/>
          </a:prstGeom>
          <a:noFill/>
          <a:ln>
            <a:noFill/>
          </a:ln>
        </p:spPr>
      </p:pic>
      <p:pic>
        <p:nvPicPr>
          <p:cNvPr id="246" name="Google Shape;246;p33" descr="Miami-Dade County logo"/>
          <p:cNvPicPr preferRelativeResize="0"/>
          <p:nvPr/>
        </p:nvPicPr>
        <p:blipFill rotWithShape="1">
          <a:blip r:embed="rId9">
            <a:alphaModFix/>
          </a:blip>
          <a:srcRect/>
          <a:stretch/>
        </p:blipFill>
        <p:spPr>
          <a:xfrm>
            <a:off x="6976423" y="4609305"/>
            <a:ext cx="860675" cy="393043"/>
          </a:xfrm>
          <a:prstGeom prst="rect">
            <a:avLst/>
          </a:prstGeom>
          <a:noFill/>
          <a:ln>
            <a:noFill/>
          </a:ln>
        </p:spPr>
      </p:pic>
      <p:pic>
        <p:nvPicPr>
          <p:cNvPr id="247" name="Google Shape;247;p33"/>
          <p:cNvPicPr preferRelativeResize="0"/>
          <p:nvPr/>
        </p:nvPicPr>
        <p:blipFill rotWithShape="1">
          <a:blip r:embed="rId10">
            <a:alphaModFix/>
          </a:blip>
          <a:srcRect/>
          <a:stretch/>
        </p:blipFill>
        <p:spPr>
          <a:xfrm>
            <a:off x="8107752" y="4509349"/>
            <a:ext cx="690508" cy="5929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5B183C0-BCF9-0236-ED1D-5BF820C8FE4B}"/>
              </a:ext>
            </a:extLst>
          </p:cNvPr>
          <p:cNvPicPr>
            <a:picLocks noChangeAspect="1"/>
          </p:cNvPicPr>
          <p:nvPr/>
        </p:nvPicPr>
        <p:blipFill>
          <a:blip r:embed="rId2"/>
          <a:stretch>
            <a:fillRect/>
          </a:stretch>
        </p:blipFill>
        <p:spPr>
          <a:xfrm>
            <a:off x="2562255" y="1559904"/>
            <a:ext cx="1920240" cy="2898475"/>
          </a:xfrm>
          <a:prstGeom prst="rect">
            <a:avLst/>
          </a:prstGeom>
        </p:spPr>
      </p:pic>
      <p:pic>
        <p:nvPicPr>
          <p:cNvPr id="17" name="Picture 16">
            <a:extLst>
              <a:ext uri="{FF2B5EF4-FFF2-40B4-BE49-F238E27FC236}">
                <a16:creationId xmlns:a16="http://schemas.microsoft.com/office/drawing/2014/main" id="{57F74CBB-890C-EA65-2629-A9B417B74BFD}"/>
              </a:ext>
            </a:extLst>
          </p:cNvPr>
          <p:cNvPicPr>
            <a:picLocks noChangeAspect="1"/>
          </p:cNvPicPr>
          <p:nvPr/>
        </p:nvPicPr>
        <p:blipFill rotWithShape="1">
          <a:blip r:embed="rId3"/>
          <a:srcRect l="1841" t="1422" r="2714" b="248"/>
          <a:stretch/>
        </p:blipFill>
        <p:spPr>
          <a:xfrm>
            <a:off x="383264" y="1559904"/>
            <a:ext cx="1884888" cy="2916374"/>
          </a:xfrm>
          <a:prstGeom prst="rect">
            <a:avLst/>
          </a:prstGeom>
        </p:spPr>
      </p:pic>
      <p:pic>
        <p:nvPicPr>
          <p:cNvPr id="22" name="Picture 21" descr="A picture containing calendar&#10;&#10;Description automatically generated">
            <a:extLst>
              <a:ext uri="{FF2B5EF4-FFF2-40B4-BE49-F238E27FC236}">
                <a16:creationId xmlns:a16="http://schemas.microsoft.com/office/drawing/2014/main" id="{A2DF6611-542B-D997-1644-7A51A12F5189}"/>
              </a:ext>
            </a:extLst>
          </p:cNvPr>
          <p:cNvPicPr>
            <a:picLocks noChangeAspect="1"/>
          </p:cNvPicPr>
          <p:nvPr/>
        </p:nvPicPr>
        <p:blipFill rotWithShape="1">
          <a:blip r:embed="rId4">
            <a:extLst>
              <a:ext uri="{28A0092B-C50C-407E-A947-70E740481C1C}">
                <a14:useLocalDpi xmlns:a14="http://schemas.microsoft.com/office/drawing/2010/main" val="0"/>
              </a:ext>
            </a:extLst>
          </a:blip>
          <a:srcRect l="7777" r="7960"/>
          <a:stretch/>
        </p:blipFill>
        <p:spPr>
          <a:xfrm>
            <a:off x="4700572" y="1526292"/>
            <a:ext cx="1920240" cy="2949986"/>
          </a:xfrm>
          <a:prstGeom prst="rect">
            <a:avLst/>
          </a:prstGeom>
        </p:spPr>
      </p:pic>
      <p:pic>
        <p:nvPicPr>
          <p:cNvPr id="5" name="Picture 4" descr="Logo, company name&#10;&#10;Description automatically generated">
            <a:extLst>
              <a:ext uri="{FF2B5EF4-FFF2-40B4-BE49-F238E27FC236}">
                <a16:creationId xmlns:a16="http://schemas.microsoft.com/office/drawing/2014/main" id="{B98D0EA4-7D73-D832-DD1D-62A368124B26}"/>
              </a:ext>
            </a:extLst>
          </p:cNvPr>
          <p:cNvPicPr>
            <a:picLocks noChangeAspect="1"/>
          </p:cNvPicPr>
          <p:nvPr/>
        </p:nvPicPr>
        <p:blipFill rotWithShape="1">
          <a:blip r:embed="rId5">
            <a:extLst>
              <a:ext uri="{28A0092B-C50C-407E-A947-70E740481C1C}">
                <a14:useLocalDpi xmlns:a14="http://schemas.microsoft.com/office/drawing/2010/main" val="0"/>
              </a:ext>
            </a:extLst>
          </a:blip>
          <a:srcRect t="29448" r="-4" b="23822"/>
          <a:stretch/>
        </p:blipFill>
        <p:spPr>
          <a:xfrm>
            <a:off x="6840497" y="2120799"/>
            <a:ext cx="1920240" cy="897292"/>
          </a:xfrm>
          <a:prstGeom prst="rect">
            <a:avLst/>
          </a:prstGeom>
        </p:spPr>
      </p:pic>
      <p:sp>
        <p:nvSpPr>
          <p:cNvPr id="23" name="Rectangle 22">
            <a:extLst>
              <a:ext uri="{FF2B5EF4-FFF2-40B4-BE49-F238E27FC236}">
                <a16:creationId xmlns:a16="http://schemas.microsoft.com/office/drawing/2014/main" id="{98953F01-912F-AEE3-A7F3-5360E392D9BD}"/>
              </a:ext>
            </a:extLst>
          </p:cNvPr>
          <p:cNvSpPr/>
          <p:nvPr/>
        </p:nvSpPr>
        <p:spPr>
          <a:xfrm>
            <a:off x="265471" y="147484"/>
            <a:ext cx="8738419" cy="1075029"/>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TextBox 23">
            <a:extLst>
              <a:ext uri="{FF2B5EF4-FFF2-40B4-BE49-F238E27FC236}">
                <a16:creationId xmlns:a16="http://schemas.microsoft.com/office/drawing/2014/main" id="{713CB6B2-F2F4-09CA-B39C-BC807A94B5DA}"/>
              </a:ext>
            </a:extLst>
          </p:cNvPr>
          <p:cNvSpPr txBox="1"/>
          <p:nvPr/>
        </p:nvSpPr>
        <p:spPr>
          <a:xfrm>
            <a:off x="679900" y="146174"/>
            <a:ext cx="8008886" cy="2068481"/>
          </a:xfrm>
          <a:prstGeom prst="rect">
            <a:avLst/>
          </a:prstGeom>
        </p:spPr>
        <p:txBody>
          <a:bodyPr vert="horz" lIns="68580" tIns="34290" rIns="68580" bIns="34290" rtlCol="0" anchor="t">
            <a:normAutofit/>
          </a:bodyPr>
          <a:lstStyle/>
          <a:p>
            <a:pPr algn="ctr">
              <a:lnSpc>
                <a:spcPct val="90000"/>
              </a:lnSpc>
              <a:spcBef>
                <a:spcPct val="0"/>
              </a:spcBef>
              <a:spcAft>
                <a:spcPts val="450"/>
              </a:spcAft>
            </a:pPr>
            <a:r>
              <a:rPr lang="en-US" sz="3300" b="1" dirty="0">
                <a:solidFill>
                  <a:srgbClr val="FFFFFF"/>
                </a:solidFill>
                <a:latin typeface="+mj-lt"/>
                <a:ea typeface="+mj-ea"/>
                <a:cs typeface="+mj-cs"/>
              </a:rPr>
              <a:t>Protect yourself from Extreme Heat Posters </a:t>
            </a:r>
          </a:p>
          <a:p>
            <a:pPr algn="ctr">
              <a:lnSpc>
                <a:spcPct val="90000"/>
              </a:lnSpc>
              <a:spcBef>
                <a:spcPct val="0"/>
              </a:spcBef>
              <a:spcAft>
                <a:spcPts val="450"/>
              </a:spcAft>
            </a:pPr>
            <a:r>
              <a:rPr lang="en-US" sz="3300" b="1" dirty="0">
                <a:solidFill>
                  <a:srgbClr val="FFFFFF"/>
                </a:solidFill>
                <a:latin typeface="+mj-lt"/>
                <a:ea typeface="+mj-ea"/>
                <a:cs typeface="+mj-cs"/>
              </a:rPr>
              <a:t>English – Spanish - Creole</a:t>
            </a:r>
          </a:p>
        </p:txBody>
      </p:sp>
    </p:spTree>
    <p:extLst>
      <p:ext uri="{BB962C8B-B14F-4D97-AF65-F5344CB8AC3E}">
        <p14:creationId xmlns:p14="http://schemas.microsoft.com/office/powerpoint/2010/main" val="4279490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4"/>
          <p:cNvSpPr txBox="1">
            <a:spLocks noGrp="1"/>
          </p:cNvSpPr>
          <p:nvPr>
            <p:ph type="title"/>
          </p:nvPr>
        </p:nvSpPr>
        <p:spPr>
          <a:xfrm>
            <a:off x="1369294" y="12450"/>
            <a:ext cx="6962400" cy="994200"/>
          </a:xfrm>
          <a:prstGeom prst="rect">
            <a:avLst/>
          </a:prstGeom>
          <a:noFill/>
          <a:ln>
            <a:noFill/>
          </a:ln>
        </p:spPr>
        <p:txBody>
          <a:bodyPr spcFirstLastPara="1" wrap="square" lIns="68575" tIns="34275" rIns="68575" bIns="34275" anchor="ctr" anchorCtr="0">
            <a:noAutofit/>
          </a:bodyPr>
          <a:lstStyle/>
          <a:p>
            <a:pPr marL="0" lvl="0" indent="0" algn="l" rtl="0">
              <a:lnSpc>
                <a:spcPct val="150000"/>
              </a:lnSpc>
              <a:spcBef>
                <a:spcPts val="0"/>
              </a:spcBef>
              <a:spcAft>
                <a:spcPts val="0"/>
              </a:spcAft>
              <a:buNone/>
            </a:pPr>
            <a:r>
              <a:rPr lang="en" sz="1800" b="1">
                <a:solidFill>
                  <a:srgbClr val="E69138"/>
                </a:solidFill>
                <a:latin typeface="Gill Sans"/>
                <a:ea typeface="Gill Sans"/>
                <a:cs typeface="Gill Sans"/>
                <a:sym typeface="Gill Sans"/>
              </a:rPr>
              <a:t>       Goal 2: Cool our Homes and Emergency Facilities</a:t>
            </a:r>
            <a:endParaRPr sz="2200" b="1">
              <a:solidFill>
                <a:srgbClr val="E69138"/>
              </a:solidFill>
            </a:endParaRPr>
          </a:p>
        </p:txBody>
      </p:sp>
      <p:sp>
        <p:nvSpPr>
          <p:cNvPr id="254" name="Google Shape;254;p34"/>
          <p:cNvSpPr txBox="1">
            <a:spLocks noGrp="1"/>
          </p:cNvSpPr>
          <p:nvPr>
            <p:ph type="body" idx="1"/>
          </p:nvPr>
        </p:nvSpPr>
        <p:spPr>
          <a:xfrm>
            <a:off x="283670" y="1375484"/>
            <a:ext cx="7169400" cy="2865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endParaRPr sz="2000"/>
          </a:p>
          <a:p>
            <a:pPr marL="342900" lvl="0" indent="0" algn="l" rtl="0">
              <a:lnSpc>
                <a:spcPct val="90000"/>
              </a:lnSpc>
              <a:spcBef>
                <a:spcPts val="800"/>
              </a:spcBef>
              <a:spcAft>
                <a:spcPts val="0"/>
              </a:spcAft>
              <a:buSzPts val="1400"/>
              <a:buNone/>
            </a:pPr>
            <a:endParaRPr sz="2000"/>
          </a:p>
        </p:txBody>
      </p:sp>
      <p:pic>
        <p:nvPicPr>
          <p:cNvPr id="255" name="Google Shape;255;p34"/>
          <p:cNvPicPr preferRelativeResize="0"/>
          <p:nvPr/>
        </p:nvPicPr>
        <p:blipFill rotWithShape="1">
          <a:blip r:embed="rId3">
            <a:alphaModFix/>
          </a:blip>
          <a:srcRect/>
          <a:stretch/>
        </p:blipFill>
        <p:spPr>
          <a:xfrm>
            <a:off x="116639" y="103574"/>
            <a:ext cx="478522" cy="592952"/>
          </a:xfrm>
          <a:prstGeom prst="rect">
            <a:avLst/>
          </a:prstGeom>
          <a:noFill/>
          <a:ln>
            <a:noFill/>
          </a:ln>
        </p:spPr>
      </p:pic>
      <p:sp>
        <p:nvSpPr>
          <p:cNvPr id="256" name="Google Shape;256;p34"/>
          <p:cNvSpPr txBox="1">
            <a:spLocks noGrp="1"/>
          </p:cNvSpPr>
          <p:nvPr>
            <p:ph type="body" idx="1"/>
          </p:nvPr>
        </p:nvSpPr>
        <p:spPr>
          <a:xfrm>
            <a:off x="283675" y="920600"/>
            <a:ext cx="8344200" cy="35718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1400">
                <a:latin typeface="Arial"/>
                <a:ea typeface="Arial"/>
                <a:cs typeface="Arial"/>
                <a:sym typeface="Arial"/>
              </a:rPr>
              <a:t>Improve access to efficient and reliable cooling in homes and to a place to cool off in the event of a power outage.  </a:t>
            </a:r>
            <a:endParaRPr sz="1400">
              <a:latin typeface="Arial"/>
              <a:ea typeface="Arial"/>
              <a:cs typeface="Arial"/>
              <a:sym typeface="Arial"/>
            </a:endParaRPr>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15000"/>
              </a:lnSpc>
              <a:spcBef>
                <a:spcPts val="0"/>
              </a:spcBef>
              <a:spcAft>
                <a:spcPts val="0"/>
              </a:spcAft>
              <a:buClr>
                <a:schemeClr val="dk1"/>
              </a:buClr>
              <a:buSzPts val="800"/>
              <a:buFont typeface="Arial"/>
              <a:buNone/>
            </a:pPr>
            <a:endParaRPr sz="1400"/>
          </a:p>
          <a:p>
            <a:pPr marL="0" lvl="0" indent="0" algn="l" rtl="0">
              <a:lnSpc>
                <a:spcPct val="150000"/>
              </a:lnSpc>
              <a:spcBef>
                <a:spcPts val="0"/>
              </a:spcBef>
              <a:spcAft>
                <a:spcPts val="0"/>
              </a:spcAft>
              <a:buClr>
                <a:schemeClr val="dk1"/>
              </a:buClr>
              <a:buSzPts val="800"/>
              <a:buFont typeface="Arial"/>
              <a:buNone/>
            </a:pPr>
            <a:r>
              <a:rPr lang="en" sz="1400" b="1">
                <a:latin typeface="Arial"/>
                <a:ea typeface="Arial"/>
                <a:cs typeface="Arial"/>
                <a:sym typeface="Arial"/>
              </a:rPr>
              <a:t>  	</a:t>
            </a:r>
            <a:r>
              <a:rPr lang="en" sz="1200" b="1">
                <a:solidFill>
                  <a:srgbClr val="E69138"/>
                </a:solidFill>
              </a:rPr>
              <a:t>7.</a:t>
            </a:r>
            <a:r>
              <a:rPr lang="en" sz="1200">
                <a:solidFill>
                  <a:srgbClr val="E69138"/>
                </a:solidFill>
                <a:latin typeface="Calibri"/>
                <a:ea typeface="Calibri"/>
                <a:cs typeface="Calibri"/>
                <a:sym typeface="Calibri"/>
              </a:rPr>
              <a:t> </a:t>
            </a:r>
            <a:r>
              <a:rPr lang="en" sz="1200" b="1">
                <a:solidFill>
                  <a:srgbClr val="E69138"/>
                </a:solidFill>
              </a:rPr>
              <a:t>Seek Increased Support for Efficiency and Cooling Upgrades </a:t>
            </a:r>
            <a:r>
              <a:rPr lang="en" sz="1200">
                <a:solidFill>
                  <a:srgbClr val="E69138"/>
                </a:solidFill>
              </a:rPr>
              <a:t> </a:t>
            </a:r>
            <a:endParaRPr sz="1200">
              <a:solidFill>
                <a:srgbClr val="E69138"/>
              </a:solidFill>
            </a:endParaRPr>
          </a:p>
          <a:p>
            <a:pPr marL="0" lvl="0" indent="0" algn="l" rtl="0">
              <a:lnSpc>
                <a:spcPct val="150000"/>
              </a:lnSpc>
              <a:spcBef>
                <a:spcPts val="0"/>
              </a:spcBef>
              <a:spcAft>
                <a:spcPts val="0"/>
              </a:spcAft>
              <a:buClr>
                <a:schemeClr val="dk1"/>
              </a:buClr>
              <a:buSzPts val="1100"/>
              <a:buFont typeface="Arial"/>
              <a:buNone/>
            </a:pPr>
            <a:r>
              <a:rPr lang="en" sz="1200" b="1">
                <a:solidFill>
                  <a:srgbClr val="E69138"/>
                </a:solidFill>
              </a:rPr>
              <a:t>  	8. Advocate for Heat Safe and Affordable Housing Policies  </a:t>
            </a:r>
            <a:r>
              <a:rPr lang="en" sz="1200">
                <a:solidFill>
                  <a:srgbClr val="E69138"/>
                </a:solidFill>
              </a:rPr>
              <a:t> </a:t>
            </a:r>
            <a:endParaRPr sz="1200">
              <a:solidFill>
                <a:srgbClr val="E69138"/>
              </a:solidFill>
            </a:endParaRPr>
          </a:p>
          <a:p>
            <a:pPr marL="0" lvl="0" indent="0" algn="l" rtl="0">
              <a:lnSpc>
                <a:spcPct val="150000"/>
              </a:lnSpc>
              <a:spcBef>
                <a:spcPts val="0"/>
              </a:spcBef>
              <a:spcAft>
                <a:spcPts val="0"/>
              </a:spcAft>
              <a:buClr>
                <a:schemeClr val="dk1"/>
              </a:buClr>
              <a:buSzPts val="1100"/>
              <a:buFont typeface="Arial"/>
              <a:buNone/>
            </a:pPr>
            <a:r>
              <a:rPr lang="en" sz="1200" b="1">
                <a:solidFill>
                  <a:srgbClr val="E69138"/>
                </a:solidFill>
              </a:rPr>
              <a:t> 	9.</a:t>
            </a:r>
            <a:r>
              <a:rPr lang="en" sz="1200">
                <a:solidFill>
                  <a:srgbClr val="E69138"/>
                </a:solidFill>
                <a:latin typeface="Calibri"/>
                <a:ea typeface="Calibri"/>
                <a:cs typeface="Calibri"/>
                <a:sym typeface="Calibri"/>
              </a:rPr>
              <a:t> </a:t>
            </a:r>
            <a:r>
              <a:rPr lang="en" sz="1200" b="1">
                <a:solidFill>
                  <a:srgbClr val="E69138"/>
                </a:solidFill>
              </a:rPr>
              <a:t>Improve Coordination and Expand Outreach on Energy Efficiency</a:t>
            </a:r>
            <a:r>
              <a:rPr lang="en" sz="1200">
                <a:solidFill>
                  <a:srgbClr val="E69138"/>
                </a:solidFill>
              </a:rPr>
              <a:t> </a:t>
            </a:r>
            <a:endParaRPr sz="1200">
              <a:solidFill>
                <a:srgbClr val="E69138"/>
              </a:solidFill>
            </a:endParaRPr>
          </a:p>
          <a:p>
            <a:pPr marL="0" lvl="0" indent="0" algn="l" rtl="0">
              <a:lnSpc>
                <a:spcPct val="150000"/>
              </a:lnSpc>
              <a:spcBef>
                <a:spcPts val="0"/>
              </a:spcBef>
              <a:spcAft>
                <a:spcPts val="0"/>
              </a:spcAft>
              <a:buClr>
                <a:schemeClr val="dk1"/>
              </a:buClr>
              <a:buSzPts val="1100"/>
              <a:buFont typeface="Arial"/>
              <a:buNone/>
            </a:pPr>
            <a:r>
              <a:rPr lang="en" sz="1200" b="1">
                <a:solidFill>
                  <a:srgbClr val="E69138"/>
                </a:solidFill>
              </a:rPr>
              <a:t> 	10.</a:t>
            </a:r>
            <a:r>
              <a:rPr lang="en" sz="1200">
                <a:solidFill>
                  <a:srgbClr val="E69138"/>
                </a:solidFill>
                <a:latin typeface="Calibri"/>
                <a:ea typeface="Calibri"/>
                <a:cs typeface="Calibri"/>
                <a:sym typeface="Calibri"/>
              </a:rPr>
              <a:t> </a:t>
            </a:r>
            <a:r>
              <a:rPr lang="en" sz="1200" b="1">
                <a:solidFill>
                  <a:srgbClr val="E69138"/>
                </a:solidFill>
              </a:rPr>
              <a:t>Invest in Energy Resilience at Evacuation Shelters </a:t>
            </a:r>
            <a:r>
              <a:rPr lang="en" sz="1200">
                <a:solidFill>
                  <a:srgbClr val="E69138"/>
                </a:solidFill>
              </a:rPr>
              <a:t> </a:t>
            </a:r>
            <a:endParaRPr sz="1200">
              <a:solidFill>
                <a:srgbClr val="E69138"/>
              </a:solidFill>
            </a:endParaRPr>
          </a:p>
          <a:p>
            <a:pPr marL="0" lvl="0" indent="0" algn="l" rtl="0">
              <a:lnSpc>
                <a:spcPct val="150000"/>
              </a:lnSpc>
              <a:spcBef>
                <a:spcPts val="0"/>
              </a:spcBef>
              <a:spcAft>
                <a:spcPts val="0"/>
              </a:spcAft>
              <a:buClr>
                <a:schemeClr val="dk1"/>
              </a:buClr>
              <a:buSzPts val="1100"/>
              <a:buFont typeface="Arial"/>
              <a:buNone/>
            </a:pPr>
            <a:r>
              <a:rPr lang="en" sz="1200" b="1">
                <a:solidFill>
                  <a:srgbClr val="E69138"/>
                </a:solidFill>
              </a:rPr>
              <a:t> 	11.</a:t>
            </a:r>
            <a:r>
              <a:rPr lang="en" sz="1200">
                <a:solidFill>
                  <a:srgbClr val="E69138"/>
                </a:solidFill>
                <a:latin typeface="Calibri"/>
                <a:ea typeface="Calibri"/>
                <a:cs typeface="Calibri"/>
                <a:sym typeface="Calibri"/>
              </a:rPr>
              <a:t> </a:t>
            </a:r>
            <a:r>
              <a:rPr lang="en" sz="1200" b="1">
                <a:solidFill>
                  <a:srgbClr val="E69138"/>
                </a:solidFill>
              </a:rPr>
              <a:t>Ensure Compliance with Assisted Living/Nursing Home Generator Rule </a:t>
            </a:r>
            <a:r>
              <a:rPr lang="en" sz="1200">
                <a:solidFill>
                  <a:srgbClr val="E69138"/>
                </a:solidFill>
              </a:rPr>
              <a:t> </a:t>
            </a:r>
            <a:endParaRPr sz="1200">
              <a:solidFill>
                <a:srgbClr val="E69138"/>
              </a:solidFill>
            </a:endParaRPr>
          </a:p>
          <a:p>
            <a:pPr marL="0" lvl="0" indent="0" algn="l" rtl="0">
              <a:lnSpc>
                <a:spcPct val="150000"/>
              </a:lnSpc>
              <a:spcBef>
                <a:spcPts val="0"/>
              </a:spcBef>
              <a:spcAft>
                <a:spcPts val="0"/>
              </a:spcAft>
              <a:buClr>
                <a:schemeClr val="dk1"/>
              </a:buClr>
              <a:buSzPts val="1100"/>
              <a:buFont typeface="Arial"/>
              <a:buNone/>
            </a:pPr>
            <a:r>
              <a:rPr lang="en" sz="1200" b="1">
                <a:solidFill>
                  <a:srgbClr val="E69138"/>
                </a:solidFill>
              </a:rPr>
              <a:t> 	12.</a:t>
            </a:r>
            <a:r>
              <a:rPr lang="en" sz="1200">
                <a:solidFill>
                  <a:srgbClr val="E69138"/>
                </a:solidFill>
                <a:latin typeface="Calibri"/>
                <a:ea typeface="Calibri"/>
                <a:cs typeface="Calibri"/>
                <a:sym typeface="Calibri"/>
              </a:rPr>
              <a:t> </a:t>
            </a:r>
            <a:r>
              <a:rPr lang="en" sz="1200" b="1">
                <a:solidFill>
                  <a:srgbClr val="E69138"/>
                </a:solidFill>
              </a:rPr>
              <a:t>Incorporate Extreme Heat in Countywide Resilience Hub Plan</a:t>
            </a:r>
            <a:r>
              <a:rPr lang="en" sz="1200" b="1">
                <a:solidFill>
                  <a:srgbClr val="E69138"/>
                </a:solidFill>
                <a:latin typeface="Gill Sans"/>
                <a:ea typeface="Gill Sans"/>
                <a:cs typeface="Gill Sans"/>
                <a:sym typeface="Gill Sans"/>
              </a:rPr>
              <a:t> </a:t>
            </a:r>
            <a:r>
              <a:rPr lang="en" sz="1200">
                <a:solidFill>
                  <a:srgbClr val="E69138"/>
                </a:solidFill>
                <a:latin typeface="Gill Sans"/>
                <a:ea typeface="Gill Sans"/>
                <a:cs typeface="Gill Sans"/>
                <a:sym typeface="Gill Sans"/>
              </a:rPr>
              <a:t> </a:t>
            </a:r>
            <a:endParaRPr sz="1200">
              <a:solidFill>
                <a:srgbClr val="E69138"/>
              </a:solidFill>
              <a:latin typeface="Gill Sans"/>
              <a:ea typeface="Gill Sans"/>
              <a:cs typeface="Gill Sans"/>
              <a:sym typeface="Gill Sans"/>
            </a:endParaRPr>
          </a:p>
          <a:p>
            <a:pPr marL="0" lvl="0" indent="0" algn="l" rtl="0">
              <a:lnSpc>
                <a:spcPct val="115000"/>
              </a:lnSpc>
              <a:spcBef>
                <a:spcPts val="900"/>
              </a:spcBef>
              <a:spcAft>
                <a:spcPts val="0"/>
              </a:spcAft>
              <a:buNone/>
            </a:pPr>
            <a:endParaRPr sz="2000">
              <a:latin typeface="Arial"/>
              <a:ea typeface="Arial"/>
              <a:cs typeface="Arial"/>
              <a:sym typeface="Arial"/>
            </a:endParaRPr>
          </a:p>
        </p:txBody>
      </p:sp>
      <p:sp>
        <p:nvSpPr>
          <p:cNvPr id="257" name="Google Shape;257;p34"/>
          <p:cNvSpPr txBox="1"/>
          <p:nvPr/>
        </p:nvSpPr>
        <p:spPr>
          <a:xfrm>
            <a:off x="7117388" y="1375472"/>
            <a:ext cx="1510500" cy="307800"/>
          </a:xfrm>
          <a:prstGeom prst="rect">
            <a:avLst/>
          </a:prstGeom>
          <a:noFill/>
          <a:ln>
            <a:noFill/>
          </a:ln>
        </p:spPr>
        <p:txBody>
          <a:bodyPr spcFirstLastPara="1" wrap="square" lIns="68575" tIns="68575" rIns="68575" bIns="68575" anchor="ctr"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434343"/>
              </a:solidFill>
              <a:latin typeface="Arial"/>
              <a:ea typeface="Arial"/>
              <a:cs typeface="Arial"/>
              <a:sym typeface="Arial"/>
            </a:endParaRPr>
          </a:p>
        </p:txBody>
      </p:sp>
      <p:pic>
        <p:nvPicPr>
          <p:cNvPr id="258" name="Google Shape;258;p34"/>
          <p:cNvPicPr preferRelativeResize="0"/>
          <p:nvPr/>
        </p:nvPicPr>
        <p:blipFill>
          <a:blip r:embed="rId4">
            <a:alphaModFix/>
          </a:blip>
          <a:stretch>
            <a:fillRect/>
          </a:stretch>
        </p:blipFill>
        <p:spPr>
          <a:xfrm>
            <a:off x="6446338" y="2869175"/>
            <a:ext cx="2181525" cy="1228200"/>
          </a:xfrm>
          <a:prstGeom prst="rect">
            <a:avLst/>
          </a:prstGeom>
          <a:noFill/>
          <a:ln>
            <a:noFill/>
          </a:ln>
        </p:spPr>
      </p:pic>
      <p:pic>
        <p:nvPicPr>
          <p:cNvPr id="259" name="Google Shape;259;p34"/>
          <p:cNvPicPr preferRelativeResize="0"/>
          <p:nvPr/>
        </p:nvPicPr>
        <p:blipFill>
          <a:blip r:embed="rId5">
            <a:alphaModFix/>
          </a:blip>
          <a:stretch>
            <a:fillRect/>
          </a:stretch>
        </p:blipFill>
        <p:spPr>
          <a:xfrm>
            <a:off x="869148" y="1577548"/>
            <a:ext cx="972660" cy="994200"/>
          </a:xfrm>
          <a:prstGeom prst="rect">
            <a:avLst/>
          </a:prstGeom>
          <a:noFill/>
          <a:ln>
            <a:noFill/>
          </a:ln>
        </p:spPr>
      </p:pic>
      <p:pic>
        <p:nvPicPr>
          <p:cNvPr id="260" name="Google Shape;260;p34"/>
          <p:cNvPicPr preferRelativeResize="0"/>
          <p:nvPr/>
        </p:nvPicPr>
        <p:blipFill>
          <a:blip r:embed="rId6">
            <a:alphaModFix/>
          </a:blip>
          <a:stretch>
            <a:fillRect/>
          </a:stretch>
        </p:blipFill>
        <p:spPr>
          <a:xfrm>
            <a:off x="2702473" y="1577555"/>
            <a:ext cx="972650" cy="994181"/>
          </a:xfrm>
          <a:prstGeom prst="rect">
            <a:avLst/>
          </a:prstGeom>
          <a:noFill/>
          <a:ln>
            <a:noFill/>
          </a:ln>
        </p:spPr>
      </p:pic>
      <p:pic>
        <p:nvPicPr>
          <p:cNvPr id="261" name="Google Shape;261;p34"/>
          <p:cNvPicPr preferRelativeResize="0"/>
          <p:nvPr/>
        </p:nvPicPr>
        <p:blipFill>
          <a:blip r:embed="rId7">
            <a:alphaModFix/>
          </a:blip>
          <a:stretch>
            <a:fillRect/>
          </a:stretch>
        </p:blipFill>
        <p:spPr>
          <a:xfrm>
            <a:off x="4462749" y="1577555"/>
            <a:ext cx="972650" cy="994181"/>
          </a:xfrm>
          <a:prstGeom prst="rect">
            <a:avLst/>
          </a:prstGeom>
          <a:noFill/>
          <a:ln>
            <a:noFill/>
          </a:ln>
        </p:spPr>
      </p:pic>
      <p:pic>
        <p:nvPicPr>
          <p:cNvPr id="262" name="Google Shape;262;p34"/>
          <p:cNvPicPr preferRelativeResize="0"/>
          <p:nvPr/>
        </p:nvPicPr>
        <p:blipFill>
          <a:blip r:embed="rId8">
            <a:alphaModFix/>
          </a:blip>
          <a:stretch>
            <a:fillRect/>
          </a:stretch>
        </p:blipFill>
        <p:spPr>
          <a:xfrm>
            <a:off x="6480425" y="1694743"/>
            <a:ext cx="972650" cy="994181"/>
          </a:xfrm>
          <a:prstGeom prst="rect">
            <a:avLst/>
          </a:prstGeom>
          <a:noFill/>
          <a:ln>
            <a:noFill/>
          </a:ln>
        </p:spPr>
      </p:pic>
      <p:pic>
        <p:nvPicPr>
          <p:cNvPr id="263" name="Google Shape;263;p34"/>
          <p:cNvPicPr preferRelativeResize="0"/>
          <p:nvPr/>
        </p:nvPicPr>
        <p:blipFill rotWithShape="1">
          <a:blip r:embed="rId9">
            <a:alphaModFix/>
          </a:blip>
          <a:srcRect/>
          <a:stretch/>
        </p:blipFill>
        <p:spPr>
          <a:xfrm>
            <a:off x="8107752" y="4509349"/>
            <a:ext cx="690508" cy="592949"/>
          </a:xfrm>
          <a:prstGeom prst="rect">
            <a:avLst/>
          </a:prstGeom>
          <a:noFill/>
          <a:ln>
            <a:noFill/>
          </a:ln>
        </p:spPr>
      </p:pic>
      <p:pic>
        <p:nvPicPr>
          <p:cNvPr id="264" name="Google Shape;264;p34" descr="Miami-Dade County logo"/>
          <p:cNvPicPr preferRelativeResize="0"/>
          <p:nvPr/>
        </p:nvPicPr>
        <p:blipFill rotWithShape="1">
          <a:blip r:embed="rId10">
            <a:alphaModFix/>
          </a:blip>
          <a:srcRect/>
          <a:stretch/>
        </p:blipFill>
        <p:spPr>
          <a:xfrm>
            <a:off x="6976423" y="4609305"/>
            <a:ext cx="860675" cy="39304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5"/>
          <p:cNvSpPr txBox="1"/>
          <p:nvPr/>
        </p:nvSpPr>
        <p:spPr>
          <a:xfrm>
            <a:off x="1606555" y="167888"/>
            <a:ext cx="4953000" cy="3771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2000" b="1">
                <a:solidFill>
                  <a:schemeClr val="accent5"/>
                </a:solidFill>
                <a:latin typeface="Gill Sans"/>
                <a:ea typeface="Gill Sans"/>
                <a:cs typeface="Gill Sans"/>
                <a:sym typeface="Gill Sans"/>
              </a:rPr>
              <a:t>Goal 3: Cool our Neighborhoods</a:t>
            </a:r>
            <a:endParaRPr sz="2500" b="1">
              <a:solidFill>
                <a:schemeClr val="accent5"/>
              </a:solidFill>
            </a:endParaRPr>
          </a:p>
        </p:txBody>
      </p:sp>
      <p:sp>
        <p:nvSpPr>
          <p:cNvPr id="271" name="Google Shape;271;p35"/>
          <p:cNvSpPr txBox="1"/>
          <p:nvPr/>
        </p:nvSpPr>
        <p:spPr>
          <a:xfrm>
            <a:off x="774025" y="742525"/>
            <a:ext cx="5056200" cy="4499100"/>
          </a:xfrm>
          <a:prstGeom prst="rect">
            <a:avLst/>
          </a:prstGeom>
          <a:noFill/>
          <a:ln>
            <a:noFill/>
          </a:ln>
        </p:spPr>
        <p:txBody>
          <a:bodyPr spcFirstLastPara="1" wrap="square" lIns="68575" tIns="68575" rIns="68575" bIns="68575" anchor="t" anchorCtr="0">
            <a:spAutoFit/>
          </a:bodyPr>
          <a:lstStyle/>
          <a:p>
            <a:pPr marL="0" lvl="0" indent="0" algn="l" rtl="0">
              <a:lnSpc>
                <a:spcPct val="115000"/>
              </a:lnSpc>
              <a:spcBef>
                <a:spcPts val="0"/>
              </a:spcBef>
              <a:spcAft>
                <a:spcPts val="0"/>
              </a:spcAft>
              <a:buClr>
                <a:schemeClr val="dk1"/>
              </a:buClr>
              <a:buSzPts val="800"/>
              <a:buFont typeface="Arial"/>
              <a:buNone/>
            </a:pPr>
            <a:r>
              <a:rPr lang="en" sz="1300">
                <a:solidFill>
                  <a:schemeClr val="dk1"/>
                </a:solidFill>
                <a:latin typeface="Calibri"/>
                <a:ea typeface="Calibri"/>
                <a:cs typeface="Calibri"/>
                <a:sym typeface="Calibri"/>
              </a:rPr>
              <a:t>Reduce the excessive heat burden in urban areas by expanding the tree canopy and vegetation, improving access to water features and shade structures, and cooling our surfaces.</a:t>
            </a:r>
            <a:r>
              <a:rPr lang="en" sz="1600">
                <a:solidFill>
                  <a:schemeClr val="dk1"/>
                </a:solidFill>
                <a:latin typeface="Calibri"/>
                <a:ea typeface="Calibri"/>
                <a:cs typeface="Calibri"/>
                <a:sym typeface="Calibri"/>
              </a:rPr>
              <a:t> </a:t>
            </a:r>
            <a:endParaRPr sz="16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800"/>
              <a:buFont typeface="Arial"/>
              <a:buNone/>
            </a:pPr>
            <a:endParaRPr sz="16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800"/>
              <a:buFont typeface="Arial"/>
              <a:buNone/>
            </a:pPr>
            <a:endParaRPr sz="16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800"/>
              <a:buFont typeface="Arial"/>
              <a:buNone/>
            </a:pPr>
            <a:endParaRPr sz="16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800"/>
              <a:buFont typeface="Arial"/>
              <a:buNone/>
            </a:pPr>
            <a:endParaRPr sz="1600">
              <a:solidFill>
                <a:schemeClr val="dk1"/>
              </a:solidFill>
              <a:latin typeface="Calibri"/>
              <a:ea typeface="Calibri"/>
              <a:cs typeface="Calibri"/>
              <a:sym typeface="Calibri"/>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13.</a:t>
            </a:r>
            <a:r>
              <a:rPr lang="en" sz="1200">
                <a:solidFill>
                  <a:schemeClr val="accent5"/>
                </a:solidFill>
                <a:latin typeface="Calibri"/>
                <a:ea typeface="Calibri"/>
                <a:cs typeface="Calibri"/>
                <a:sym typeface="Calibri"/>
              </a:rPr>
              <a:t> </a:t>
            </a:r>
            <a:r>
              <a:rPr lang="en" sz="1200" b="1">
                <a:solidFill>
                  <a:schemeClr val="accent5"/>
                </a:solidFill>
              </a:rPr>
              <a:t>Create a Bold Tree Plan</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14.</a:t>
            </a:r>
            <a:r>
              <a:rPr lang="en" sz="1200">
                <a:solidFill>
                  <a:schemeClr val="accent5"/>
                </a:solidFill>
                <a:latin typeface="Calibri"/>
                <a:ea typeface="Calibri"/>
                <a:cs typeface="Calibri"/>
                <a:sym typeface="Calibri"/>
              </a:rPr>
              <a:t> </a:t>
            </a:r>
            <a:r>
              <a:rPr lang="en" sz="1200" b="1">
                <a:solidFill>
                  <a:schemeClr val="accent5"/>
                </a:solidFill>
              </a:rPr>
              <a:t>Cool our Commutes </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15.</a:t>
            </a:r>
            <a:r>
              <a:rPr lang="en" sz="1200">
                <a:solidFill>
                  <a:schemeClr val="accent5"/>
                </a:solidFill>
                <a:latin typeface="Calibri"/>
                <a:ea typeface="Calibri"/>
                <a:cs typeface="Calibri"/>
                <a:sym typeface="Calibri"/>
              </a:rPr>
              <a:t> </a:t>
            </a:r>
            <a:r>
              <a:rPr lang="en" sz="1200" b="1">
                <a:solidFill>
                  <a:schemeClr val="accent5"/>
                </a:solidFill>
              </a:rPr>
              <a:t>Cool Our Schools </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16.</a:t>
            </a:r>
            <a:r>
              <a:rPr lang="en" sz="1200">
                <a:solidFill>
                  <a:schemeClr val="accent5"/>
                </a:solidFill>
                <a:latin typeface="Calibri"/>
                <a:ea typeface="Calibri"/>
                <a:cs typeface="Calibri"/>
                <a:sym typeface="Calibri"/>
              </a:rPr>
              <a:t> </a:t>
            </a:r>
            <a:r>
              <a:rPr lang="en" sz="1200" b="1">
                <a:solidFill>
                  <a:schemeClr val="accent5"/>
                </a:solidFill>
              </a:rPr>
              <a:t>Expand Access to Water and Shade </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17.</a:t>
            </a:r>
            <a:r>
              <a:rPr lang="en" sz="1200">
                <a:solidFill>
                  <a:schemeClr val="accent5"/>
                </a:solidFill>
                <a:latin typeface="Calibri"/>
                <a:ea typeface="Calibri"/>
                <a:cs typeface="Calibri"/>
                <a:sym typeface="Calibri"/>
              </a:rPr>
              <a:t> </a:t>
            </a:r>
            <a:r>
              <a:rPr lang="en" sz="1200" b="1">
                <a:solidFill>
                  <a:schemeClr val="accent5"/>
                </a:solidFill>
              </a:rPr>
              <a:t>Plant and Protect Trees on County Land  </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18.</a:t>
            </a:r>
            <a:r>
              <a:rPr lang="en" sz="1200">
                <a:solidFill>
                  <a:schemeClr val="accent5"/>
                </a:solidFill>
                <a:latin typeface="Calibri"/>
                <a:ea typeface="Calibri"/>
                <a:cs typeface="Calibri"/>
                <a:sym typeface="Calibri"/>
              </a:rPr>
              <a:t> </a:t>
            </a:r>
            <a:r>
              <a:rPr lang="en" sz="1200" b="1">
                <a:solidFill>
                  <a:schemeClr val="accent5"/>
                </a:solidFill>
              </a:rPr>
              <a:t>Pilot and Scale Cool Pavements </a:t>
            </a:r>
            <a:r>
              <a:rPr lang="en" sz="1200">
                <a:solidFill>
                  <a:schemeClr val="accent5"/>
                </a:solidFill>
              </a:rPr>
              <a:t> </a:t>
            </a:r>
            <a:endParaRPr sz="1200">
              <a:solidFill>
                <a:schemeClr val="accent5"/>
              </a:solidFill>
            </a:endParaRPr>
          </a:p>
          <a:p>
            <a:pPr marL="0" lvl="0" indent="0" algn="l" rtl="0">
              <a:lnSpc>
                <a:spcPct val="150000"/>
              </a:lnSpc>
              <a:spcBef>
                <a:spcPts val="0"/>
              </a:spcBef>
              <a:spcAft>
                <a:spcPts val="0"/>
              </a:spcAft>
              <a:buClr>
                <a:schemeClr val="dk1"/>
              </a:buClr>
              <a:buSzPts val="1100"/>
              <a:buFont typeface="Arial"/>
              <a:buNone/>
            </a:pPr>
            <a:r>
              <a:rPr lang="en" sz="1200" b="1">
                <a:solidFill>
                  <a:schemeClr val="accent5"/>
                </a:solidFill>
              </a:rPr>
              <a:t>  19.</a:t>
            </a:r>
            <a:r>
              <a:rPr lang="en" sz="1200">
                <a:solidFill>
                  <a:schemeClr val="accent5"/>
                </a:solidFill>
                <a:latin typeface="Calibri"/>
                <a:ea typeface="Calibri"/>
                <a:cs typeface="Calibri"/>
                <a:sym typeface="Calibri"/>
              </a:rPr>
              <a:t> </a:t>
            </a:r>
            <a:r>
              <a:rPr lang="en" sz="1200" b="1">
                <a:solidFill>
                  <a:schemeClr val="accent5"/>
                </a:solidFill>
              </a:rPr>
              <a:t>Ramp up Engagement and Citizen Science</a:t>
            </a:r>
            <a:r>
              <a:rPr lang="en" sz="1200">
                <a:solidFill>
                  <a:schemeClr val="accent5"/>
                </a:solidFill>
              </a:rPr>
              <a:t> </a:t>
            </a:r>
            <a:endParaRPr sz="1200">
              <a:solidFill>
                <a:schemeClr val="accent5"/>
              </a:solidFill>
            </a:endParaRPr>
          </a:p>
          <a:p>
            <a:pPr marL="0" lvl="0" indent="0" algn="l" rtl="0">
              <a:lnSpc>
                <a:spcPct val="115000"/>
              </a:lnSpc>
              <a:spcBef>
                <a:spcPts val="0"/>
              </a:spcBef>
              <a:spcAft>
                <a:spcPts val="0"/>
              </a:spcAft>
              <a:buClr>
                <a:schemeClr val="dk1"/>
              </a:buClr>
              <a:buSzPts val="800"/>
              <a:buFont typeface="Arial"/>
              <a:buNone/>
            </a:pPr>
            <a:r>
              <a:rPr lang="en" sz="1600" b="1">
                <a:solidFill>
                  <a:schemeClr val="dk1"/>
                </a:solidFill>
                <a:latin typeface="Calibri"/>
                <a:ea typeface="Calibri"/>
                <a:cs typeface="Calibri"/>
                <a:sym typeface="Calibri"/>
              </a:rPr>
              <a:t> </a:t>
            </a:r>
            <a:endParaRPr sz="1600" b="1">
              <a:solidFill>
                <a:schemeClr val="dk1"/>
              </a:solidFill>
              <a:latin typeface="Calibri"/>
              <a:ea typeface="Calibri"/>
              <a:cs typeface="Calibri"/>
              <a:sym typeface="Calibri"/>
            </a:endParaRPr>
          </a:p>
          <a:p>
            <a:pPr marL="0" lvl="0" indent="0" algn="l" rtl="0">
              <a:spcBef>
                <a:spcPts val="0"/>
              </a:spcBef>
              <a:spcAft>
                <a:spcPts val="0"/>
              </a:spcAft>
              <a:buNone/>
            </a:pPr>
            <a:endParaRPr sz="1700">
              <a:solidFill>
                <a:schemeClr val="dk1"/>
              </a:solidFill>
              <a:latin typeface="Calibri"/>
              <a:ea typeface="Calibri"/>
              <a:cs typeface="Calibri"/>
              <a:sym typeface="Calibri"/>
            </a:endParaRPr>
          </a:p>
        </p:txBody>
      </p:sp>
      <p:pic>
        <p:nvPicPr>
          <p:cNvPr id="272" name="Google Shape;272;p35"/>
          <p:cNvPicPr preferRelativeResize="0"/>
          <p:nvPr/>
        </p:nvPicPr>
        <p:blipFill>
          <a:blip r:embed="rId3">
            <a:alphaModFix/>
          </a:blip>
          <a:stretch>
            <a:fillRect/>
          </a:stretch>
        </p:blipFill>
        <p:spPr>
          <a:xfrm>
            <a:off x="1872625" y="1640125"/>
            <a:ext cx="866150" cy="885350"/>
          </a:xfrm>
          <a:prstGeom prst="rect">
            <a:avLst/>
          </a:prstGeom>
          <a:noFill/>
          <a:ln>
            <a:noFill/>
          </a:ln>
        </p:spPr>
      </p:pic>
      <p:pic>
        <p:nvPicPr>
          <p:cNvPr id="273" name="Google Shape;273;p35"/>
          <p:cNvPicPr preferRelativeResize="0"/>
          <p:nvPr/>
        </p:nvPicPr>
        <p:blipFill>
          <a:blip r:embed="rId4">
            <a:alphaModFix/>
          </a:blip>
          <a:stretch>
            <a:fillRect/>
          </a:stretch>
        </p:blipFill>
        <p:spPr>
          <a:xfrm>
            <a:off x="2901086" y="1672861"/>
            <a:ext cx="802074" cy="819850"/>
          </a:xfrm>
          <a:prstGeom prst="rect">
            <a:avLst/>
          </a:prstGeom>
          <a:noFill/>
          <a:ln>
            <a:noFill/>
          </a:ln>
        </p:spPr>
      </p:pic>
      <p:pic>
        <p:nvPicPr>
          <p:cNvPr id="274" name="Google Shape;274;p35"/>
          <p:cNvPicPr preferRelativeResize="0"/>
          <p:nvPr/>
        </p:nvPicPr>
        <p:blipFill>
          <a:blip r:embed="rId5">
            <a:alphaModFix/>
          </a:blip>
          <a:stretch>
            <a:fillRect/>
          </a:stretch>
        </p:blipFill>
        <p:spPr>
          <a:xfrm>
            <a:off x="3990767" y="1640128"/>
            <a:ext cx="866150" cy="885327"/>
          </a:xfrm>
          <a:prstGeom prst="rect">
            <a:avLst/>
          </a:prstGeom>
          <a:noFill/>
          <a:ln>
            <a:noFill/>
          </a:ln>
        </p:spPr>
      </p:pic>
      <p:pic>
        <p:nvPicPr>
          <p:cNvPr id="275" name="Google Shape;275;p35"/>
          <p:cNvPicPr preferRelativeResize="0"/>
          <p:nvPr/>
        </p:nvPicPr>
        <p:blipFill>
          <a:blip r:embed="rId6">
            <a:alphaModFix/>
          </a:blip>
          <a:stretch>
            <a:fillRect/>
          </a:stretch>
        </p:blipFill>
        <p:spPr>
          <a:xfrm>
            <a:off x="5028150" y="1635445"/>
            <a:ext cx="802075" cy="819855"/>
          </a:xfrm>
          <a:prstGeom prst="rect">
            <a:avLst/>
          </a:prstGeom>
          <a:noFill/>
          <a:ln>
            <a:noFill/>
          </a:ln>
        </p:spPr>
      </p:pic>
      <p:pic>
        <p:nvPicPr>
          <p:cNvPr id="276" name="Google Shape;276;p35"/>
          <p:cNvPicPr preferRelativeResize="0"/>
          <p:nvPr/>
        </p:nvPicPr>
        <p:blipFill>
          <a:blip r:embed="rId7">
            <a:alphaModFix/>
          </a:blip>
          <a:stretch>
            <a:fillRect/>
          </a:stretch>
        </p:blipFill>
        <p:spPr>
          <a:xfrm>
            <a:off x="844174" y="1672841"/>
            <a:ext cx="866150" cy="885358"/>
          </a:xfrm>
          <a:prstGeom prst="rect">
            <a:avLst/>
          </a:prstGeom>
          <a:noFill/>
          <a:ln>
            <a:noFill/>
          </a:ln>
        </p:spPr>
      </p:pic>
      <p:pic>
        <p:nvPicPr>
          <p:cNvPr id="277" name="Google Shape;277;p35"/>
          <p:cNvPicPr preferRelativeResize="0"/>
          <p:nvPr/>
        </p:nvPicPr>
        <p:blipFill>
          <a:blip r:embed="rId8">
            <a:alphaModFix/>
          </a:blip>
          <a:stretch>
            <a:fillRect/>
          </a:stretch>
        </p:blipFill>
        <p:spPr>
          <a:xfrm>
            <a:off x="6199913" y="1672850"/>
            <a:ext cx="2581275" cy="2638425"/>
          </a:xfrm>
          <a:prstGeom prst="rect">
            <a:avLst/>
          </a:prstGeom>
          <a:noFill/>
          <a:ln>
            <a:noFill/>
          </a:ln>
        </p:spPr>
      </p:pic>
      <p:pic>
        <p:nvPicPr>
          <p:cNvPr id="278" name="Google Shape;278;p35" descr="Miami-Dade County logo"/>
          <p:cNvPicPr preferRelativeResize="0"/>
          <p:nvPr/>
        </p:nvPicPr>
        <p:blipFill rotWithShape="1">
          <a:blip r:embed="rId9">
            <a:alphaModFix/>
          </a:blip>
          <a:srcRect/>
          <a:stretch/>
        </p:blipFill>
        <p:spPr>
          <a:xfrm>
            <a:off x="6976423" y="4609305"/>
            <a:ext cx="860675" cy="393043"/>
          </a:xfrm>
          <a:prstGeom prst="rect">
            <a:avLst/>
          </a:prstGeom>
          <a:noFill/>
          <a:ln>
            <a:noFill/>
          </a:ln>
        </p:spPr>
      </p:pic>
      <p:pic>
        <p:nvPicPr>
          <p:cNvPr id="279" name="Google Shape;279;p35"/>
          <p:cNvPicPr preferRelativeResize="0"/>
          <p:nvPr/>
        </p:nvPicPr>
        <p:blipFill rotWithShape="1">
          <a:blip r:embed="rId10">
            <a:alphaModFix/>
          </a:blip>
          <a:srcRect/>
          <a:stretch/>
        </p:blipFill>
        <p:spPr>
          <a:xfrm>
            <a:off x="8107752" y="4509349"/>
            <a:ext cx="690508" cy="5929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143000" y="-811083"/>
            <a:ext cx="6858000" cy="3329255"/>
          </a:xfrm>
        </p:spPr>
        <p:txBody>
          <a:bodyPr>
            <a:normAutofit/>
          </a:bodyPr>
          <a:lstStyle/>
          <a:p>
            <a:r>
              <a:rPr lang="en-US" sz="2700" b="1" dirty="0">
                <a:solidFill>
                  <a:srgbClr val="006666"/>
                </a:solidFill>
              </a:rPr>
              <a:t>Please follow us on Instagram @</a:t>
            </a:r>
            <a:r>
              <a:rPr lang="en-US" sz="2700" b="1" dirty="0" err="1">
                <a:solidFill>
                  <a:srgbClr val="006666"/>
                </a:solidFill>
              </a:rPr>
              <a:t>flclinicians</a:t>
            </a:r>
            <a:br>
              <a:rPr lang="en-US" sz="2700" b="1" dirty="0">
                <a:solidFill>
                  <a:srgbClr val="006666"/>
                </a:solidFill>
              </a:rPr>
            </a:br>
            <a:r>
              <a:rPr lang="en-US" sz="2700" b="1" dirty="0">
                <a:solidFill>
                  <a:srgbClr val="006666"/>
                </a:solidFill>
              </a:rPr>
              <a:t>Please follow us on Facebook @Florida Clinicians for Climate Action</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189234" y="3311129"/>
            <a:ext cx="6858000" cy="739377"/>
          </a:xfrm>
        </p:spPr>
        <p:txBody>
          <a:bodyPr>
            <a:normAutofit fontScale="47500" lnSpcReduction="20000"/>
          </a:bodyPr>
          <a:lstStyle/>
          <a:p>
            <a:r>
              <a:rPr lang="en-US" sz="2400" dirty="0">
                <a:solidFill>
                  <a:prstClr val="black"/>
                </a:solidFill>
              </a:rPr>
              <a:t>Thank You</a:t>
            </a:r>
          </a:p>
          <a:p>
            <a:endParaRPr lang="en-US" sz="2400" dirty="0">
              <a:solidFill>
                <a:prstClr val="black"/>
              </a:solidFill>
            </a:endParaRPr>
          </a:p>
          <a:p>
            <a:r>
              <a:rPr lang="en-US" sz="2400" dirty="0">
                <a:solidFill>
                  <a:prstClr val="black"/>
                </a:solidFill>
              </a:rPr>
              <a:t>www.floridaclincians.org</a:t>
            </a:r>
            <a:endParaRPr lang="en-US" sz="24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19359" y="4342116"/>
            <a:ext cx="860655" cy="7390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5286" y="4461553"/>
            <a:ext cx="1073679" cy="49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06329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1648</Words>
  <Application>Microsoft Office PowerPoint</Application>
  <PresentationFormat>On-screen Show (16:9)</PresentationFormat>
  <Paragraphs>151</Paragraphs>
  <Slides>27</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Arial</vt:lpstr>
      <vt:lpstr>Gill Sans</vt:lpstr>
      <vt:lpstr>Akkurat</vt:lpstr>
      <vt:lpstr>baskerville-etext</vt:lpstr>
      <vt:lpstr>Times New Roman</vt:lpstr>
      <vt:lpstr>Lato Black</vt:lpstr>
      <vt:lpstr>Roboto</vt:lpstr>
      <vt:lpstr>Calibri</vt:lpstr>
      <vt:lpstr>Simple Light</vt:lpstr>
      <vt:lpstr>Office Theme</vt:lpstr>
      <vt:lpstr>Climate Change Essentials</vt:lpstr>
      <vt:lpstr>Disclosure</vt:lpstr>
      <vt:lpstr>Greenhouse Effect</vt:lpstr>
      <vt:lpstr>PowerPoint Presentation</vt:lpstr>
      <vt:lpstr>PowerPoint Presentation</vt:lpstr>
      <vt:lpstr>SUGARCANE BURNING BATTLE HEATING UP SHARE ON:          S. FLORIDA TIMES — OCTOBER 25, 2022</vt:lpstr>
      <vt:lpstr>PowerPoint Presentation</vt:lpstr>
      <vt:lpstr>U.S. Health Care Sector- 5th in world</vt:lpstr>
      <vt:lpstr>PowerPoint Presentation</vt:lpstr>
      <vt:lpstr>Climate Impacts Health</vt:lpstr>
      <vt:lpstr>Some People Face Greater Risk</vt:lpstr>
      <vt:lpstr>Earth’s Warming</vt:lpstr>
      <vt:lpstr>PowerPoint Presentation</vt:lpstr>
      <vt:lpstr>PowerPoint Presentation</vt:lpstr>
      <vt:lpstr>ArcGIS StoryMap: Vulnerability </vt:lpstr>
      <vt:lpstr>PowerPoint Presentation</vt:lpstr>
      <vt:lpstr>PowerPoint Presentation</vt:lpstr>
      <vt:lpstr>Heat Related Illness Costs</vt:lpstr>
      <vt:lpstr>Act Now!</vt:lpstr>
      <vt:lpstr>PowerPoint Presentation</vt:lpstr>
      <vt:lpstr>PowerPoint Presentation</vt:lpstr>
      <vt:lpstr>Extreme Heat Action Plan</vt:lpstr>
      <vt:lpstr>PowerPoint Presentation</vt:lpstr>
      <vt:lpstr>PowerPoint Presentation</vt:lpstr>
      <vt:lpstr>       Goal 2: Cool our Homes and Emergency Facilities</vt:lpstr>
      <vt:lpstr>PowerPoint Presentation</vt:lpstr>
      <vt:lpstr>Please follow us on Instagram @flclinicians Please follow us on Facebook @Florida Clinicians for Climate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Essentials</dc:title>
  <dc:creator>Patrise Tyson</dc:creator>
  <cp:lastModifiedBy>Patrise Tyson</cp:lastModifiedBy>
  <cp:revision>1</cp:revision>
  <dcterms:modified xsi:type="dcterms:W3CDTF">2023-03-20T20:40:28Z</dcterms:modified>
</cp:coreProperties>
</file>