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5" r:id="rId3"/>
    <p:sldId id="257" r:id="rId4"/>
    <p:sldId id="292" r:id="rId5"/>
    <p:sldId id="295" r:id="rId6"/>
    <p:sldId id="294" r:id="rId7"/>
    <p:sldId id="293" r:id="rId8"/>
    <p:sldId id="264" r:id="rId9"/>
    <p:sldId id="262" r:id="rId10"/>
    <p:sldId id="259" r:id="rId11"/>
    <p:sldId id="287" r:id="rId12"/>
    <p:sldId id="273" r:id="rId13"/>
    <p:sldId id="291" r:id="rId14"/>
    <p:sldId id="296" r:id="rId15"/>
    <p:sldId id="288" r:id="rId16"/>
    <p:sldId id="272" r:id="rId17"/>
    <p:sldId id="286" r:id="rId18"/>
    <p:sldId id="289" r:id="rId19"/>
    <p:sldId id="290" r:id="rId20"/>
    <p:sldId id="263" r:id="rId21"/>
    <p:sldId id="265" r:id="rId22"/>
    <p:sldId id="275" r:id="rId23"/>
    <p:sldId id="276" r:id="rId24"/>
    <p:sldId id="277" r:id="rId25"/>
    <p:sldId id="268" r:id="rId26"/>
    <p:sldId id="269" r:id="rId27"/>
    <p:sldId id="271" r:id="rId28"/>
    <p:sldId id="284" r:id="rId29"/>
  </p:sldIdLst>
  <p:sldSz cx="12192000" cy="6858000"/>
  <p:notesSz cx="6858000" cy="9144000"/>
  <p:defaultText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5" autoAdjust="0"/>
    <p:restoredTop sz="96256" autoAdjust="0"/>
  </p:normalViewPr>
  <p:slideViewPr>
    <p:cSldViewPr snapToGrid="0">
      <p:cViewPr varScale="1">
        <p:scale>
          <a:sx n="62" d="100"/>
          <a:sy n="62" d="100"/>
        </p:scale>
        <p:origin x="90" y="11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V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700E2A-B7B6-48F0-96D9-E8DF8F36441D}" type="datetimeFigureOut">
              <a:rPr lang="es-VE" smtClean="0"/>
              <a:t>19/9/2023</a:t>
            </a:fld>
            <a:endParaRPr lang="es-V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V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V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B542AA-E47A-4A51-B69D-4FBA090424B2}" type="slidenum">
              <a:rPr lang="es-VE" smtClean="0"/>
              <a:t>‹#›</a:t>
            </a:fld>
            <a:endParaRPr lang="es-VE"/>
          </a:p>
        </p:txBody>
      </p:sp>
    </p:spTree>
    <p:extLst>
      <p:ext uri="{BB962C8B-B14F-4D97-AF65-F5344CB8AC3E}">
        <p14:creationId xmlns:p14="http://schemas.microsoft.com/office/powerpoint/2010/main" val="3049547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pnas.org/doi/10.1073/pnas.0903423106#F1"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pnas.org/doi/10.1073/pnas.0903423106#core-B1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pnas.org/doi/10.1073/pnas.0903423106#F1"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pnas.org/doi/10.1073/pnas.0903423106#core-B12"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thelancet.com/journals/lanplh/article/PIIS2542-5196(20)30178-9/fulltext#sec1"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www.thelancet.com/journals/lanplh/article/PIIS2542-5196(20)30178-9/fulltext#bib39" TargetMode="External"/><Relationship Id="rId4" Type="http://schemas.openxmlformats.org/officeDocument/2006/relationships/hyperlink" Target="https://www.thelancet.com/journals/lanplh/article/PIIS2542-5196(20)30178-9/fulltext"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descriptive study was carried out in 104 patients with Plasmodium </a:t>
            </a:r>
            <a:r>
              <a:rPr lang="en-US" dirty="0" err="1" smtClean="0"/>
              <a:t>vivax</a:t>
            </a:r>
            <a:r>
              <a:rPr lang="en-US" dirty="0" smtClean="0"/>
              <a:t> malaria, from the region of Turbo (Antioquia, Colombia). Clinical features and levels of hemoglobin, </a:t>
            </a:r>
            <a:r>
              <a:rPr lang="en-US" dirty="0" err="1" smtClean="0"/>
              <a:t>glycemia</a:t>
            </a:r>
            <a:r>
              <a:rPr lang="en-US" dirty="0" smtClean="0"/>
              <a:t>, serum bilirubin, alanine-aminotransferase (ALT), aspartate-aminotransferase (AST), creatinine and complete blood cell profile were established. 65% of the studied individuals were men and their mean age was 23. Of all individuals 59% had lived in the region for &gt; 1 year and 91% were resident in the rural area. 42% were farmers and 35% had a history of malaria. The mean </a:t>
            </a:r>
            <a:r>
              <a:rPr lang="en-US" dirty="0" err="1" smtClean="0"/>
              <a:t>parasitaemia</a:t>
            </a:r>
            <a:r>
              <a:rPr lang="en-US" dirty="0" smtClean="0"/>
              <a:t> was 5865 parasites/mm³. The evolution of the disease was short (average of 4.0 days). Fever, headache and chills were observed simultaneously in 91% of the cases while the most frequent signs were palmar pallor (46%), jaundice (15%), hepatomegaly (17%), and spleen enlargement (12%). Anemia was found in 39% of the women and in 51% of the men, 8% of individuals had </a:t>
            </a:r>
            <a:r>
              <a:rPr lang="en-US" dirty="0" err="1" smtClean="0"/>
              <a:t>thrombocytopaenia</a:t>
            </a:r>
            <a:r>
              <a:rPr lang="en-US" dirty="0" smtClean="0"/>
              <a:t> and 41% had hypoglycemia.</a:t>
            </a:r>
            <a:endParaRPr lang="es-VE" dirty="0"/>
          </a:p>
        </p:txBody>
      </p:sp>
      <p:sp>
        <p:nvSpPr>
          <p:cNvPr id="4" name="Slide Number Placeholder 3"/>
          <p:cNvSpPr>
            <a:spLocks noGrp="1"/>
          </p:cNvSpPr>
          <p:nvPr>
            <p:ph type="sldNum" sz="quarter" idx="10"/>
          </p:nvPr>
        </p:nvSpPr>
        <p:spPr/>
        <p:txBody>
          <a:bodyPr/>
          <a:lstStyle/>
          <a:p>
            <a:fld id="{A4B542AA-E47A-4A51-B69D-4FBA090424B2}" type="slidenum">
              <a:rPr lang="es-VE" smtClean="0"/>
              <a:t>4</a:t>
            </a:fld>
            <a:endParaRPr lang="es-VE"/>
          </a:p>
        </p:txBody>
      </p:sp>
    </p:spTree>
    <p:extLst>
      <p:ext uri="{BB962C8B-B14F-4D97-AF65-F5344CB8AC3E}">
        <p14:creationId xmlns:p14="http://schemas.microsoft.com/office/powerpoint/2010/main" val="615998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VE" dirty="0"/>
          </a:p>
        </p:txBody>
      </p:sp>
      <p:sp>
        <p:nvSpPr>
          <p:cNvPr id="4" name="Slide Number Placeholder 3"/>
          <p:cNvSpPr>
            <a:spLocks noGrp="1"/>
          </p:cNvSpPr>
          <p:nvPr>
            <p:ph type="sldNum" sz="quarter" idx="10"/>
          </p:nvPr>
        </p:nvSpPr>
        <p:spPr/>
        <p:txBody>
          <a:bodyPr/>
          <a:lstStyle/>
          <a:p>
            <a:fld id="{A4B542AA-E47A-4A51-B69D-4FBA090424B2}" type="slidenum">
              <a:rPr lang="es-VE" smtClean="0"/>
              <a:t>6</a:t>
            </a:fld>
            <a:endParaRPr lang="es-VE"/>
          </a:p>
        </p:txBody>
      </p:sp>
    </p:spTree>
    <p:extLst>
      <p:ext uri="{BB962C8B-B14F-4D97-AF65-F5344CB8AC3E}">
        <p14:creationId xmlns:p14="http://schemas.microsoft.com/office/powerpoint/2010/main" val="1046871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Primaquine</a:t>
            </a:r>
            <a:r>
              <a:rPr lang="en-US" dirty="0" smtClean="0"/>
              <a:t> contraindicated also in pregnant</a:t>
            </a:r>
            <a:r>
              <a:rPr lang="en-US" baseline="0" dirty="0" smtClean="0"/>
              <a:t> women, infants, lactating women</a:t>
            </a:r>
          </a:p>
          <a:p>
            <a:r>
              <a:rPr lang="en-US" baseline="0" dirty="0" err="1" smtClean="0"/>
              <a:t>Tafenoquine</a:t>
            </a:r>
            <a:r>
              <a:rPr lang="en-US" baseline="0" dirty="0" smtClean="0"/>
              <a:t> for age&gt;16yr (single dose)</a:t>
            </a:r>
            <a:endParaRPr lang="es-VE" dirty="0"/>
          </a:p>
        </p:txBody>
      </p:sp>
      <p:sp>
        <p:nvSpPr>
          <p:cNvPr id="4" name="Slide Number Placeholder 3"/>
          <p:cNvSpPr>
            <a:spLocks noGrp="1"/>
          </p:cNvSpPr>
          <p:nvPr>
            <p:ph type="sldNum" sz="quarter" idx="10"/>
          </p:nvPr>
        </p:nvSpPr>
        <p:spPr/>
        <p:txBody>
          <a:bodyPr/>
          <a:lstStyle/>
          <a:p>
            <a:fld id="{A4B542AA-E47A-4A51-B69D-4FBA090424B2}" type="slidenum">
              <a:rPr lang="es-VE" smtClean="0"/>
              <a:t>7</a:t>
            </a:fld>
            <a:endParaRPr lang="es-VE"/>
          </a:p>
        </p:txBody>
      </p:sp>
    </p:spTree>
    <p:extLst>
      <p:ext uri="{BB962C8B-B14F-4D97-AF65-F5344CB8AC3E}">
        <p14:creationId xmlns:p14="http://schemas.microsoft.com/office/powerpoint/2010/main" val="3372467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Transmission</a:t>
            </a:r>
            <a:r>
              <a:rPr lang="en-US" baseline="0" dirty="0" smtClean="0"/>
              <a:t> potential, ross </a:t>
            </a:r>
            <a:r>
              <a:rPr lang="en-US" baseline="0" dirty="0" err="1" smtClean="0"/>
              <a:t>macdonald</a:t>
            </a:r>
            <a:endParaRPr lang="en-US" baseline="0" dirty="0" smtClean="0"/>
          </a:p>
          <a:p>
            <a:endParaRPr lang="en-US" dirty="0" smtClean="0"/>
          </a:p>
          <a:p>
            <a:r>
              <a:rPr lang="en-US" dirty="0" smtClean="0"/>
              <a:t>Changes in the extrinsic incubation period of malaria parasites and in the basic reproductive number as a consequence of temperature fluctuation. (</a:t>
            </a:r>
            <a:r>
              <a:rPr lang="en-US" i="1" dirty="0" smtClean="0"/>
              <a:t>A</a:t>
            </a:r>
            <a:r>
              <a:rPr lang="en-US" dirty="0" smtClean="0"/>
              <a:t>) Duration of the extrinsic incubation period (days, right hand bar) of </a:t>
            </a:r>
            <a:r>
              <a:rPr lang="en-US" i="1" dirty="0" smtClean="0"/>
              <a:t>Plasmodium falciparum</a:t>
            </a:r>
            <a:r>
              <a:rPr lang="en-US" dirty="0" smtClean="0"/>
              <a:t> parasites across a range of mean temperatures (12–28°C) and diurnal temperature ranges (0–16°C). (</a:t>
            </a:r>
            <a:r>
              <a:rPr lang="en-US" i="1" dirty="0" smtClean="0"/>
              <a:t>B</a:t>
            </a:r>
            <a:r>
              <a:rPr lang="en-US" dirty="0" smtClean="0"/>
              <a:t>) The relative change in </a:t>
            </a:r>
            <a:r>
              <a:rPr lang="en-US" i="1" dirty="0" smtClean="0"/>
              <a:t>R</a:t>
            </a:r>
            <a:r>
              <a:rPr lang="en-US" i="1" baseline="-25000" dirty="0" smtClean="0"/>
              <a:t>0</a:t>
            </a:r>
            <a:r>
              <a:rPr lang="en-US" dirty="0" smtClean="0"/>
              <a:t> (%, right hand bar) across a range of mean temperatures (18–28°C) and diurnal temperature ranges (0–16°C), comparing </a:t>
            </a:r>
            <a:r>
              <a:rPr lang="en-US" i="1" dirty="0" smtClean="0"/>
              <a:t>R</a:t>
            </a:r>
            <a:r>
              <a:rPr lang="en-US" i="1" baseline="-25000" dirty="0" smtClean="0"/>
              <a:t>0</a:t>
            </a:r>
            <a:r>
              <a:rPr lang="en-US" dirty="0" smtClean="0"/>
              <a:t> estimates derived from the length of EIP shown in </a:t>
            </a:r>
            <a:r>
              <a:rPr lang="en-US" dirty="0" smtClean="0">
                <a:hlinkClick r:id="rId3"/>
              </a:rPr>
              <a:t>Fig. 1</a:t>
            </a:r>
            <a:r>
              <a:rPr lang="en-US" i="1" dirty="0" smtClean="0"/>
              <a:t>A</a:t>
            </a:r>
            <a:r>
              <a:rPr lang="en-US" dirty="0" smtClean="0"/>
              <a:t> with estimates as predicted by the iconic equation of </a:t>
            </a:r>
            <a:r>
              <a:rPr lang="en-US" dirty="0" err="1" smtClean="0"/>
              <a:t>Detinova</a:t>
            </a:r>
            <a:r>
              <a:rPr lang="en-US" dirty="0" smtClean="0"/>
              <a:t> (</a:t>
            </a:r>
            <a:r>
              <a:rPr lang="en-US" dirty="0" smtClean="0">
                <a:hlinkClick r:id="rId4"/>
              </a:rPr>
              <a:t>12</a:t>
            </a:r>
            <a:r>
              <a:rPr lang="en-US" dirty="0" smtClean="0"/>
              <a:t>). Models are run with 12:12 </a:t>
            </a:r>
            <a:r>
              <a:rPr lang="en-US" dirty="0" err="1" smtClean="0"/>
              <a:t>day:night</a:t>
            </a:r>
            <a:r>
              <a:rPr lang="en-US" dirty="0" smtClean="0"/>
              <a:t> cycle</a:t>
            </a:r>
            <a:r>
              <a:rPr lang="en-US" dirty="0" smtClean="0"/>
              <a:t>.</a:t>
            </a:r>
          </a:p>
          <a:p>
            <a:endParaRPr lang="en-US" dirty="0" smtClean="0"/>
          </a:p>
          <a:p>
            <a:r>
              <a:rPr lang="en-US" b="1" dirty="0" smtClean="0"/>
              <a:t>Kaplan-Meier plots of</a:t>
            </a:r>
            <a:r>
              <a:rPr lang="en-US" dirty="0" smtClean="0"/>
              <a:t> </a:t>
            </a:r>
            <a:r>
              <a:rPr lang="en-US" b="1" i="1" dirty="0" smtClean="0"/>
              <a:t>An. </a:t>
            </a:r>
            <a:r>
              <a:rPr lang="en-US" b="1" i="1" dirty="0" err="1" smtClean="0"/>
              <a:t>gambiae</a:t>
            </a:r>
            <a:r>
              <a:rPr lang="en-US" dirty="0" smtClean="0"/>
              <a:t> </a:t>
            </a:r>
            <a:r>
              <a:rPr lang="en-US" b="1" dirty="0" smtClean="0"/>
              <a:t>larval (A) and adult (B) survival at different environmental temperatures.</a:t>
            </a:r>
            <a:r>
              <a:rPr lang="en-US" dirty="0" smtClean="0"/>
              <a:t> The 23°C temperature (blue) was set as the baseline against which survival at other temperature was compared; 27°C (red); 31°C (green); 35°C (yellow).</a:t>
            </a:r>
            <a:endParaRPr lang="en-US" dirty="0"/>
          </a:p>
        </p:txBody>
      </p:sp>
      <p:sp>
        <p:nvSpPr>
          <p:cNvPr id="4" name="Slide Number Placeholder 3"/>
          <p:cNvSpPr>
            <a:spLocks noGrp="1"/>
          </p:cNvSpPr>
          <p:nvPr>
            <p:ph type="sldNum" sz="quarter" idx="10"/>
          </p:nvPr>
        </p:nvSpPr>
        <p:spPr/>
        <p:txBody>
          <a:bodyPr/>
          <a:lstStyle/>
          <a:p>
            <a:fld id="{8E5F2D88-7DE9-4911-9377-9AB61AEF92AC}" type="slidenum">
              <a:rPr lang="en-US" smtClean="0"/>
              <a:t>12</a:t>
            </a:fld>
            <a:endParaRPr lang="en-US"/>
          </a:p>
        </p:txBody>
      </p:sp>
    </p:spTree>
    <p:extLst>
      <p:ext uri="{BB962C8B-B14F-4D97-AF65-F5344CB8AC3E}">
        <p14:creationId xmlns:p14="http://schemas.microsoft.com/office/powerpoint/2010/main" val="1930336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Transmission</a:t>
            </a:r>
            <a:r>
              <a:rPr lang="en-US" baseline="0" dirty="0" smtClean="0"/>
              <a:t> potential, ross </a:t>
            </a:r>
            <a:r>
              <a:rPr lang="en-US" baseline="0" dirty="0" err="1" smtClean="0"/>
              <a:t>macdonald</a:t>
            </a:r>
            <a:endParaRPr lang="en-US" baseline="0" dirty="0" smtClean="0"/>
          </a:p>
          <a:p>
            <a:endParaRPr lang="en-US" dirty="0" smtClean="0"/>
          </a:p>
          <a:p>
            <a:r>
              <a:rPr lang="en-US" dirty="0" smtClean="0"/>
              <a:t>Changes in the extrinsic incubation period of malaria parasites and in the basic reproductive number as a consequence of temperature fluctuation. (</a:t>
            </a:r>
            <a:r>
              <a:rPr lang="en-US" i="1" dirty="0" smtClean="0"/>
              <a:t>A</a:t>
            </a:r>
            <a:r>
              <a:rPr lang="en-US" dirty="0" smtClean="0"/>
              <a:t>) Duration of the extrinsic incubation period (days, right hand bar) of </a:t>
            </a:r>
            <a:r>
              <a:rPr lang="en-US" i="1" dirty="0" smtClean="0"/>
              <a:t>Plasmodium falciparum</a:t>
            </a:r>
            <a:r>
              <a:rPr lang="en-US" dirty="0" smtClean="0"/>
              <a:t> parasites across a range of mean temperatures (12–28°C) and diurnal temperature ranges (0–16°C). (</a:t>
            </a:r>
            <a:r>
              <a:rPr lang="en-US" i="1" dirty="0" smtClean="0"/>
              <a:t>B</a:t>
            </a:r>
            <a:r>
              <a:rPr lang="en-US" dirty="0" smtClean="0"/>
              <a:t>) The relative change in </a:t>
            </a:r>
            <a:r>
              <a:rPr lang="en-US" i="1" dirty="0" smtClean="0"/>
              <a:t>R</a:t>
            </a:r>
            <a:r>
              <a:rPr lang="en-US" i="1" baseline="-25000" dirty="0" smtClean="0"/>
              <a:t>0</a:t>
            </a:r>
            <a:r>
              <a:rPr lang="en-US" dirty="0" smtClean="0"/>
              <a:t> (%, right hand bar) across a range of mean temperatures (18–28°C) and diurnal temperature ranges (0–16°C), comparing </a:t>
            </a:r>
            <a:r>
              <a:rPr lang="en-US" i="1" dirty="0" smtClean="0"/>
              <a:t>R</a:t>
            </a:r>
            <a:r>
              <a:rPr lang="en-US" i="1" baseline="-25000" dirty="0" smtClean="0"/>
              <a:t>0</a:t>
            </a:r>
            <a:r>
              <a:rPr lang="en-US" dirty="0" smtClean="0"/>
              <a:t> estimates derived from the length of EIP shown in </a:t>
            </a:r>
            <a:r>
              <a:rPr lang="en-US" dirty="0" smtClean="0">
                <a:hlinkClick r:id="rId3"/>
              </a:rPr>
              <a:t>Fig. 1</a:t>
            </a:r>
            <a:r>
              <a:rPr lang="en-US" i="1" dirty="0" smtClean="0"/>
              <a:t>A</a:t>
            </a:r>
            <a:r>
              <a:rPr lang="en-US" dirty="0" smtClean="0"/>
              <a:t> with estimates as predicted by the iconic equation of </a:t>
            </a:r>
            <a:r>
              <a:rPr lang="en-US" dirty="0" err="1" smtClean="0"/>
              <a:t>Detinova</a:t>
            </a:r>
            <a:r>
              <a:rPr lang="en-US" dirty="0" smtClean="0"/>
              <a:t> (</a:t>
            </a:r>
            <a:r>
              <a:rPr lang="en-US" dirty="0" smtClean="0">
                <a:hlinkClick r:id="rId4"/>
              </a:rPr>
              <a:t>12</a:t>
            </a:r>
            <a:r>
              <a:rPr lang="en-US" dirty="0" smtClean="0"/>
              <a:t>). Models are run with 12:12 </a:t>
            </a:r>
            <a:r>
              <a:rPr lang="en-US" dirty="0" err="1" smtClean="0"/>
              <a:t>day:night</a:t>
            </a:r>
            <a:r>
              <a:rPr lang="en-US" dirty="0" smtClean="0"/>
              <a:t> cycle.</a:t>
            </a:r>
            <a:endParaRPr lang="en-US" dirty="0"/>
          </a:p>
        </p:txBody>
      </p:sp>
      <p:sp>
        <p:nvSpPr>
          <p:cNvPr id="4" name="Slide Number Placeholder 3"/>
          <p:cNvSpPr>
            <a:spLocks noGrp="1"/>
          </p:cNvSpPr>
          <p:nvPr>
            <p:ph type="sldNum" sz="quarter" idx="10"/>
          </p:nvPr>
        </p:nvSpPr>
        <p:spPr/>
        <p:txBody>
          <a:bodyPr/>
          <a:lstStyle/>
          <a:p>
            <a:fld id="{8E5F2D88-7DE9-4911-9377-9AB61AEF92AC}" type="slidenum">
              <a:rPr lang="en-US" smtClean="0"/>
              <a:t>17</a:t>
            </a:fld>
            <a:endParaRPr lang="en-US"/>
          </a:p>
        </p:txBody>
      </p:sp>
    </p:spTree>
    <p:extLst>
      <p:ext uri="{BB962C8B-B14F-4D97-AF65-F5344CB8AC3E}">
        <p14:creationId xmlns:p14="http://schemas.microsoft.com/office/powerpoint/2010/main" val="2909699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Malaria risk hotspot (red circles; top row A–C) shifts to high elevations in east Africa while </a:t>
            </a:r>
            <a:r>
              <a:rPr lang="en-US" i="1" dirty="0" err="1" smtClean="0"/>
              <a:t>Aedes</a:t>
            </a:r>
            <a:r>
              <a:rPr lang="en-US" i="1" dirty="0" smtClean="0"/>
              <a:t> </a:t>
            </a:r>
            <a:r>
              <a:rPr lang="en-US" i="1" dirty="0" err="1" smtClean="0"/>
              <a:t>aegypti</a:t>
            </a:r>
            <a:r>
              <a:rPr lang="en-US" dirty="0" smtClean="0"/>
              <a:t>-transmitted arbovirus risk hotspot (red circles; bottom row D–F) expands throughout sub-Saharan Africa, from current (left column A and D) to 2050 (middle column B and E) to 2080 (right column C and F). </a:t>
            </a:r>
            <a:r>
              <a:rPr lang="en-US" dirty="0" err="1" smtClean="0"/>
              <a:t>Colour</a:t>
            </a:r>
            <a:r>
              <a:rPr lang="en-US" dirty="0" smtClean="0"/>
              <a:t> scale represents the number of months per year predicted to have highly suitable temperatures for disease transmission (relative </a:t>
            </a:r>
            <a:r>
              <a:rPr lang="en-US" i="1" dirty="0" smtClean="0"/>
              <a:t>R</a:t>
            </a:r>
            <a:r>
              <a:rPr lang="en-US" baseline="-25000" dirty="0" smtClean="0"/>
              <a:t>0</a:t>
            </a:r>
            <a:r>
              <a:rPr lang="en-US" dirty="0" smtClean="0"/>
              <a:t>&gt;0·5), multiplied by population density (log</a:t>
            </a:r>
            <a:r>
              <a:rPr lang="en-US" baseline="-25000" dirty="0" smtClean="0"/>
              <a:t>10</a:t>
            </a:r>
            <a:r>
              <a:rPr lang="en-US" dirty="0" smtClean="0"/>
              <a:t> population density), for a scaled index of person-months of high risk for transmission. Temperature suitability for transmission is based on the upper 50th percentile of relative </a:t>
            </a:r>
            <a:r>
              <a:rPr lang="en-US" i="1" dirty="0" smtClean="0"/>
              <a:t>R</a:t>
            </a:r>
            <a:r>
              <a:rPr lang="en-US" baseline="-25000" dirty="0" smtClean="0"/>
              <a:t>0</a:t>
            </a:r>
            <a:r>
              <a:rPr lang="en-US" dirty="0" smtClean="0"/>
              <a:t> from temperature-dependent </a:t>
            </a:r>
            <a:r>
              <a:rPr lang="en-US" i="1" dirty="0" smtClean="0"/>
              <a:t>R</a:t>
            </a:r>
            <a:r>
              <a:rPr lang="en-US" baseline="-25000" dirty="0" smtClean="0"/>
              <a:t>0</a:t>
            </a:r>
            <a:r>
              <a:rPr lang="en-US" dirty="0" smtClean="0"/>
              <a:t> models (</a:t>
            </a:r>
            <a:r>
              <a:rPr lang="en-US" dirty="0" smtClean="0">
                <a:hlinkClick r:id="rId3"/>
              </a:rPr>
              <a:t>appendix pp 4–8</a:t>
            </a:r>
            <a:r>
              <a:rPr lang="en-US" dirty="0" smtClean="0"/>
              <a:t>).</a:t>
            </a:r>
            <a:r>
              <a:rPr lang="en-US" baseline="30000" dirty="0" smtClean="0">
                <a:hlinkClick r:id="rId4"/>
              </a:rPr>
              <a:t>15</a:t>
            </a:r>
            <a:endParaRPr lang="en-US" dirty="0" smtClean="0"/>
          </a:p>
          <a:p>
            <a:r>
              <a:rPr lang="en-US" baseline="30000" dirty="0" smtClean="0"/>
              <a:t>, </a:t>
            </a:r>
            <a:r>
              <a:rPr lang="en-US" dirty="0" smtClean="0"/>
              <a:t> </a:t>
            </a:r>
            <a:r>
              <a:rPr lang="en-US" baseline="30000" dirty="0" smtClean="0">
                <a:hlinkClick r:id="rId4"/>
              </a:rPr>
              <a:t>16</a:t>
            </a:r>
            <a:endParaRPr lang="en-US" dirty="0" smtClean="0"/>
          </a:p>
          <a:p>
            <a:r>
              <a:rPr lang="en-US" dirty="0" smtClean="0"/>
              <a:t>All climate projections are based on the business as usual climate scenario Representative Concentration Pathway 8·5, using the HadGEM2-ES General Circulation Model. The red circles (risk hotspots) show the areas where the most people are at the highest risk. An aridity mask (grey) excludes regions that are too dry for malaria transmission.</a:t>
            </a:r>
            <a:r>
              <a:rPr lang="en-US" baseline="30000" dirty="0" smtClean="0">
                <a:hlinkClick r:id="rId5"/>
              </a:rPr>
              <a:t>39</a:t>
            </a:r>
            <a:endParaRPr lang="en-US" dirty="0" smtClean="0"/>
          </a:p>
          <a:p>
            <a:r>
              <a:rPr lang="en-US" dirty="0" smtClean="0"/>
              <a:t>This figure shows one possible scenario of temperature-driven risk, rather than making a specific prediction about future disease burden, which will depend on moisture availability, human population growth and mobility, and other factors. </a:t>
            </a:r>
            <a:r>
              <a:rPr lang="en-US" i="1" dirty="0" smtClean="0"/>
              <a:t>R</a:t>
            </a:r>
            <a:r>
              <a:rPr lang="en-US" baseline="-25000" dirty="0" smtClean="0"/>
              <a:t>0</a:t>
            </a:r>
            <a:r>
              <a:rPr lang="en-US" dirty="0" smtClean="0"/>
              <a:t>=basic reproduction number.</a:t>
            </a:r>
            <a:endParaRPr lang="es-VE" dirty="0"/>
          </a:p>
        </p:txBody>
      </p:sp>
      <p:sp>
        <p:nvSpPr>
          <p:cNvPr id="4" name="Slide Number Placeholder 3"/>
          <p:cNvSpPr>
            <a:spLocks noGrp="1"/>
          </p:cNvSpPr>
          <p:nvPr>
            <p:ph type="sldNum" sz="quarter" idx="10"/>
          </p:nvPr>
        </p:nvSpPr>
        <p:spPr/>
        <p:txBody>
          <a:bodyPr/>
          <a:lstStyle/>
          <a:p>
            <a:fld id="{A4B542AA-E47A-4A51-B69D-4FBA090424B2}" type="slidenum">
              <a:rPr lang="es-VE" smtClean="0"/>
              <a:t>21</a:t>
            </a:fld>
            <a:endParaRPr lang="es-VE"/>
          </a:p>
        </p:txBody>
      </p:sp>
    </p:spTree>
    <p:extLst>
      <p:ext uri="{BB962C8B-B14F-4D97-AF65-F5344CB8AC3E}">
        <p14:creationId xmlns:p14="http://schemas.microsoft.com/office/powerpoint/2010/main" val="878643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DEET : mosquitoes, ticks, flies</a:t>
            </a:r>
          </a:p>
          <a:p>
            <a:pPr lvl="3"/>
            <a:r>
              <a:rPr lang="en-US" dirty="0"/>
              <a:t>5% </a:t>
            </a:r>
            <a:r>
              <a:rPr lang="en-US" dirty="0">
                <a:sym typeface="Wingdings" panose="05000000000000000000" pitchFamily="2" charset="2"/>
              </a:rPr>
              <a:t> protection for 2 </a:t>
            </a:r>
            <a:r>
              <a:rPr lang="en-US" dirty="0" err="1">
                <a:sym typeface="Wingdings" panose="05000000000000000000" pitchFamily="2" charset="2"/>
              </a:rPr>
              <a:t>hrs</a:t>
            </a:r>
            <a:endParaRPr lang="en-US" dirty="0">
              <a:sym typeface="Wingdings" panose="05000000000000000000" pitchFamily="2" charset="2"/>
            </a:endParaRPr>
          </a:p>
          <a:p>
            <a:pPr lvl="3"/>
            <a:r>
              <a:rPr lang="en-US" dirty="0">
                <a:sym typeface="Wingdings" panose="05000000000000000000" pitchFamily="2" charset="2"/>
              </a:rPr>
              <a:t>30%  protection for 6 </a:t>
            </a:r>
            <a:r>
              <a:rPr lang="en-US" dirty="0" err="1">
                <a:sym typeface="Wingdings" panose="05000000000000000000" pitchFamily="2" charset="2"/>
              </a:rPr>
              <a:t>hrs</a:t>
            </a:r>
            <a:r>
              <a:rPr lang="en-US" dirty="0">
                <a:sym typeface="Wingdings" panose="05000000000000000000" pitchFamily="2" charset="2"/>
              </a:rPr>
              <a:t> </a:t>
            </a:r>
          </a:p>
          <a:p>
            <a:pPr lvl="3"/>
            <a:r>
              <a:rPr lang="en-US" dirty="0">
                <a:sym typeface="Wingdings" panose="05000000000000000000" pitchFamily="2" charset="2"/>
              </a:rPr>
              <a:t>Safe for people &gt;2 months, but if less than 2 years old, a treated netting over strollers is preferred</a:t>
            </a:r>
          </a:p>
          <a:p>
            <a:pPr lvl="3"/>
            <a:r>
              <a:rPr lang="en-US" dirty="0">
                <a:sym typeface="Wingdings" panose="05000000000000000000" pitchFamily="2" charset="2"/>
              </a:rPr>
              <a:t>Toxicity: skin irritation, lethargy, seizures* at high concentrations (&gt;50%)</a:t>
            </a:r>
          </a:p>
          <a:p>
            <a:pPr lvl="3"/>
            <a:r>
              <a:rPr lang="en-US" dirty="0">
                <a:sym typeface="Wingdings" panose="05000000000000000000" pitchFamily="2" charset="2"/>
              </a:rPr>
              <a:t>Can degrade certain fabrics and plastics</a:t>
            </a:r>
          </a:p>
          <a:p>
            <a:pPr lvl="1"/>
            <a:endParaRPr lang="en-US" dirty="0"/>
          </a:p>
          <a:p>
            <a:pPr lvl="1"/>
            <a:r>
              <a:rPr lang="en-US" dirty="0" err="1"/>
              <a:t>Picaridin</a:t>
            </a:r>
            <a:r>
              <a:rPr lang="en-US" dirty="0"/>
              <a:t> : mosquitoes, ticks</a:t>
            </a:r>
          </a:p>
          <a:p>
            <a:pPr lvl="3"/>
            <a:r>
              <a:rPr lang="en-US" dirty="0"/>
              <a:t>5 – 20% </a:t>
            </a:r>
            <a:r>
              <a:rPr lang="en-US" dirty="0">
                <a:sym typeface="Wingdings" panose="05000000000000000000" pitchFamily="2" charset="2"/>
              </a:rPr>
              <a:t> up to 12 </a:t>
            </a:r>
            <a:r>
              <a:rPr lang="en-US" dirty="0" err="1">
                <a:sym typeface="Wingdings" panose="05000000000000000000" pitchFamily="2" charset="2"/>
              </a:rPr>
              <a:t>hrs</a:t>
            </a:r>
            <a:r>
              <a:rPr lang="en-US" dirty="0">
                <a:sym typeface="Wingdings" panose="05000000000000000000" pitchFamily="2" charset="2"/>
              </a:rPr>
              <a:t> protection</a:t>
            </a:r>
          </a:p>
          <a:p>
            <a:pPr lvl="3"/>
            <a:r>
              <a:rPr lang="en-US" dirty="0"/>
              <a:t>No serious toxicity, does not damage clothing, odorless</a:t>
            </a:r>
          </a:p>
          <a:p>
            <a:pPr lvl="3"/>
            <a:r>
              <a:rPr lang="en-US" dirty="0"/>
              <a:t>Not recommended for kids &lt; 2yrs</a:t>
            </a:r>
          </a:p>
          <a:p>
            <a:endParaRPr lang="en-US" dirty="0"/>
          </a:p>
          <a:p>
            <a:pPr lvl="1"/>
            <a:r>
              <a:rPr lang="en-US" dirty="0"/>
              <a:t>Oil of lemon eucalyptus : Mosquitoes only</a:t>
            </a:r>
          </a:p>
          <a:p>
            <a:pPr lvl="3"/>
            <a:r>
              <a:rPr lang="en-US" dirty="0"/>
              <a:t> 40% </a:t>
            </a:r>
            <a:r>
              <a:rPr lang="en-US" dirty="0">
                <a:sym typeface="Wingdings" panose="05000000000000000000" pitchFamily="2" charset="2"/>
              </a:rPr>
              <a:t> 6 </a:t>
            </a:r>
            <a:r>
              <a:rPr lang="en-US" dirty="0" err="1">
                <a:sym typeface="Wingdings" panose="05000000000000000000" pitchFamily="2" charset="2"/>
              </a:rPr>
              <a:t>hrs</a:t>
            </a:r>
            <a:endParaRPr lang="en-US" dirty="0">
              <a:sym typeface="Wingdings" panose="05000000000000000000" pitchFamily="2" charset="2"/>
            </a:endParaRPr>
          </a:p>
          <a:p>
            <a:pPr lvl="3"/>
            <a:r>
              <a:rPr lang="en-US" dirty="0"/>
              <a:t>Toxicities: minor skin irritation</a:t>
            </a:r>
          </a:p>
          <a:p>
            <a:pPr lvl="3"/>
            <a:endParaRPr lang="en-US" dirty="0"/>
          </a:p>
          <a:p>
            <a:pPr lvl="1"/>
            <a:r>
              <a:rPr lang="en-US" dirty="0"/>
              <a:t>IR3535:  </a:t>
            </a:r>
          </a:p>
          <a:p>
            <a:pPr lvl="2"/>
            <a:r>
              <a:rPr lang="en-US" dirty="0"/>
              <a:t>7.5% </a:t>
            </a:r>
            <a:r>
              <a:rPr lang="en-US" dirty="0">
                <a:sym typeface="Wingdings" panose="05000000000000000000" pitchFamily="2" charset="2"/>
              </a:rPr>
              <a:t> ½ hour</a:t>
            </a:r>
            <a:endParaRPr lang="en-US" dirty="0"/>
          </a:p>
          <a:p>
            <a:pPr lvl="3"/>
            <a:endParaRPr lang="en-US" dirty="0"/>
          </a:p>
          <a:p>
            <a:pPr lvl="3"/>
            <a:endParaRPr lang="en-US" dirty="0"/>
          </a:p>
          <a:p>
            <a:endParaRPr lang="en-US" dirty="0"/>
          </a:p>
        </p:txBody>
      </p:sp>
      <p:sp>
        <p:nvSpPr>
          <p:cNvPr id="4" name="Slide Number Placeholder 3"/>
          <p:cNvSpPr>
            <a:spLocks noGrp="1"/>
          </p:cNvSpPr>
          <p:nvPr>
            <p:ph type="sldNum" sz="quarter" idx="10"/>
          </p:nvPr>
        </p:nvSpPr>
        <p:spPr/>
        <p:txBody>
          <a:bodyPr/>
          <a:lstStyle/>
          <a:p>
            <a:fld id="{76EAFE53-F2A7-426D-A1FE-44149D64477D}" type="slidenum">
              <a:rPr lang="en-US" smtClean="0"/>
              <a:t>24</a:t>
            </a:fld>
            <a:endParaRPr lang="en-US"/>
          </a:p>
        </p:txBody>
      </p:sp>
    </p:spTree>
    <p:extLst>
      <p:ext uri="{BB962C8B-B14F-4D97-AF65-F5344CB8AC3E}">
        <p14:creationId xmlns:p14="http://schemas.microsoft.com/office/powerpoint/2010/main" val="451697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s-V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s-VE"/>
          </a:p>
        </p:txBody>
      </p:sp>
      <p:sp>
        <p:nvSpPr>
          <p:cNvPr id="4" name="Date Placeholder 3"/>
          <p:cNvSpPr>
            <a:spLocks noGrp="1"/>
          </p:cNvSpPr>
          <p:nvPr>
            <p:ph type="dt" sz="half" idx="10"/>
          </p:nvPr>
        </p:nvSpPr>
        <p:spPr/>
        <p:txBody>
          <a:bodyPr/>
          <a:lstStyle/>
          <a:p>
            <a:fld id="{9AAA3022-3AE7-4555-AF5F-3653441134A9}" type="datetimeFigureOut">
              <a:rPr lang="es-VE" smtClean="0"/>
              <a:t>19/9/2023</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1824608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V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4" name="Date Placeholder 3"/>
          <p:cNvSpPr>
            <a:spLocks noGrp="1"/>
          </p:cNvSpPr>
          <p:nvPr>
            <p:ph type="dt" sz="half" idx="10"/>
          </p:nvPr>
        </p:nvSpPr>
        <p:spPr/>
        <p:txBody>
          <a:bodyPr/>
          <a:lstStyle/>
          <a:p>
            <a:fld id="{9AAA3022-3AE7-4555-AF5F-3653441134A9}" type="datetimeFigureOut">
              <a:rPr lang="es-VE" smtClean="0"/>
              <a:t>19/9/2023</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1637978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s-V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AAA3022-3AE7-4555-AF5F-3653441134A9}" type="datetimeFigureOut">
              <a:rPr lang="es-VE" smtClean="0"/>
              <a:t>19/9/2023</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1804675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V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5" name="Date Placeholder 4"/>
          <p:cNvSpPr>
            <a:spLocks noGrp="1"/>
          </p:cNvSpPr>
          <p:nvPr>
            <p:ph type="dt" sz="half" idx="10"/>
          </p:nvPr>
        </p:nvSpPr>
        <p:spPr/>
        <p:txBody>
          <a:bodyPr/>
          <a:lstStyle/>
          <a:p>
            <a:fld id="{9AAA3022-3AE7-4555-AF5F-3653441134A9}" type="datetimeFigureOut">
              <a:rPr lang="es-VE" smtClean="0"/>
              <a:t>19/9/2023</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3832122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s-V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7" name="Date Placeholder 6"/>
          <p:cNvSpPr>
            <a:spLocks noGrp="1"/>
          </p:cNvSpPr>
          <p:nvPr>
            <p:ph type="dt" sz="half" idx="10"/>
          </p:nvPr>
        </p:nvSpPr>
        <p:spPr/>
        <p:txBody>
          <a:bodyPr/>
          <a:lstStyle/>
          <a:p>
            <a:fld id="{9AAA3022-3AE7-4555-AF5F-3653441134A9}" type="datetimeFigureOut">
              <a:rPr lang="es-VE" smtClean="0"/>
              <a:t>19/9/2023</a:t>
            </a:fld>
            <a:endParaRPr lang="es-VE"/>
          </a:p>
        </p:txBody>
      </p:sp>
      <p:sp>
        <p:nvSpPr>
          <p:cNvPr id="8" name="Footer Placeholder 7"/>
          <p:cNvSpPr>
            <a:spLocks noGrp="1"/>
          </p:cNvSpPr>
          <p:nvPr>
            <p:ph type="ftr" sz="quarter" idx="11"/>
          </p:nvPr>
        </p:nvSpPr>
        <p:spPr/>
        <p:txBody>
          <a:bodyPr/>
          <a:lstStyle/>
          <a:p>
            <a:endParaRPr lang="es-VE"/>
          </a:p>
        </p:txBody>
      </p:sp>
      <p:sp>
        <p:nvSpPr>
          <p:cNvPr id="9" name="Slide Number Placeholder 8"/>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1877416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VE"/>
          </a:p>
        </p:txBody>
      </p:sp>
      <p:sp>
        <p:nvSpPr>
          <p:cNvPr id="3" name="Date Placeholder 2"/>
          <p:cNvSpPr>
            <a:spLocks noGrp="1"/>
          </p:cNvSpPr>
          <p:nvPr>
            <p:ph type="dt" sz="half" idx="10"/>
          </p:nvPr>
        </p:nvSpPr>
        <p:spPr/>
        <p:txBody>
          <a:bodyPr/>
          <a:lstStyle/>
          <a:p>
            <a:fld id="{9AAA3022-3AE7-4555-AF5F-3653441134A9}" type="datetimeFigureOut">
              <a:rPr lang="es-VE" smtClean="0"/>
              <a:t>19/9/2023</a:t>
            </a:fld>
            <a:endParaRPr lang="es-VE"/>
          </a:p>
        </p:txBody>
      </p:sp>
      <p:sp>
        <p:nvSpPr>
          <p:cNvPr id="4" name="Footer Placeholder 3"/>
          <p:cNvSpPr>
            <a:spLocks noGrp="1"/>
          </p:cNvSpPr>
          <p:nvPr>
            <p:ph type="ftr" sz="quarter" idx="11"/>
          </p:nvPr>
        </p:nvSpPr>
        <p:spPr/>
        <p:txBody>
          <a:bodyPr/>
          <a:lstStyle/>
          <a:p>
            <a:endParaRPr lang="es-VE"/>
          </a:p>
        </p:txBody>
      </p:sp>
      <p:sp>
        <p:nvSpPr>
          <p:cNvPr id="5" name="Slide Number Placeholder 4"/>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3216812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AA3022-3AE7-4555-AF5F-3653441134A9}" type="datetimeFigureOut">
              <a:rPr lang="es-VE" smtClean="0"/>
              <a:t>19/9/2023</a:t>
            </a:fld>
            <a:endParaRPr lang="es-VE"/>
          </a:p>
        </p:txBody>
      </p:sp>
      <p:sp>
        <p:nvSpPr>
          <p:cNvPr id="3" name="Footer Placeholder 2"/>
          <p:cNvSpPr>
            <a:spLocks noGrp="1"/>
          </p:cNvSpPr>
          <p:nvPr>
            <p:ph type="ftr" sz="quarter" idx="11"/>
          </p:nvPr>
        </p:nvSpPr>
        <p:spPr/>
        <p:txBody>
          <a:bodyPr/>
          <a:lstStyle/>
          <a:p>
            <a:endParaRPr lang="es-VE"/>
          </a:p>
        </p:txBody>
      </p:sp>
      <p:sp>
        <p:nvSpPr>
          <p:cNvPr id="4" name="Slide Number Placeholder 3"/>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371188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s-V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AAA3022-3AE7-4555-AF5F-3653441134A9}" type="datetimeFigureOut">
              <a:rPr lang="es-VE" smtClean="0"/>
              <a:t>19/9/2023</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2630828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s-V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V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AAA3022-3AE7-4555-AF5F-3653441134A9}" type="datetimeFigureOut">
              <a:rPr lang="es-VE" smtClean="0"/>
              <a:t>19/9/2023</a:t>
            </a:fld>
            <a:endParaRPr lang="es-VE"/>
          </a:p>
        </p:txBody>
      </p:sp>
      <p:sp>
        <p:nvSpPr>
          <p:cNvPr id="6" name="Footer Placeholder 5"/>
          <p:cNvSpPr>
            <a:spLocks noGrp="1"/>
          </p:cNvSpPr>
          <p:nvPr>
            <p:ph type="ftr" sz="quarter" idx="11"/>
          </p:nvPr>
        </p:nvSpPr>
        <p:spPr/>
        <p:txBody>
          <a:bodyPr/>
          <a:lstStyle/>
          <a:p>
            <a:endParaRPr lang="es-VE"/>
          </a:p>
        </p:txBody>
      </p:sp>
      <p:sp>
        <p:nvSpPr>
          <p:cNvPr id="7" name="Slide Number Placeholder 6"/>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615951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V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4" name="Date Placeholder 3"/>
          <p:cNvSpPr>
            <a:spLocks noGrp="1"/>
          </p:cNvSpPr>
          <p:nvPr>
            <p:ph type="dt" sz="half" idx="10"/>
          </p:nvPr>
        </p:nvSpPr>
        <p:spPr/>
        <p:txBody>
          <a:bodyPr/>
          <a:lstStyle/>
          <a:p>
            <a:fld id="{9AAA3022-3AE7-4555-AF5F-3653441134A9}" type="datetimeFigureOut">
              <a:rPr lang="es-VE" smtClean="0"/>
              <a:t>19/9/2023</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1331544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s-V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4" name="Date Placeholder 3"/>
          <p:cNvSpPr>
            <a:spLocks noGrp="1"/>
          </p:cNvSpPr>
          <p:nvPr>
            <p:ph type="dt" sz="half" idx="10"/>
          </p:nvPr>
        </p:nvSpPr>
        <p:spPr/>
        <p:txBody>
          <a:bodyPr/>
          <a:lstStyle/>
          <a:p>
            <a:fld id="{9AAA3022-3AE7-4555-AF5F-3653441134A9}" type="datetimeFigureOut">
              <a:rPr lang="es-VE" smtClean="0"/>
              <a:t>19/9/2023</a:t>
            </a:fld>
            <a:endParaRPr lang="es-VE"/>
          </a:p>
        </p:txBody>
      </p:sp>
      <p:sp>
        <p:nvSpPr>
          <p:cNvPr id="5" name="Footer Placeholder 4"/>
          <p:cNvSpPr>
            <a:spLocks noGrp="1"/>
          </p:cNvSpPr>
          <p:nvPr>
            <p:ph type="ftr" sz="quarter" idx="11"/>
          </p:nvPr>
        </p:nvSpPr>
        <p:spPr/>
        <p:txBody>
          <a:bodyPr/>
          <a:lstStyle/>
          <a:p>
            <a:endParaRPr lang="es-VE"/>
          </a:p>
        </p:txBody>
      </p:sp>
      <p:sp>
        <p:nvSpPr>
          <p:cNvPr id="6" name="Slide Number Placeholder 5"/>
          <p:cNvSpPr>
            <a:spLocks noGrp="1"/>
          </p:cNvSpPr>
          <p:nvPr>
            <p:ph type="sldNum" sz="quarter" idx="12"/>
          </p:nvPr>
        </p:nvSpPr>
        <p:spPr/>
        <p:txBody>
          <a:bodyPr/>
          <a:lstStyle/>
          <a:p>
            <a:fld id="{2A569620-CD85-4311-8814-6FB88B15A727}" type="slidenum">
              <a:rPr lang="es-VE" smtClean="0"/>
              <a:t>‹#›</a:t>
            </a:fld>
            <a:endParaRPr lang="es-VE"/>
          </a:p>
        </p:txBody>
      </p:sp>
    </p:spTree>
    <p:extLst>
      <p:ext uri="{BB962C8B-B14F-4D97-AF65-F5344CB8AC3E}">
        <p14:creationId xmlns:p14="http://schemas.microsoft.com/office/powerpoint/2010/main" val="4065834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s-V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V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AA3022-3AE7-4555-AF5F-3653441134A9}" type="datetimeFigureOut">
              <a:rPr lang="es-VE" smtClean="0"/>
              <a:t>19/9/2023</a:t>
            </a:fld>
            <a:endParaRPr lang="es-V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V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69620-CD85-4311-8814-6FB88B15A727}" type="slidenum">
              <a:rPr lang="es-VE" smtClean="0"/>
              <a:t>‹#›</a:t>
            </a:fld>
            <a:endParaRPr lang="es-VE"/>
          </a:p>
        </p:txBody>
      </p:sp>
    </p:spTree>
    <p:extLst>
      <p:ext uri="{BB962C8B-B14F-4D97-AF65-F5344CB8AC3E}">
        <p14:creationId xmlns:p14="http://schemas.microsoft.com/office/powerpoint/2010/main" val="3185029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5983" y="1122363"/>
            <a:ext cx="11012556" cy="2387600"/>
          </a:xfrm>
        </p:spPr>
        <p:txBody>
          <a:bodyPr>
            <a:normAutofit fontScale="90000"/>
          </a:bodyPr>
          <a:lstStyle/>
          <a:p>
            <a:r>
              <a:rPr lang="en-US" b="1" dirty="0" smtClean="0">
                <a:latin typeface="Garamond" panose="02020404030301010803" pitchFamily="18" charset="0"/>
              </a:rPr>
              <a:t/>
            </a:r>
            <a:br>
              <a:rPr lang="en-US" b="1" dirty="0" smtClean="0">
                <a:latin typeface="Garamond" panose="02020404030301010803" pitchFamily="18" charset="0"/>
              </a:rPr>
            </a:br>
            <a:r>
              <a:rPr lang="en-US" sz="4900" b="1" cap="small" dirty="0" smtClean="0">
                <a:latin typeface="Garamond" panose="02020404030301010803" pitchFamily="18" charset="0"/>
              </a:rPr>
              <a:t>Heat Stress and Illness Prevention Lecture Series</a:t>
            </a:r>
            <a:br>
              <a:rPr lang="en-US" sz="4900" b="1" cap="small" dirty="0" smtClean="0">
                <a:latin typeface="Garamond" panose="02020404030301010803" pitchFamily="18" charset="0"/>
              </a:rPr>
            </a:br>
            <a:r>
              <a:rPr lang="en-US" b="1" dirty="0" smtClean="0">
                <a:latin typeface="Garamond" panose="02020404030301010803" pitchFamily="18" charset="0"/>
              </a:rPr>
              <a:t/>
            </a:r>
            <a:br>
              <a:rPr lang="en-US" b="1" dirty="0" smtClean="0">
                <a:latin typeface="Garamond" panose="02020404030301010803" pitchFamily="18" charset="0"/>
              </a:rPr>
            </a:br>
            <a:r>
              <a:rPr lang="en-US" b="1" dirty="0" smtClean="0">
                <a:latin typeface="Garamond" panose="02020404030301010803" pitchFamily="18" charset="0"/>
              </a:rPr>
              <a:t>Malaria in Florida</a:t>
            </a:r>
            <a:endParaRPr lang="es-VE" b="1" dirty="0">
              <a:latin typeface="Garamond" panose="02020404030301010803" pitchFamily="18" charset="0"/>
            </a:endParaRPr>
          </a:p>
        </p:txBody>
      </p:sp>
      <p:sp>
        <p:nvSpPr>
          <p:cNvPr id="3" name="Subtitle 2"/>
          <p:cNvSpPr>
            <a:spLocks noGrp="1"/>
          </p:cNvSpPr>
          <p:nvPr>
            <p:ph type="subTitle" idx="1"/>
          </p:nvPr>
        </p:nvSpPr>
        <p:spPr/>
        <p:txBody>
          <a:bodyPr>
            <a:noAutofit/>
          </a:bodyPr>
          <a:lstStyle/>
          <a:p>
            <a:r>
              <a:rPr lang="en-US" sz="2000" dirty="0" smtClean="0">
                <a:latin typeface="Garamond" panose="02020404030301010803" pitchFamily="18" charset="0"/>
              </a:rPr>
              <a:t>September 27, 2023</a:t>
            </a:r>
          </a:p>
          <a:p>
            <a:endParaRPr lang="en-US" sz="2000" dirty="0">
              <a:latin typeface="Garamond" panose="02020404030301010803" pitchFamily="18" charset="0"/>
            </a:endParaRPr>
          </a:p>
          <a:p>
            <a:r>
              <a:rPr lang="en-US" sz="2000" dirty="0" smtClean="0">
                <a:latin typeface="Garamond" panose="02020404030301010803" pitchFamily="18" charset="0"/>
              </a:rPr>
              <a:t>Amy Y. Vittor, MD PHD</a:t>
            </a:r>
          </a:p>
          <a:p>
            <a:r>
              <a:rPr lang="en-US" sz="2000" dirty="0" smtClean="0">
                <a:latin typeface="Garamond" panose="02020404030301010803" pitchFamily="18" charset="0"/>
              </a:rPr>
              <a:t>Infectious Diseases and Global Medicine</a:t>
            </a:r>
          </a:p>
          <a:p>
            <a:r>
              <a:rPr lang="en-US" sz="2000" dirty="0" smtClean="0">
                <a:latin typeface="Garamond" panose="02020404030301010803" pitchFamily="18" charset="0"/>
              </a:rPr>
              <a:t>University of Florida</a:t>
            </a:r>
            <a:endParaRPr lang="es-VE" sz="2000" dirty="0">
              <a:latin typeface="Garamond" panose="02020404030301010803" pitchFamily="18" charset="0"/>
            </a:endParaRPr>
          </a:p>
        </p:txBody>
      </p:sp>
    </p:spTree>
    <p:extLst>
      <p:ext uri="{BB962C8B-B14F-4D97-AF65-F5344CB8AC3E}">
        <p14:creationId xmlns:p14="http://schemas.microsoft.com/office/powerpoint/2010/main" val="2633850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Garamond" panose="02020404030301010803" pitchFamily="18" charset="0"/>
              </a:rPr>
              <a:t>Objectives</a:t>
            </a:r>
            <a:endParaRPr lang="es-VE" b="1" dirty="0">
              <a:latin typeface="Garamond" panose="02020404030301010803" pitchFamily="18" charset="0"/>
            </a:endParaRPr>
          </a:p>
        </p:txBody>
      </p:sp>
      <p:sp>
        <p:nvSpPr>
          <p:cNvPr id="3" name="Content Placeholder 2"/>
          <p:cNvSpPr>
            <a:spLocks noGrp="1"/>
          </p:cNvSpPr>
          <p:nvPr>
            <p:ph idx="1"/>
          </p:nvPr>
        </p:nvSpPr>
        <p:spPr/>
        <p:txBody>
          <a:bodyPr>
            <a:normAutofit/>
          </a:bodyPr>
          <a:lstStyle/>
          <a:p>
            <a:pPr lvl="0"/>
            <a:r>
              <a:rPr lang="es-VE" dirty="0">
                <a:latin typeface="Garamond" panose="02020404030301010803" pitchFamily="18" charset="0"/>
              </a:rPr>
              <a:t>Be </a:t>
            </a:r>
            <a:r>
              <a:rPr lang="es-VE" dirty="0" err="1">
                <a:latin typeface="Garamond" panose="02020404030301010803" pitchFamily="18" charset="0"/>
              </a:rPr>
              <a:t>able</a:t>
            </a:r>
            <a:r>
              <a:rPr lang="es-VE" dirty="0">
                <a:latin typeface="Garamond" panose="02020404030301010803" pitchFamily="18" charset="0"/>
              </a:rPr>
              <a:t> to describe </a:t>
            </a:r>
            <a:r>
              <a:rPr lang="es-VE" dirty="0" err="1">
                <a:latin typeface="Garamond" panose="02020404030301010803" pitchFamily="18" charset="0"/>
              </a:rPr>
              <a:t>the</a:t>
            </a:r>
            <a:r>
              <a:rPr lang="es-VE" dirty="0">
                <a:latin typeface="Garamond" panose="02020404030301010803" pitchFamily="18" charset="0"/>
              </a:rPr>
              <a:t> </a:t>
            </a:r>
            <a:r>
              <a:rPr lang="es-VE" dirty="0" err="1">
                <a:latin typeface="Garamond" panose="02020404030301010803" pitchFamily="18" charset="0"/>
              </a:rPr>
              <a:t>historical</a:t>
            </a:r>
            <a:r>
              <a:rPr lang="es-VE" dirty="0">
                <a:latin typeface="Garamond" panose="02020404030301010803" pitchFamily="18" charset="0"/>
              </a:rPr>
              <a:t> and </a:t>
            </a:r>
            <a:r>
              <a:rPr lang="es-VE" dirty="0" err="1">
                <a:latin typeface="Garamond" panose="02020404030301010803" pitchFamily="18" charset="0"/>
              </a:rPr>
              <a:t>current</a:t>
            </a:r>
            <a:r>
              <a:rPr lang="es-VE" dirty="0">
                <a:latin typeface="Garamond" panose="02020404030301010803" pitchFamily="18" charset="0"/>
              </a:rPr>
              <a:t> </a:t>
            </a:r>
            <a:r>
              <a:rPr lang="es-VE" dirty="0" err="1">
                <a:latin typeface="Garamond" panose="02020404030301010803" pitchFamily="18" charset="0"/>
              </a:rPr>
              <a:t>epidemiology</a:t>
            </a:r>
            <a:r>
              <a:rPr lang="es-VE" dirty="0">
                <a:latin typeface="Garamond" panose="02020404030301010803" pitchFamily="18" charset="0"/>
              </a:rPr>
              <a:t> of malaria in </a:t>
            </a:r>
            <a:r>
              <a:rPr lang="es-VE" dirty="0" err="1">
                <a:latin typeface="Garamond" panose="02020404030301010803" pitchFamily="18" charset="0"/>
              </a:rPr>
              <a:t>the</a:t>
            </a:r>
            <a:r>
              <a:rPr lang="es-VE" dirty="0">
                <a:latin typeface="Garamond" panose="02020404030301010803" pitchFamily="18" charset="0"/>
              </a:rPr>
              <a:t> </a:t>
            </a:r>
            <a:r>
              <a:rPr lang="es-VE" dirty="0" err="1">
                <a:latin typeface="Garamond" panose="02020404030301010803" pitchFamily="18" charset="0"/>
              </a:rPr>
              <a:t>state</a:t>
            </a:r>
            <a:r>
              <a:rPr lang="es-VE" dirty="0">
                <a:latin typeface="Garamond" panose="02020404030301010803" pitchFamily="18" charset="0"/>
              </a:rPr>
              <a:t> of Florida.</a:t>
            </a:r>
          </a:p>
          <a:p>
            <a:pPr lvl="0"/>
            <a:r>
              <a:rPr lang="es-VE" dirty="0" err="1" smtClean="0">
                <a:latin typeface="Garamond" panose="02020404030301010803" pitchFamily="18" charset="0"/>
              </a:rPr>
              <a:t>Formulate</a:t>
            </a:r>
            <a:r>
              <a:rPr lang="es-VE" dirty="0" smtClean="0">
                <a:latin typeface="Garamond" panose="02020404030301010803" pitchFamily="18" charset="0"/>
              </a:rPr>
              <a:t> </a:t>
            </a:r>
            <a:r>
              <a:rPr lang="es-VE" dirty="0" err="1">
                <a:latin typeface="Garamond" panose="02020404030301010803" pitchFamily="18" charset="0"/>
              </a:rPr>
              <a:t>diagnostic</a:t>
            </a:r>
            <a:r>
              <a:rPr lang="es-VE" dirty="0">
                <a:latin typeface="Garamond" panose="02020404030301010803" pitchFamily="18" charset="0"/>
              </a:rPr>
              <a:t> and </a:t>
            </a:r>
            <a:r>
              <a:rPr lang="es-VE" dirty="0" err="1">
                <a:latin typeface="Garamond" panose="02020404030301010803" pitchFamily="18" charset="0"/>
              </a:rPr>
              <a:t>treatment</a:t>
            </a:r>
            <a:r>
              <a:rPr lang="es-VE" dirty="0">
                <a:latin typeface="Garamond" panose="02020404030301010803" pitchFamily="18" charset="0"/>
              </a:rPr>
              <a:t> plan </a:t>
            </a:r>
            <a:r>
              <a:rPr lang="es-VE" dirty="0" err="1">
                <a:latin typeface="Garamond" panose="02020404030301010803" pitchFamily="18" charset="0"/>
              </a:rPr>
              <a:t>for</a:t>
            </a:r>
            <a:r>
              <a:rPr lang="es-VE" dirty="0">
                <a:latin typeface="Garamond" panose="02020404030301010803" pitchFamily="18" charset="0"/>
              </a:rPr>
              <a:t> </a:t>
            </a:r>
            <a:r>
              <a:rPr lang="es-VE" dirty="0" err="1">
                <a:latin typeface="Garamond" panose="02020404030301010803" pitchFamily="18" charset="0"/>
              </a:rPr>
              <a:t>patients</a:t>
            </a:r>
            <a:r>
              <a:rPr lang="es-VE" dirty="0">
                <a:latin typeface="Garamond" panose="02020404030301010803" pitchFamily="18" charset="0"/>
              </a:rPr>
              <a:t> </a:t>
            </a:r>
            <a:r>
              <a:rPr lang="es-VE" dirty="0" err="1">
                <a:latin typeface="Garamond" panose="02020404030301010803" pitchFamily="18" charset="0"/>
              </a:rPr>
              <a:t>suspected</a:t>
            </a:r>
            <a:r>
              <a:rPr lang="es-VE" dirty="0">
                <a:latin typeface="Garamond" panose="02020404030301010803" pitchFamily="18" charset="0"/>
              </a:rPr>
              <a:t> to </a:t>
            </a:r>
            <a:r>
              <a:rPr lang="es-VE" dirty="0" err="1">
                <a:latin typeface="Garamond" panose="02020404030301010803" pitchFamily="18" charset="0"/>
              </a:rPr>
              <a:t>have</a:t>
            </a:r>
            <a:r>
              <a:rPr lang="es-VE" dirty="0">
                <a:latin typeface="Garamond" panose="02020404030301010803" pitchFamily="18" charset="0"/>
              </a:rPr>
              <a:t> malaria</a:t>
            </a:r>
            <a:r>
              <a:rPr lang="es-VE" dirty="0" smtClean="0">
                <a:latin typeface="Garamond" panose="02020404030301010803" pitchFamily="18" charset="0"/>
              </a:rPr>
              <a:t>.</a:t>
            </a:r>
          </a:p>
          <a:p>
            <a:r>
              <a:rPr lang="es-VE" dirty="0">
                <a:latin typeface="Garamond" panose="02020404030301010803" pitchFamily="18" charset="0"/>
              </a:rPr>
              <a:t>Relate </a:t>
            </a:r>
            <a:r>
              <a:rPr lang="es-VE" dirty="0" err="1">
                <a:latin typeface="Garamond" panose="02020404030301010803" pitchFamily="18" charset="0"/>
              </a:rPr>
              <a:t>the</a:t>
            </a:r>
            <a:r>
              <a:rPr lang="es-VE" dirty="0">
                <a:latin typeface="Garamond" panose="02020404030301010803" pitchFamily="18" charset="0"/>
              </a:rPr>
              <a:t> </a:t>
            </a:r>
            <a:r>
              <a:rPr lang="es-VE" dirty="0" err="1">
                <a:latin typeface="Garamond" panose="02020404030301010803" pitchFamily="18" charset="0"/>
              </a:rPr>
              <a:t>most</a:t>
            </a:r>
            <a:r>
              <a:rPr lang="es-VE" dirty="0">
                <a:latin typeface="Garamond" panose="02020404030301010803" pitchFamily="18" charset="0"/>
              </a:rPr>
              <a:t> </a:t>
            </a:r>
            <a:r>
              <a:rPr lang="es-VE" dirty="0" err="1">
                <a:latin typeface="Garamond" panose="02020404030301010803" pitchFamily="18" charset="0"/>
              </a:rPr>
              <a:t>important</a:t>
            </a:r>
            <a:r>
              <a:rPr lang="es-VE" dirty="0">
                <a:latin typeface="Garamond" panose="02020404030301010803" pitchFamily="18" charset="0"/>
              </a:rPr>
              <a:t> </a:t>
            </a:r>
            <a:r>
              <a:rPr lang="es-VE" dirty="0" err="1">
                <a:latin typeface="Garamond" panose="02020404030301010803" pitchFamily="18" charset="0"/>
              </a:rPr>
              <a:t>environmental</a:t>
            </a:r>
            <a:r>
              <a:rPr lang="es-VE" dirty="0">
                <a:latin typeface="Garamond" panose="02020404030301010803" pitchFamily="18" charset="0"/>
              </a:rPr>
              <a:t> and social </a:t>
            </a:r>
            <a:r>
              <a:rPr lang="es-VE" dirty="0" err="1">
                <a:latin typeface="Garamond" panose="02020404030301010803" pitchFamily="18" charset="0"/>
              </a:rPr>
              <a:t>factors</a:t>
            </a:r>
            <a:r>
              <a:rPr lang="es-VE" dirty="0">
                <a:latin typeface="Garamond" panose="02020404030301010803" pitchFamily="18" charset="0"/>
              </a:rPr>
              <a:t> </a:t>
            </a:r>
            <a:r>
              <a:rPr lang="es-VE" dirty="0" err="1">
                <a:latin typeface="Garamond" panose="02020404030301010803" pitchFamily="18" charset="0"/>
              </a:rPr>
              <a:t>contributing</a:t>
            </a:r>
            <a:r>
              <a:rPr lang="es-VE" dirty="0">
                <a:latin typeface="Garamond" panose="02020404030301010803" pitchFamily="18" charset="0"/>
              </a:rPr>
              <a:t> to </a:t>
            </a:r>
            <a:r>
              <a:rPr lang="es-VE" dirty="0" err="1">
                <a:latin typeface="Garamond" panose="02020404030301010803" pitchFamily="18" charset="0"/>
              </a:rPr>
              <a:t>the</a:t>
            </a:r>
            <a:r>
              <a:rPr lang="es-VE" dirty="0">
                <a:latin typeface="Garamond" panose="02020404030301010803" pitchFamily="18" charset="0"/>
              </a:rPr>
              <a:t> </a:t>
            </a:r>
            <a:r>
              <a:rPr lang="es-VE" dirty="0" err="1">
                <a:latin typeface="Garamond" panose="02020404030301010803" pitchFamily="18" charset="0"/>
              </a:rPr>
              <a:t>emergence</a:t>
            </a:r>
            <a:r>
              <a:rPr lang="es-VE" dirty="0">
                <a:latin typeface="Garamond" panose="02020404030301010803" pitchFamily="18" charset="0"/>
              </a:rPr>
              <a:t> and re-</a:t>
            </a:r>
            <a:r>
              <a:rPr lang="es-VE" dirty="0" err="1">
                <a:latin typeface="Garamond" panose="02020404030301010803" pitchFamily="18" charset="0"/>
              </a:rPr>
              <a:t>emergence</a:t>
            </a:r>
            <a:r>
              <a:rPr lang="es-VE" dirty="0">
                <a:latin typeface="Garamond" panose="02020404030301010803" pitchFamily="18" charset="0"/>
              </a:rPr>
              <a:t> of malaria</a:t>
            </a:r>
            <a:r>
              <a:rPr lang="es-VE" dirty="0" smtClean="0">
                <a:latin typeface="Garamond" panose="02020404030301010803" pitchFamily="18" charset="0"/>
              </a:rPr>
              <a:t>.</a:t>
            </a:r>
            <a:endParaRPr lang="es-VE" dirty="0">
              <a:latin typeface="Garamond" panose="02020404030301010803" pitchFamily="18" charset="0"/>
            </a:endParaRPr>
          </a:p>
          <a:p>
            <a:pPr lvl="0"/>
            <a:r>
              <a:rPr lang="es-VE" dirty="0">
                <a:latin typeface="Garamond" panose="02020404030301010803" pitchFamily="18" charset="0"/>
              </a:rPr>
              <a:t>Define </a:t>
            </a:r>
            <a:r>
              <a:rPr lang="es-VE" dirty="0" err="1">
                <a:latin typeface="Garamond" panose="02020404030301010803" pitchFamily="18" charset="0"/>
              </a:rPr>
              <a:t>who</a:t>
            </a:r>
            <a:r>
              <a:rPr lang="es-VE" dirty="0">
                <a:latin typeface="Garamond" panose="02020404030301010803" pitchFamily="18" charset="0"/>
              </a:rPr>
              <a:t> </a:t>
            </a:r>
            <a:r>
              <a:rPr lang="es-VE" dirty="0" err="1">
                <a:latin typeface="Garamond" panose="02020404030301010803" pitchFamily="18" charset="0"/>
              </a:rPr>
              <a:t>is</a:t>
            </a:r>
            <a:r>
              <a:rPr lang="es-VE" dirty="0">
                <a:latin typeface="Garamond" panose="02020404030301010803" pitchFamily="18" charset="0"/>
              </a:rPr>
              <a:t> at </a:t>
            </a:r>
            <a:r>
              <a:rPr lang="es-VE" dirty="0" err="1">
                <a:latin typeface="Garamond" panose="02020404030301010803" pitchFamily="18" charset="0"/>
              </a:rPr>
              <a:t>risk</a:t>
            </a:r>
            <a:r>
              <a:rPr lang="es-VE" dirty="0">
                <a:latin typeface="Garamond" panose="02020404030301010803" pitchFamily="18" charset="0"/>
              </a:rPr>
              <a:t> of </a:t>
            </a:r>
            <a:r>
              <a:rPr lang="es-VE" dirty="0" err="1">
                <a:latin typeface="Garamond" panose="02020404030301010803" pitchFamily="18" charset="0"/>
              </a:rPr>
              <a:t>acquiring</a:t>
            </a:r>
            <a:r>
              <a:rPr lang="es-VE" dirty="0">
                <a:latin typeface="Garamond" panose="02020404030301010803" pitchFamily="18" charset="0"/>
              </a:rPr>
              <a:t> malaria, and </a:t>
            </a:r>
            <a:r>
              <a:rPr lang="es-VE" dirty="0" err="1">
                <a:latin typeface="Garamond" panose="02020404030301010803" pitchFamily="18" charset="0"/>
              </a:rPr>
              <a:t>formulate</a:t>
            </a:r>
            <a:r>
              <a:rPr lang="es-VE" dirty="0">
                <a:latin typeface="Garamond" panose="02020404030301010803" pitchFamily="18" charset="0"/>
              </a:rPr>
              <a:t> a </a:t>
            </a:r>
            <a:r>
              <a:rPr lang="es-VE" dirty="0" err="1">
                <a:latin typeface="Garamond" panose="02020404030301010803" pitchFamily="18" charset="0"/>
              </a:rPr>
              <a:t>prevention</a:t>
            </a:r>
            <a:r>
              <a:rPr lang="es-VE" dirty="0">
                <a:latin typeface="Garamond" panose="02020404030301010803" pitchFamily="18" charset="0"/>
              </a:rPr>
              <a:t> plan </a:t>
            </a:r>
            <a:r>
              <a:rPr lang="es-VE" dirty="0" err="1">
                <a:latin typeface="Garamond" panose="02020404030301010803" pitchFamily="18" charset="0"/>
              </a:rPr>
              <a:t>for</a:t>
            </a:r>
            <a:r>
              <a:rPr lang="es-VE" dirty="0">
                <a:latin typeface="Garamond" panose="02020404030301010803" pitchFamily="18" charset="0"/>
              </a:rPr>
              <a:t> </a:t>
            </a:r>
            <a:r>
              <a:rPr lang="es-VE" dirty="0" err="1">
                <a:latin typeface="Garamond" panose="02020404030301010803" pitchFamily="18" charset="0"/>
              </a:rPr>
              <a:t>such</a:t>
            </a:r>
            <a:r>
              <a:rPr lang="es-VE" dirty="0">
                <a:latin typeface="Garamond" panose="02020404030301010803" pitchFamily="18" charset="0"/>
              </a:rPr>
              <a:t> </a:t>
            </a:r>
            <a:r>
              <a:rPr lang="es-VE" dirty="0" err="1">
                <a:latin typeface="Garamond" panose="02020404030301010803" pitchFamily="18" charset="0"/>
              </a:rPr>
              <a:t>patients</a:t>
            </a:r>
            <a:r>
              <a:rPr lang="es-VE" dirty="0">
                <a:latin typeface="Garamond" panose="02020404030301010803" pitchFamily="18" charset="0"/>
              </a:rPr>
              <a:t>.</a:t>
            </a:r>
          </a:p>
          <a:p>
            <a:endParaRPr lang="es-VE" dirty="0"/>
          </a:p>
        </p:txBody>
      </p:sp>
    </p:spTree>
    <p:extLst>
      <p:ext uri="{BB962C8B-B14F-4D97-AF65-F5344CB8AC3E}">
        <p14:creationId xmlns:p14="http://schemas.microsoft.com/office/powerpoint/2010/main" val="2205415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First </a:t>
            </a:r>
            <a:r>
              <a:rPr lang="en-US" dirty="0" err="1" smtClean="0">
                <a:latin typeface="Garamond" panose="02020404030301010803" pitchFamily="18" charset="0"/>
              </a:rPr>
              <a:t>autochtonous</a:t>
            </a:r>
            <a:r>
              <a:rPr lang="en-US" dirty="0" smtClean="0">
                <a:latin typeface="Garamond" panose="02020404030301010803" pitchFamily="18" charset="0"/>
              </a:rPr>
              <a:t> cases in FL in 20 years</a:t>
            </a:r>
            <a:endParaRPr lang="es-VE" dirty="0">
              <a:latin typeface="Garamond" panose="02020404030301010803" pitchFamily="18" charset="0"/>
            </a:endParaRPr>
          </a:p>
        </p:txBody>
      </p:sp>
      <p:sp>
        <p:nvSpPr>
          <p:cNvPr id="3" name="Content Placeholder 2"/>
          <p:cNvSpPr>
            <a:spLocks noGrp="1"/>
          </p:cNvSpPr>
          <p:nvPr>
            <p:ph idx="1"/>
          </p:nvPr>
        </p:nvSpPr>
        <p:spPr>
          <a:xfrm>
            <a:off x="838200" y="1825625"/>
            <a:ext cx="6556513" cy="4351338"/>
          </a:xfrm>
        </p:spPr>
        <p:txBody>
          <a:bodyPr>
            <a:normAutofit fontScale="77500" lnSpcReduction="20000"/>
          </a:bodyPr>
          <a:lstStyle/>
          <a:p>
            <a:r>
              <a:rPr lang="en-US" dirty="0" smtClean="0">
                <a:latin typeface="Garamond" panose="02020404030301010803" pitchFamily="18" charset="0"/>
              </a:rPr>
              <a:t>Mid May: 1</a:t>
            </a:r>
            <a:r>
              <a:rPr lang="en-US" baseline="30000" dirty="0" smtClean="0">
                <a:latin typeface="Garamond" panose="02020404030301010803" pitchFamily="18" charset="0"/>
              </a:rPr>
              <a:t>st</a:t>
            </a:r>
            <a:r>
              <a:rPr lang="en-US" dirty="0" smtClean="0">
                <a:latin typeface="Garamond" panose="02020404030301010803" pitchFamily="18" charset="0"/>
              </a:rPr>
              <a:t> case of </a:t>
            </a:r>
            <a:r>
              <a:rPr lang="en-US" dirty="0" err="1" smtClean="0">
                <a:latin typeface="Garamond" panose="02020404030301010803" pitchFamily="18" charset="0"/>
              </a:rPr>
              <a:t>vivax</a:t>
            </a:r>
            <a:r>
              <a:rPr lang="en-US" dirty="0" smtClean="0">
                <a:latin typeface="Garamond" panose="02020404030301010803" pitchFamily="18" charset="0"/>
              </a:rPr>
              <a:t> malaria</a:t>
            </a:r>
          </a:p>
          <a:p>
            <a:r>
              <a:rPr lang="en-US" dirty="0" smtClean="0">
                <a:latin typeface="Garamond" panose="02020404030301010803" pitchFamily="18" charset="0"/>
              </a:rPr>
              <a:t>Early June: 2</a:t>
            </a:r>
            <a:r>
              <a:rPr lang="en-US" baseline="30000" dirty="0" smtClean="0">
                <a:latin typeface="Garamond" panose="02020404030301010803" pitchFamily="18" charset="0"/>
              </a:rPr>
              <a:t>nd</a:t>
            </a:r>
            <a:r>
              <a:rPr lang="en-US" dirty="0" smtClean="0">
                <a:latin typeface="Garamond" panose="02020404030301010803" pitchFamily="18" charset="0"/>
              </a:rPr>
              <a:t> case</a:t>
            </a:r>
          </a:p>
          <a:p>
            <a:r>
              <a:rPr lang="en-US" dirty="0" smtClean="0">
                <a:latin typeface="Garamond" panose="02020404030301010803" pitchFamily="18" charset="0"/>
              </a:rPr>
              <a:t>Late June: 3</a:t>
            </a:r>
            <a:r>
              <a:rPr lang="en-US" baseline="30000" dirty="0" smtClean="0">
                <a:latin typeface="Garamond" panose="02020404030301010803" pitchFamily="18" charset="0"/>
              </a:rPr>
              <a:t>rd</a:t>
            </a:r>
            <a:r>
              <a:rPr lang="en-US" dirty="0" smtClean="0">
                <a:latin typeface="Garamond" panose="02020404030301010803" pitchFamily="18" charset="0"/>
              </a:rPr>
              <a:t> and 4</a:t>
            </a:r>
            <a:r>
              <a:rPr lang="en-US" baseline="30000" dirty="0" smtClean="0">
                <a:latin typeface="Garamond" panose="02020404030301010803" pitchFamily="18" charset="0"/>
              </a:rPr>
              <a:t>th</a:t>
            </a:r>
            <a:r>
              <a:rPr lang="en-US" dirty="0" smtClean="0">
                <a:latin typeface="Garamond" panose="02020404030301010803" pitchFamily="18" charset="0"/>
              </a:rPr>
              <a:t> cases </a:t>
            </a:r>
          </a:p>
          <a:p>
            <a:r>
              <a:rPr lang="en-US" dirty="0" smtClean="0">
                <a:latin typeface="Garamond" panose="02020404030301010803" pitchFamily="18" charset="0"/>
              </a:rPr>
              <a:t>Late June: 5</a:t>
            </a:r>
            <a:r>
              <a:rPr lang="en-US" baseline="30000" dirty="0" smtClean="0">
                <a:latin typeface="Garamond" panose="02020404030301010803" pitchFamily="18" charset="0"/>
              </a:rPr>
              <a:t>th</a:t>
            </a:r>
            <a:r>
              <a:rPr lang="en-US" dirty="0" smtClean="0">
                <a:latin typeface="Garamond" panose="02020404030301010803" pitchFamily="18" charset="0"/>
              </a:rPr>
              <a:t> and 6</a:t>
            </a:r>
            <a:r>
              <a:rPr lang="en-US" baseline="30000" dirty="0" smtClean="0">
                <a:latin typeface="Garamond" panose="02020404030301010803" pitchFamily="18" charset="0"/>
              </a:rPr>
              <a:t>th</a:t>
            </a:r>
            <a:r>
              <a:rPr lang="en-US" dirty="0" smtClean="0">
                <a:latin typeface="Garamond" panose="02020404030301010803" pitchFamily="18" charset="0"/>
              </a:rPr>
              <a:t> cases</a:t>
            </a:r>
          </a:p>
          <a:p>
            <a:r>
              <a:rPr lang="en-US" dirty="0" smtClean="0">
                <a:latin typeface="Garamond" panose="02020404030301010803" pitchFamily="18" charset="0"/>
              </a:rPr>
              <a:t>July: 7</a:t>
            </a:r>
            <a:r>
              <a:rPr lang="en-US" baseline="30000" dirty="0" smtClean="0">
                <a:latin typeface="Garamond" panose="02020404030301010803" pitchFamily="18" charset="0"/>
              </a:rPr>
              <a:t>th</a:t>
            </a:r>
            <a:r>
              <a:rPr lang="en-US" dirty="0" smtClean="0">
                <a:latin typeface="Garamond" panose="02020404030301010803" pitchFamily="18" charset="0"/>
              </a:rPr>
              <a:t> case</a:t>
            </a:r>
          </a:p>
          <a:p>
            <a:r>
              <a:rPr lang="en-US" dirty="0" smtClean="0">
                <a:latin typeface="Garamond" panose="02020404030301010803" pitchFamily="18" charset="0"/>
              </a:rPr>
              <a:t>All cases were within a 4-mile radius</a:t>
            </a:r>
          </a:p>
          <a:p>
            <a:r>
              <a:rPr lang="en-US" dirty="0" smtClean="0">
                <a:latin typeface="Garamond" panose="02020404030301010803" pitchFamily="18" charset="0"/>
              </a:rPr>
              <a:t>In April, a case of imported </a:t>
            </a:r>
            <a:r>
              <a:rPr lang="en-US" dirty="0" err="1" smtClean="0">
                <a:latin typeface="Garamond" panose="02020404030301010803" pitchFamily="18" charset="0"/>
              </a:rPr>
              <a:t>vivax</a:t>
            </a:r>
            <a:r>
              <a:rPr lang="en-US" dirty="0" smtClean="0">
                <a:latin typeface="Garamond" panose="02020404030301010803" pitchFamily="18" charset="0"/>
              </a:rPr>
              <a:t> malaria was reported in the same radius</a:t>
            </a:r>
          </a:p>
          <a:p>
            <a:r>
              <a:rPr lang="en-US" dirty="0" smtClean="0">
                <a:latin typeface="Garamond" panose="02020404030301010803" pitchFamily="18" charset="0"/>
              </a:rPr>
              <a:t>Early June: 3 </a:t>
            </a:r>
            <a:r>
              <a:rPr lang="en-US" i="1" dirty="0" smtClean="0">
                <a:latin typeface="Garamond" panose="02020404030301010803" pitchFamily="18" charset="0"/>
              </a:rPr>
              <a:t>Anopheles </a:t>
            </a:r>
            <a:r>
              <a:rPr lang="en-US" i="1" dirty="0" err="1" smtClean="0">
                <a:latin typeface="Garamond" panose="02020404030301010803" pitchFamily="18" charset="0"/>
              </a:rPr>
              <a:t>crucians</a:t>
            </a:r>
            <a:r>
              <a:rPr lang="en-US" i="1" dirty="0" smtClean="0">
                <a:latin typeface="Garamond" panose="02020404030301010803" pitchFamily="18" charset="0"/>
              </a:rPr>
              <a:t> </a:t>
            </a:r>
            <a:r>
              <a:rPr lang="en-US" dirty="0" smtClean="0">
                <a:latin typeface="Garamond" panose="02020404030301010803" pitchFamily="18" charset="0"/>
              </a:rPr>
              <a:t>specimen tested positive for </a:t>
            </a:r>
            <a:r>
              <a:rPr lang="en-US" i="1" dirty="0" smtClean="0">
                <a:latin typeface="Garamond" panose="02020404030301010803" pitchFamily="18" charset="0"/>
              </a:rPr>
              <a:t>Plasmodium </a:t>
            </a:r>
            <a:r>
              <a:rPr lang="en-US" i="1" dirty="0" err="1" smtClean="0">
                <a:latin typeface="Garamond" panose="02020404030301010803" pitchFamily="18" charset="0"/>
              </a:rPr>
              <a:t>vivax</a:t>
            </a:r>
            <a:r>
              <a:rPr lang="en-US" i="1" dirty="0" smtClean="0">
                <a:latin typeface="Garamond" panose="02020404030301010803" pitchFamily="18" charset="0"/>
              </a:rPr>
              <a:t> </a:t>
            </a:r>
            <a:r>
              <a:rPr lang="en-US" dirty="0" smtClean="0">
                <a:latin typeface="Garamond" panose="02020404030301010803" pitchFamily="18" charset="0"/>
              </a:rPr>
              <a:t>(</a:t>
            </a:r>
            <a:r>
              <a:rPr lang="en-US" dirty="0" err="1" smtClean="0">
                <a:latin typeface="Garamond" panose="02020404030301010803" pitchFamily="18" charset="0"/>
              </a:rPr>
              <a:t>midgut</a:t>
            </a:r>
            <a:r>
              <a:rPr lang="en-US" dirty="0" smtClean="0">
                <a:latin typeface="Garamond" panose="02020404030301010803" pitchFamily="18" charset="0"/>
              </a:rPr>
              <a:t>, but not salivary glands)</a:t>
            </a:r>
          </a:p>
          <a:p>
            <a:r>
              <a:rPr lang="en-US" dirty="0" smtClean="0">
                <a:latin typeface="Garamond" panose="02020404030301010803" pitchFamily="18" charset="0"/>
              </a:rPr>
              <a:t>Aerial and ground spraying with </a:t>
            </a:r>
            <a:r>
              <a:rPr lang="en-US" dirty="0" err="1" smtClean="0">
                <a:latin typeface="Garamond" panose="02020404030301010803" pitchFamily="18" charset="0"/>
              </a:rPr>
              <a:t>larvicides</a:t>
            </a:r>
            <a:r>
              <a:rPr lang="en-US" dirty="0" smtClean="0">
                <a:latin typeface="Garamond" panose="02020404030301010803" pitchFamily="18" charset="0"/>
              </a:rPr>
              <a:t>, insect repellant and </a:t>
            </a:r>
            <a:r>
              <a:rPr lang="en-US" dirty="0" err="1" smtClean="0">
                <a:latin typeface="Garamond" panose="02020404030301010803" pitchFamily="18" charset="0"/>
              </a:rPr>
              <a:t>bednets</a:t>
            </a:r>
            <a:r>
              <a:rPr lang="en-US" dirty="0" smtClean="0">
                <a:latin typeface="Garamond" panose="02020404030301010803" pitchFamily="18" charset="0"/>
              </a:rPr>
              <a:t> to homeless people in Manatee and Sarasota counties</a:t>
            </a:r>
            <a:endParaRPr lang="es-VE" dirty="0">
              <a:latin typeface="Garamond" panose="02020404030301010803" pitchFamily="18" charset="0"/>
            </a:endParaRPr>
          </a:p>
        </p:txBody>
      </p:sp>
      <p:pic>
        <p:nvPicPr>
          <p:cNvPr id="4" name="Picture 3"/>
          <p:cNvPicPr>
            <a:picLocks noChangeAspect="1"/>
          </p:cNvPicPr>
          <p:nvPr/>
        </p:nvPicPr>
        <p:blipFill rotWithShape="1">
          <a:blip r:embed="rId2"/>
          <a:srcRect r="51555"/>
          <a:stretch/>
        </p:blipFill>
        <p:spPr>
          <a:xfrm>
            <a:off x="7454715" y="1825625"/>
            <a:ext cx="4539172" cy="4853471"/>
          </a:xfrm>
          <a:prstGeom prst="rect">
            <a:avLst/>
          </a:prstGeom>
        </p:spPr>
      </p:pic>
      <p:sp>
        <p:nvSpPr>
          <p:cNvPr id="5" name="TextBox 4"/>
          <p:cNvSpPr txBox="1"/>
          <p:nvPr/>
        </p:nvSpPr>
        <p:spPr>
          <a:xfrm>
            <a:off x="6768547" y="5942568"/>
            <a:ext cx="4005470" cy="369332"/>
          </a:xfrm>
          <a:prstGeom prst="rect">
            <a:avLst/>
          </a:prstGeom>
          <a:solidFill>
            <a:schemeClr val="bg1"/>
          </a:solidFill>
        </p:spPr>
        <p:txBody>
          <a:bodyPr wrap="square" rtlCol="0">
            <a:spAutoFit/>
          </a:bodyPr>
          <a:lstStyle/>
          <a:p>
            <a:endParaRPr lang="es-VE" dirty="0"/>
          </a:p>
        </p:txBody>
      </p:sp>
      <p:sp>
        <p:nvSpPr>
          <p:cNvPr id="6" name="TextBox 5"/>
          <p:cNvSpPr txBox="1"/>
          <p:nvPr/>
        </p:nvSpPr>
        <p:spPr>
          <a:xfrm>
            <a:off x="1543206" y="6119336"/>
            <a:ext cx="10450681" cy="738664"/>
          </a:xfrm>
          <a:prstGeom prst="rect">
            <a:avLst/>
          </a:prstGeom>
          <a:noFill/>
        </p:spPr>
        <p:txBody>
          <a:bodyPr wrap="none" rtlCol="0">
            <a:spAutoFit/>
          </a:bodyPr>
          <a:lstStyle/>
          <a:p>
            <a:pPr algn="r"/>
            <a:r>
              <a:rPr lang="en-US" sz="1400" dirty="0" smtClean="0"/>
              <a:t>Blackburn, D. et al. MMWR Sept 8, 2023, 72(36): 973-978</a:t>
            </a:r>
          </a:p>
          <a:p>
            <a:pPr algn="r"/>
            <a:r>
              <a:rPr lang="en-US" sz="1400" dirty="0" smtClean="0"/>
              <a:t>Florida </a:t>
            </a:r>
            <a:r>
              <a:rPr lang="en-US" sz="1400" dirty="0"/>
              <a:t>Arbovirus </a:t>
            </a:r>
            <a:r>
              <a:rPr lang="en-US" sz="1400" dirty="0" smtClean="0"/>
              <a:t>Surveillance</a:t>
            </a:r>
          </a:p>
          <a:p>
            <a:pPr algn="r"/>
            <a:r>
              <a:rPr lang="en-US" sz="1400" dirty="0" smtClean="0"/>
              <a:t> </a:t>
            </a:r>
            <a:r>
              <a:rPr lang="en-US" sz="1400" dirty="0"/>
              <a:t>https://www.floridahealth.gov/diseases-and-conditions/mosquito-borne-diseases/_documents/2023-w36-arbovirus-surveillance-report.pdf</a:t>
            </a:r>
            <a:endParaRPr lang="en-US" sz="1400" dirty="0" smtClean="0"/>
          </a:p>
        </p:txBody>
      </p:sp>
    </p:spTree>
    <p:extLst>
      <p:ext uri="{BB962C8B-B14F-4D97-AF65-F5344CB8AC3E}">
        <p14:creationId xmlns:p14="http://schemas.microsoft.com/office/powerpoint/2010/main" val="3731409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Clinical features of </a:t>
            </a:r>
            <a:r>
              <a:rPr lang="en-US" dirty="0" err="1" smtClean="0">
                <a:latin typeface="Garamond" panose="02020404030301010803" pitchFamily="18" charset="0"/>
              </a:rPr>
              <a:t>vivax</a:t>
            </a:r>
            <a:r>
              <a:rPr lang="en-US" dirty="0" smtClean="0">
                <a:latin typeface="Garamond" panose="02020404030301010803" pitchFamily="18" charset="0"/>
              </a:rPr>
              <a:t> malaria</a:t>
            </a:r>
            <a:endParaRPr lang="es-VE" dirty="0">
              <a:latin typeface="Garamond" panose="02020404030301010803" pitchFamily="18" charset="0"/>
            </a:endParaRPr>
          </a:p>
        </p:txBody>
      </p:sp>
      <p:pic>
        <p:nvPicPr>
          <p:cNvPr id="5" name="Content Placeholder 4"/>
          <p:cNvPicPr>
            <a:picLocks noGrp="1" noChangeAspect="1"/>
          </p:cNvPicPr>
          <p:nvPr>
            <p:ph idx="1"/>
          </p:nvPr>
        </p:nvPicPr>
        <p:blipFill>
          <a:blip r:embed="rId3"/>
          <a:stretch>
            <a:fillRect/>
          </a:stretch>
        </p:blipFill>
        <p:spPr>
          <a:xfrm>
            <a:off x="6220327" y="1524261"/>
            <a:ext cx="5293914" cy="3825530"/>
          </a:xfrm>
          <a:prstGeom prst="rect">
            <a:avLst/>
          </a:prstGeom>
        </p:spPr>
      </p:pic>
      <p:pic>
        <p:nvPicPr>
          <p:cNvPr id="4" name="Picture 3"/>
          <p:cNvPicPr>
            <a:picLocks noChangeAspect="1"/>
          </p:cNvPicPr>
          <p:nvPr/>
        </p:nvPicPr>
        <p:blipFill>
          <a:blip r:embed="rId4"/>
          <a:stretch>
            <a:fillRect/>
          </a:stretch>
        </p:blipFill>
        <p:spPr>
          <a:xfrm>
            <a:off x="677760" y="1524261"/>
            <a:ext cx="4965051" cy="4437898"/>
          </a:xfrm>
          <a:prstGeom prst="rect">
            <a:avLst/>
          </a:prstGeom>
        </p:spPr>
      </p:pic>
      <p:sp>
        <p:nvSpPr>
          <p:cNvPr id="6" name="TextBox 5"/>
          <p:cNvSpPr txBox="1"/>
          <p:nvPr/>
        </p:nvSpPr>
        <p:spPr>
          <a:xfrm>
            <a:off x="7210636" y="6508927"/>
            <a:ext cx="4981364" cy="307777"/>
          </a:xfrm>
          <a:prstGeom prst="rect">
            <a:avLst/>
          </a:prstGeom>
          <a:noFill/>
        </p:spPr>
        <p:txBody>
          <a:bodyPr wrap="none" rtlCol="0">
            <a:spAutoFit/>
          </a:bodyPr>
          <a:lstStyle/>
          <a:p>
            <a:r>
              <a:rPr lang="en-US" sz="1400" dirty="0" err="1" smtClean="0"/>
              <a:t>Echeverri</a:t>
            </a:r>
            <a:r>
              <a:rPr lang="en-US" sz="1400" dirty="0" smtClean="0"/>
              <a:t>, M. et al. Rev </a:t>
            </a:r>
            <a:r>
              <a:rPr lang="en-US" sz="1400" dirty="0" err="1" smtClean="0"/>
              <a:t>Inst</a:t>
            </a:r>
            <a:r>
              <a:rPr lang="en-US" sz="1400" dirty="0" smtClean="0"/>
              <a:t> de Med Trop Sao Paulo 2003 45:29-34</a:t>
            </a:r>
            <a:endParaRPr lang="es-VE" sz="1400" dirty="0"/>
          </a:p>
        </p:txBody>
      </p:sp>
      <p:sp>
        <p:nvSpPr>
          <p:cNvPr id="7" name="TextBox 6"/>
          <p:cNvSpPr txBox="1"/>
          <p:nvPr/>
        </p:nvSpPr>
        <p:spPr>
          <a:xfrm>
            <a:off x="677760" y="2849824"/>
            <a:ext cx="4855135" cy="249837"/>
          </a:xfrm>
          <a:prstGeom prst="rect">
            <a:avLst/>
          </a:prstGeom>
          <a:solidFill>
            <a:schemeClr val="accent2">
              <a:lumMod val="40000"/>
              <a:lumOff val="60000"/>
              <a:alpha val="38000"/>
            </a:schemeClr>
          </a:solidFill>
        </p:spPr>
        <p:txBody>
          <a:bodyPr wrap="square" rtlCol="0">
            <a:spAutoFit/>
          </a:bodyPr>
          <a:lstStyle/>
          <a:p>
            <a:endParaRPr lang="es-VE" dirty="0"/>
          </a:p>
        </p:txBody>
      </p:sp>
      <p:sp>
        <p:nvSpPr>
          <p:cNvPr id="8" name="TextBox 7"/>
          <p:cNvSpPr txBox="1"/>
          <p:nvPr/>
        </p:nvSpPr>
        <p:spPr>
          <a:xfrm>
            <a:off x="677760" y="3312107"/>
            <a:ext cx="4855135" cy="249837"/>
          </a:xfrm>
          <a:prstGeom prst="rect">
            <a:avLst/>
          </a:prstGeom>
          <a:solidFill>
            <a:schemeClr val="accent2">
              <a:lumMod val="40000"/>
              <a:lumOff val="60000"/>
              <a:alpha val="38000"/>
            </a:schemeClr>
          </a:solidFill>
        </p:spPr>
        <p:txBody>
          <a:bodyPr wrap="square" rtlCol="0">
            <a:spAutoFit/>
          </a:bodyPr>
          <a:lstStyle/>
          <a:p>
            <a:endParaRPr lang="es-VE" dirty="0"/>
          </a:p>
        </p:txBody>
      </p:sp>
      <p:sp>
        <p:nvSpPr>
          <p:cNvPr id="9" name="TextBox 8"/>
          <p:cNvSpPr txBox="1"/>
          <p:nvPr/>
        </p:nvSpPr>
        <p:spPr>
          <a:xfrm>
            <a:off x="6220327" y="3218445"/>
            <a:ext cx="4855135" cy="249837"/>
          </a:xfrm>
          <a:prstGeom prst="rect">
            <a:avLst/>
          </a:prstGeom>
          <a:solidFill>
            <a:schemeClr val="accent2">
              <a:lumMod val="40000"/>
              <a:lumOff val="60000"/>
              <a:alpha val="38000"/>
            </a:schemeClr>
          </a:solidFill>
        </p:spPr>
        <p:txBody>
          <a:bodyPr wrap="square" rtlCol="0">
            <a:spAutoFit/>
          </a:bodyPr>
          <a:lstStyle/>
          <a:p>
            <a:endParaRPr lang="es-VE" dirty="0"/>
          </a:p>
        </p:txBody>
      </p:sp>
      <p:sp>
        <p:nvSpPr>
          <p:cNvPr id="10" name="TextBox 9"/>
          <p:cNvSpPr txBox="1"/>
          <p:nvPr/>
        </p:nvSpPr>
        <p:spPr>
          <a:xfrm>
            <a:off x="6220327" y="3355523"/>
            <a:ext cx="4855135" cy="249837"/>
          </a:xfrm>
          <a:prstGeom prst="rect">
            <a:avLst/>
          </a:prstGeom>
          <a:solidFill>
            <a:schemeClr val="accent2">
              <a:lumMod val="40000"/>
              <a:lumOff val="60000"/>
              <a:alpha val="38000"/>
            </a:schemeClr>
          </a:solidFill>
        </p:spPr>
        <p:txBody>
          <a:bodyPr wrap="square" rtlCol="0">
            <a:spAutoFit/>
          </a:bodyPr>
          <a:lstStyle/>
          <a:p>
            <a:endParaRPr lang="es-VE" dirty="0"/>
          </a:p>
        </p:txBody>
      </p:sp>
      <p:sp>
        <p:nvSpPr>
          <p:cNvPr id="11" name="TextBox 10"/>
          <p:cNvSpPr txBox="1"/>
          <p:nvPr/>
        </p:nvSpPr>
        <p:spPr>
          <a:xfrm>
            <a:off x="677760" y="3961214"/>
            <a:ext cx="4855135" cy="338554"/>
          </a:xfrm>
          <a:prstGeom prst="rect">
            <a:avLst/>
          </a:prstGeom>
          <a:solidFill>
            <a:schemeClr val="accent2">
              <a:lumMod val="40000"/>
              <a:lumOff val="60000"/>
              <a:alpha val="38000"/>
            </a:schemeClr>
          </a:solidFill>
        </p:spPr>
        <p:txBody>
          <a:bodyPr wrap="square" rtlCol="0">
            <a:spAutoFit/>
          </a:bodyPr>
          <a:lstStyle/>
          <a:p>
            <a:endParaRPr lang="en-US" sz="800" dirty="0" smtClean="0"/>
          </a:p>
          <a:p>
            <a:endParaRPr lang="es-VE" sz="800" dirty="0"/>
          </a:p>
        </p:txBody>
      </p:sp>
    </p:spTree>
    <p:extLst>
      <p:ext uri="{BB962C8B-B14F-4D97-AF65-F5344CB8AC3E}">
        <p14:creationId xmlns:p14="http://schemas.microsoft.com/office/powerpoint/2010/main" val="946354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Malaria clinical syndromes</a:t>
            </a:r>
            <a:endParaRPr lang="es-VE" dirty="0">
              <a:latin typeface="Garamond" panose="02020404030301010803" pitchFamily="18" charset="0"/>
            </a:endParaRPr>
          </a:p>
        </p:txBody>
      </p:sp>
      <p:sp>
        <p:nvSpPr>
          <p:cNvPr id="3" name="Content Placeholder 2"/>
          <p:cNvSpPr>
            <a:spLocks noGrp="1"/>
          </p:cNvSpPr>
          <p:nvPr>
            <p:ph idx="1"/>
          </p:nvPr>
        </p:nvSpPr>
        <p:spPr>
          <a:xfrm>
            <a:off x="838200" y="1549830"/>
            <a:ext cx="10515600" cy="5160935"/>
          </a:xfrm>
        </p:spPr>
        <p:txBody>
          <a:bodyPr>
            <a:normAutofit/>
          </a:bodyPr>
          <a:lstStyle/>
          <a:p>
            <a:pPr>
              <a:spcBef>
                <a:spcPts val="100"/>
              </a:spcBef>
            </a:pPr>
            <a:r>
              <a:rPr lang="en-US" dirty="0" smtClean="0">
                <a:latin typeface="Garamond" panose="02020404030301010803" pitchFamily="18" charset="0"/>
              </a:rPr>
              <a:t>Incubation period: 7 – 30 days</a:t>
            </a:r>
          </a:p>
          <a:p>
            <a:pPr>
              <a:spcBef>
                <a:spcPts val="100"/>
              </a:spcBef>
            </a:pPr>
            <a:r>
              <a:rPr lang="en-US" u="sng" dirty="0" smtClean="0">
                <a:latin typeface="Garamond" panose="02020404030301010803" pitchFamily="18" charset="0"/>
              </a:rPr>
              <a:t>Uncomplicated</a:t>
            </a:r>
            <a:r>
              <a:rPr lang="en-US" dirty="0">
                <a:latin typeface="Garamond" panose="02020404030301010803" pitchFamily="18" charset="0"/>
              </a:rPr>
              <a:t>: </a:t>
            </a:r>
          </a:p>
          <a:p>
            <a:pPr marL="0" indent="0">
              <a:spcBef>
                <a:spcPts val="100"/>
              </a:spcBef>
              <a:buNone/>
            </a:pPr>
            <a:r>
              <a:rPr lang="en-US" dirty="0">
                <a:latin typeface="Garamond" panose="02020404030301010803" pitchFamily="18" charset="0"/>
              </a:rPr>
              <a:t>-	F/C/sweats/HA/N/V/malaise/ myalgia</a:t>
            </a:r>
          </a:p>
          <a:p>
            <a:pPr marL="54693" indent="-54693">
              <a:spcBef>
                <a:spcPts val="100"/>
              </a:spcBef>
            </a:pPr>
            <a:r>
              <a:rPr lang="en-US" dirty="0">
                <a:latin typeface="Garamond" panose="02020404030301010803" pitchFamily="18" charset="0"/>
              </a:rPr>
              <a:t>  </a:t>
            </a:r>
            <a:r>
              <a:rPr lang="en-US" u="sng" dirty="0">
                <a:latin typeface="Garamond" panose="02020404030301010803" pitchFamily="18" charset="0"/>
              </a:rPr>
              <a:t>Complicated</a:t>
            </a:r>
            <a:r>
              <a:rPr lang="en-US" dirty="0">
                <a:latin typeface="Garamond" panose="02020404030301010803" pitchFamily="18" charset="0"/>
              </a:rPr>
              <a:t>:  </a:t>
            </a:r>
          </a:p>
          <a:p>
            <a:pPr>
              <a:spcBef>
                <a:spcPts val="100"/>
              </a:spcBef>
              <a:buFontTx/>
              <a:buChar char="-"/>
            </a:pPr>
            <a:r>
              <a:rPr lang="en-US" dirty="0">
                <a:latin typeface="Garamond" panose="02020404030301010803" pitchFamily="18" charset="0"/>
              </a:rPr>
              <a:t>Severe anemia (</a:t>
            </a:r>
            <a:r>
              <a:rPr lang="en-US" dirty="0">
                <a:latin typeface="Garamond" panose="02020404030301010803" pitchFamily="18" charset="0"/>
                <a:sym typeface="Wingdings" panose="05000000000000000000" pitchFamily="2" charset="2"/>
              </a:rPr>
              <a:t> “</a:t>
            </a:r>
            <a:r>
              <a:rPr lang="en-US" dirty="0" err="1">
                <a:latin typeface="Garamond" panose="02020404030301010803" pitchFamily="18" charset="0"/>
                <a:sym typeface="Wingdings" panose="05000000000000000000" pitchFamily="2" charset="2"/>
              </a:rPr>
              <a:t>blackwater</a:t>
            </a:r>
            <a:r>
              <a:rPr lang="en-US" dirty="0">
                <a:latin typeface="Garamond" panose="02020404030301010803" pitchFamily="18" charset="0"/>
                <a:sym typeface="Wingdings" panose="05000000000000000000" pitchFamily="2" charset="2"/>
              </a:rPr>
              <a:t> fever”)</a:t>
            </a:r>
            <a:r>
              <a:rPr lang="en-US" dirty="0">
                <a:latin typeface="Garamond" panose="02020404030301010803" pitchFamily="18" charset="0"/>
              </a:rPr>
              <a:t> </a:t>
            </a:r>
          </a:p>
          <a:p>
            <a:pPr>
              <a:spcBef>
                <a:spcPts val="100"/>
              </a:spcBef>
              <a:buFontTx/>
              <a:buChar char="-"/>
            </a:pPr>
            <a:r>
              <a:rPr lang="en-US" dirty="0">
                <a:latin typeface="Garamond" panose="02020404030301010803" pitchFamily="18" charset="0"/>
              </a:rPr>
              <a:t>Coagulopathy</a:t>
            </a:r>
          </a:p>
          <a:p>
            <a:pPr>
              <a:spcBef>
                <a:spcPts val="100"/>
              </a:spcBef>
              <a:buFontTx/>
              <a:buChar char="-"/>
            </a:pPr>
            <a:r>
              <a:rPr lang="en-US" dirty="0">
                <a:latin typeface="Garamond" panose="02020404030301010803" pitchFamily="18" charset="0"/>
              </a:rPr>
              <a:t>ARDS</a:t>
            </a:r>
          </a:p>
          <a:p>
            <a:pPr>
              <a:spcBef>
                <a:spcPts val="100"/>
              </a:spcBef>
              <a:buFontTx/>
              <a:buChar char="-"/>
            </a:pPr>
            <a:r>
              <a:rPr lang="en-US" dirty="0">
                <a:latin typeface="Garamond" panose="02020404030301010803" pitchFamily="18" charset="0"/>
              </a:rPr>
              <a:t>AKI</a:t>
            </a:r>
          </a:p>
          <a:p>
            <a:pPr>
              <a:spcBef>
                <a:spcPts val="100"/>
              </a:spcBef>
              <a:buFontTx/>
              <a:buChar char="-"/>
            </a:pPr>
            <a:r>
              <a:rPr lang="en-US" dirty="0">
                <a:latin typeface="Garamond" panose="02020404030301010803" pitchFamily="18" charset="0"/>
              </a:rPr>
              <a:t>Metabolic impairment (acidosis, hypoglycemia)</a:t>
            </a:r>
          </a:p>
          <a:p>
            <a:pPr>
              <a:spcBef>
                <a:spcPts val="100"/>
              </a:spcBef>
              <a:buFontTx/>
              <a:buChar char="-"/>
            </a:pPr>
            <a:r>
              <a:rPr lang="en-US" dirty="0">
                <a:latin typeface="Garamond" panose="02020404030301010803" pitchFamily="18" charset="0"/>
              </a:rPr>
              <a:t>Cerebral malaria (cognitive impairment, seizures, coma)</a:t>
            </a:r>
          </a:p>
          <a:p>
            <a:pPr lvl="1">
              <a:spcBef>
                <a:spcPts val="100"/>
              </a:spcBef>
              <a:buFontTx/>
              <a:buChar char="-"/>
            </a:pPr>
            <a:r>
              <a:rPr lang="en-US" dirty="0">
                <a:latin typeface="Garamond" panose="02020404030301010803" pitchFamily="18" charset="0"/>
              </a:rPr>
              <a:t>RBC knobs lead to adherence to endothelium of </a:t>
            </a:r>
            <a:r>
              <a:rPr lang="en-US" dirty="0" err="1">
                <a:latin typeface="Garamond" panose="02020404030301010803" pitchFamily="18" charset="0"/>
              </a:rPr>
              <a:t>venular</a:t>
            </a:r>
            <a:r>
              <a:rPr lang="en-US" dirty="0">
                <a:latin typeface="Garamond" panose="02020404030301010803" pitchFamily="18" charset="0"/>
              </a:rPr>
              <a:t> walls</a:t>
            </a:r>
          </a:p>
          <a:p>
            <a:pPr lvl="1">
              <a:spcBef>
                <a:spcPts val="100"/>
              </a:spcBef>
              <a:buFontTx/>
              <a:buChar char="-"/>
            </a:pPr>
            <a:r>
              <a:rPr lang="en-US" dirty="0">
                <a:latin typeface="Garamond" panose="02020404030301010803" pitchFamily="18" charset="0"/>
              </a:rPr>
              <a:t>Sequestration leads to micro-infarcts and hemorrhage</a:t>
            </a:r>
          </a:p>
          <a:p>
            <a:pPr lvl="1">
              <a:spcBef>
                <a:spcPts val="100"/>
              </a:spcBef>
              <a:buFontTx/>
              <a:buChar char="-"/>
            </a:pPr>
            <a:r>
              <a:rPr lang="en-US" dirty="0">
                <a:latin typeface="Garamond" panose="02020404030301010803" pitchFamily="18" charset="0"/>
              </a:rPr>
              <a:t>10% have persistent neurological sequelae</a:t>
            </a:r>
          </a:p>
          <a:p>
            <a:endParaRPr lang="es-VE" dirty="0">
              <a:latin typeface="Garamond" panose="02020404030301010803" pitchFamily="18" charset="0"/>
            </a:endParaRPr>
          </a:p>
        </p:txBody>
      </p:sp>
    </p:spTree>
    <p:extLst>
      <p:ext uri="{BB962C8B-B14F-4D97-AF65-F5344CB8AC3E}">
        <p14:creationId xmlns:p14="http://schemas.microsoft.com/office/powerpoint/2010/main" val="4275113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Diagnosis</a:t>
            </a:r>
            <a:endParaRPr lang="es-VE" dirty="0">
              <a:latin typeface="Garamond" panose="02020404030301010803" pitchFamily="18" charset="0"/>
            </a:endParaRPr>
          </a:p>
        </p:txBody>
      </p:sp>
      <p:sp>
        <p:nvSpPr>
          <p:cNvPr id="3" name="Content Placeholder 2"/>
          <p:cNvSpPr>
            <a:spLocks noGrp="1"/>
          </p:cNvSpPr>
          <p:nvPr>
            <p:ph idx="1"/>
          </p:nvPr>
        </p:nvSpPr>
        <p:spPr>
          <a:xfrm>
            <a:off x="838200" y="1549831"/>
            <a:ext cx="6673474" cy="5160935"/>
          </a:xfrm>
        </p:spPr>
        <p:txBody>
          <a:bodyPr>
            <a:normAutofit fontScale="92500"/>
          </a:bodyPr>
          <a:lstStyle/>
          <a:p>
            <a:r>
              <a:rPr lang="en-US" dirty="0" smtClean="0">
                <a:latin typeface="Garamond" panose="02020404030301010803" pitchFamily="18" charset="0"/>
              </a:rPr>
              <a:t>Rapid diagnostic tests (RDTs) : </a:t>
            </a:r>
            <a:r>
              <a:rPr lang="en-US" dirty="0">
                <a:latin typeface="Garamond" panose="02020404030301010803" pitchFamily="18" charset="0"/>
              </a:rPr>
              <a:t> </a:t>
            </a:r>
            <a:r>
              <a:rPr lang="en-US" dirty="0" smtClean="0">
                <a:latin typeface="Garamond" panose="02020404030301010803" pitchFamily="18" charset="0"/>
              </a:rPr>
              <a:t>BinaxNOW Malaria (Abbott)</a:t>
            </a:r>
          </a:p>
          <a:p>
            <a:r>
              <a:rPr lang="en-US" dirty="0" smtClean="0">
                <a:latin typeface="Garamond" panose="02020404030301010803" pitchFamily="18" charset="0"/>
              </a:rPr>
              <a:t>Sensitivity 94% (P. </a:t>
            </a:r>
            <a:r>
              <a:rPr lang="en-US" dirty="0" err="1" smtClean="0">
                <a:latin typeface="Garamond" panose="02020404030301010803" pitchFamily="18" charset="0"/>
              </a:rPr>
              <a:t>falcip</a:t>
            </a:r>
            <a:r>
              <a:rPr lang="en-US" dirty="0" smtClean="0">
                <a:latin typeface="Garamond" panose="02020404030301010803" pitchFamily="18" charset="0"/>
              </a:rPr>
              <a:t>), 84% (non-</a:t>
            </a:r>
            <a:r>
              <a:rPr lang="en-US" dirty="0" err="1" smtClean="0">
                <a:latin typeface="Garamond" panose="02020404030301010803" pitchFamily="18" charset="0"/>
              </a:rPr>
              <a:t>P.falcip</a:t>
            </a:r>
            <a:r>
              <a:rPr lang="en-US" dirty="0" smtClean="0">
                <a:latin typeface="Garamond" panose="02020404030301010803" pitchFamily="18" charset="0"/>
              </a:rPr>
              <a:t>)</a:t>
            </a:r>
          </a:p>
          <a:p>
            <a:r>
              <a:rPr lang="en-US" dirty="0" smtClean="0">
                <a:latin typeface="Garamond" panose="02020404030301010803" pitchFamily="18" charset="0"/>
              </a:rPr>
              <a:t>Confirm with microscopy : sensitivity may be low if inexperienced lab, low </a:t>
            </a:r>
            <a:r>
              <a:rPr lang="en-US" dirty="0" err="1" smtClean="0">
                <a:latin typeface="Garamond" panose="02020404030301010803" pitchFamily="18" charset="0"/>
              </a:rPr>
              <a:t>parasitemia</a:t>
            </a:r>
            <a:r>
              <a:rPr lang="en-US" dirty="0" smtClean="0">
                <a:latin typeface="Garamond" panose="02020404030301010803" pitchFamily="18" charset="0"/>
              </a:rPr>
              <a:t>. If initially negative but high clinical suspicion, repeat q12-24h x 3</a:t>
            </a:r>
          </a:p>
          <a:p>
            <a:r>
              <a:rPr lang="en-US" dirty="0" smtClean="0">
                <a:latin typeface="Garamond" panose="02020404030301010803" pitchFamily="18" charset="0"/>
              </a:rPr>
              <a:t>Repeat blood smears if severe malaria to ensure that </a:t>
            </a:r>
            <a:r>
              <a:rPr lang="en-US" dirty="0" err="1" smtClean="0">
                <a:latin typeface="Garamond" panose="02020404030301010803" pitchFamily="18" charset="0"/>
              </a:rPr>
              <a:t>parasitemia</a:t>
            </a:r>
            <a:r>
              <a:rPr lang="en-US" dirty="0" smtClean="0">
                <a:latin typeface="Garamond" panose="02020404030301010803" pitchFamily="18" charset="0"/>
              </a:rPr>
              <a:t> is declining with treatment</a:t>
            </a:r>
          </a:p>
          <a:p>
            <a:r>
              <a:rPr lang="en-US" dirty="0" smtClean="0">
                <a:latin typeface="Garamond" panose="02020404030301010803" pitchFamily="18" charset="0"/>
              </a:rPr>
              <a:t>Notify DOH! </a:t>
            </a:r>
          </a:p>
          <a:p>
            <a:r>
              <a:rPr lang="en-US" dirty="0" smtClean="0">
                <a:latin typeface="Garamond" panose="02020404030301010803" pitchFamily="18" charset="0"/>
              </a:rPr>
              <a:t>CDC malaria hotline : 1-855-856-4713 </a:t>
            </a:r>
            <a:r>
              <a:rPr lang="en-US" dirty="0">
                <a:latin typeface="Garamond" panose="02020404030301010803" pitchFamily="18" charset="0"/>
              </a:rPr>
              <a:t>(toll free</a:t>
            </a:r>
            <a:r>
              <a:rPr lang="en-US" dirty="0" smtClean="0">
                <a:latin typeface="Garamond" panose="02020404030301010803" pitchFamily="18" charset="0"/>
              </a:rPr>
              <a:t>); (</a:t>
            </a:r>
            <a:r>
              <a:rPr lang="en-US" dirty="0">
                <a:latin typeface="Garamond" panose="02020404030301010803" pitchFamily="18" charset="0"/>
              </a:rPr>
              <a:t>after hours): 1-770-488-7100</a:t>
            </a:r>
            <a:endParaRPr lang="es-VE" dirty="0">
              <a:latin typeface="Garamond" panose="02020404030301010803" pitchFamily="18" charset="0"/>
            </a:endParaRPr>
          </a:p>
        </p:txBody>
      </p:sp>
      <p:pic>
        <p:nvPicPr>
          <p:cNvPr id="4" name="Picture 3"/>
          <p:cNvPicPr>
            <a:picLocks noChangeAspect="1"/>
          </p:cNvPicPr>
          <p:nvPr/>
        </p:nvPicPr>
        <p:blipFill>
          <a:blip r:embed="rId3"/>
          <a:stretch>
            <a:fillRect/>
          </a:stretch>
        </p:blipFill>
        <p:spPr>
          <a:xfrm>
            <a:off x="7511674" y="1662113"/>
            <a:ext cx="4514850" cy="4514850"/>
          </a:xfrm>
          <a:prstGeom prst="rect">
            <a:avLst/>
          </a:prstGeom>
        </p:spPr>
      </p:pic>
      <p:sp>
        <p:nvSpPr>
          <p:cNvPr id="5" name="TextBox 4"/>
          <p:cNvSpPr txBox="1"/>
          <p:nvPr/>
        </p:nvSpPr>
        <p:spPr>
          <a:xfrm>
            <a:off x="6693956" y="6176963"/>
            <a:ext cx="5498044" cy="646331"/>
          </a:xfrm>
          <a:prstGeom prst="rect">
            <a:avLst/>
          </a:prstGeom>
          <a:noFill/>
        </p:spPr>
        <p:txBody>
          <a:bodyPr wrap="none" rtlCol="0">
            <a:spAutoFit/>
          </a:bodyPr>
          <a:lstStyle/>
          <a:p>
            <a:r>
              <a:rPr lang="en-US" dirty="0" err="1" smtClean="0"/>
              <a:t>Farcas</a:t>
            </a:r>
            <a:r>
              <a:rPr lang="en-US" dirty="0" smtClean="0"/>
              <a:t>, G.A., et al. Am J Trop Med </a:t>
            </a:r>
            <a:r>
              <a:rPr lang="en-US" dirty="0" err="1" smtClean="0"/>
              <a:t>Hyg</a:t>
            </a:r>
            <a:r>
              <a:rPr lang="en-US" dirty="0" smtClean="0"/>
              <a:t> 2003 69(6):589-92</a:t>
            </a:r>
          </a:p>
          <a:p>
            <a:r>
              <a:rPr lang="en-US" dirty="0" smtClean="0"/>
              <a:t>CDC.gov/parasites/malaria/index.html</a:t>
            </a:r>
            <a:endParaRPr lang="es-VE" dirty="0"/>
          </a:p>
        </p:txBody>
      </p:sp>
    </p:spTree>
    <p:extLst>
      <p:ext uri="{BB962C8B-B14F-4D97-AF65-F5344CB8AC3E}">
        <p14:creationId xmlns:p14="http://schemas.microsoft.com/office/powerpoint/2010/main" val="644186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Treatment of </a:t>
            </a:r>
            <a:r>
              <a:rPr lang="en-US" dirty="0" err="1" smtClean="0">
                <a:latin typeface="Garamond" panose="02020404030301010803" pitchFamily="18" charset="0"/>
              </a:rPr>
              <a:t>vivax</a:t>
            </a:r>
            <a:r>
              <a:rPr lang="en-US" dirty="0" smtClean="0">
                <a:latin typeface="Garamond" panose="02020404030301010803" pitchFamily="18" charset="0"/>
              </a:rPr>
              <a:t> malaria</a:t>
            </a:r>
            <a:endParaRPr lang="es-VE" dirty="0">
              <a:latin typeface="Garamond" panose="02020404030301010803" pitchFamily="18" charset="0"/>
            </a:endParaRPr>
          </a:p>
        </p:txBody>
      </p:sp>
      <p:sp>
        <p:nvSpPr>
          <p:cNvPr id="3" name="Content Placeholder 2"/>
          <p:cNvSpPr>
            <a:spLocks noGrp="1"/>
          </p:cNvSpPr>
          <p:nvPr>
            <p:ph idx="1"/>
          </p:nvPr>
        </p:nvSpPr>
        <p:spPr>
          <a:xfrm>
            <a:off x="838200" y="1503336"/>
            <a:ext cx="10515600" cy="4985331"/>
          </a:xfrm>
        </p:spPr>
        <p:txBody>
          <a:bodyPr>
            <a:normAutofit fontScale="92500" lnSpcReduction="10000"/>
          </a:bodyPr>
          <a:lstStyle/>
          <a:p>
            <a:r>
              <a:rPr lang="en-US" dirty="0" smtClean="0">
                <a:latin typeface="Garamond" panose="02020404030301010803" pitchFamily="18" charset="0"/>
              </a:rPr>
              <a:t>If the infecting species is initially unknown, treat presumptively for falciparum malaria</a:t>
            </a:r>
          </a:p>
          <a:p>
            <a:endParaRPr lang="en-US" dirty="0" smtClean="0">
              <a:latin typeface="Garamond" panose="02020404030301010803" pitchFamily="18" charset="0"/>
            </a:endParaRPr>
          </a:p>
          <a:p>
            <a:r>
              <a:rPr lang="en-US" dirty="0" smtClean="0">
                <a:latin typeface="Garamond" panose="02020404030301010803" pitchFamily="18" charset="0"/>
              </a:rPr>
              <a:t>Severe malaria (any species):  IV </a:t>
            </a:r>
            <a:r>
              <a:rPr lang="en-US" dirty="0" err="1" smtClean="0">
                <a:latin typeface="Garamond" panose="02020404030301010803" pitchFamily="18" charset="0"/>
              </a:rPr>
              <a:t>artesunate</a:t>
            </a:r>
            <a:r>
              <a:rPr lang="en-US" dirty="0" smtClean="0">
                <a:latin typeface="Garamond" panose="02020404030301010803" pitchFamily="18" charset="0"/>
              </a:rPr>
              <a:t> OR </a:t>
            </a:r>
            <a:r>
              <a:rPr lang="en-US" dirty="0" err="1" smtClean="0">
                <a:latin typeface="Garamond" panose="02020404030301010803" pitchFamily="18" charset="0"/>
              </a:rPr>
              <a:t>Artemether-lumefantrine</a:t>
            </a:r>
            <a:r>
              <a:rPr lang="en-US" dirty="0" smtClean="0">
                <a:latin typeface="Garamond" panose="02020404030301010803" pitchFamily="18" charset="0"/>
              </a:rPr>
              <a:t> OR </a:t>
            </a:r>
            <a:r>
              <a:rPr lang="en-US" dirty="0" err="1">
                <a:latin typeface="Garamond" panose="02020404030301010803" pitchFamily="18" charset="0"/>
              </a:rPr>
              <a:t>a</a:t>
            </a:r>
            <a:r>
              <a:rPr lang="en-US" dirty="0" err="1" smtClean="0">
                <a:latin typeface="Garamond" panose="02020404030301010803" pitchFamily="18" charset="0"/>
              </a:rPr>
              <a:t>tovaquone-proguanil</a:t>
            </a:r>
            <a:r>
              <a:rPr lang="en-US" dirty="0" smtClean="0">
                <a:latin typeface="Garamond" panose="02020404030301010803" pitchFamily="18" charset="0"/>
              </a:rPr>
              <a:t> OR quinine OR </a:t>
            </a:r>
            <a:r>
              <a:rPr lang="en-US" dirty="0" err="1" smtClean="0">
                <a:latin typeface="Garamond" panose="02020404030301010803" pitchFamily="18" charset="0"/>
              </a:rPr>
              <a:t>mefloquine</a:t>
            </a:r>
            <a:endParaRPr lang="en-US" dirty="0" smtClean="0">
              <a:latin typeface="Garamond" panose="02020404030301010803" pitchFamily="18" charset="0"/>
            </a:endParaRPr>
          </a:p>
          <a:p>
            <a:r>
              <a:rPr lang="en-US" dirty="0" smtClean="0">
                <a:latin typeface="Garamond" panose="02020404030301010803" pitchFamily="18" charset="0"/>
              </a:rPr>
              <a:t>Uncomplicated malaria – depends on Plasmodium species and acquisition in area with or without chloroquine resistance</a:t>
            </a:r>
          </a:p>
          <a:p>
            <a:r>
              <a:rPr lang="en-US" dirty="0" smtClean="0">
                <a:latin typeface="Garamond" panose="02020404030301010803" pitchFamily="18" charset="0"/>
              </a:rPr>
              <a:t>In </a:t>
            </a:r>
            <a:r>
              <a:rPr lang="en-US" dirty="0" err="1" smtClean="0">
                <a:latin typeface="Garamond" panose="02020404030301010803" pitchFamily="18" charset="0"/>
              </a:rPr>
              <a:t>vivax</a:t>
            </a:r>
            <a:r>
              <a:rPr lang="en-US" dirty="0" smtClean="0">
                <a:latin typeface="Garamond" panose="02020404030301010803" pitchFamily="18" charset="0"/>
              </a:rPr>
              <a:t> malaria acquired in a region with an unknown chloroquine resistance, preferred options are </a:t>
            </a:r>
            <a:r>
              <a:rPr lang="en-US" dirty="0" err="1" smtClean="0">
                <a:latin typeface="Garamond" panose="02020404030301010803" pitchFamily="18" charset="0"/>
              </a:rPr>
              <a:t>artemether-lumefantrine</a:t>
            </a:r>
            <a:r>
              <a:rPr lang="en-US" dirty="0" smtClean="0">
                <a:latin typeface="Garamond" panose="02020404030301010803" pitchFamily="18" charset="0"/>
              </a:rPr>
              <a:t> and </a:t>
            </a:r>
            <a:r>
              <a:rPr lang="en-US" dirty="0" err="1" smtClean="0">
                <a:latin typeface="Garamond" panose="02020404030301010803" pitchFamily="18" charset="0"/>
              </a:rPr>
              <a:t>atovaquone-proguanil</a:t>
            </a:r>
            <a:r>
              <a:rPr lang="en-US" dirty="0" smtClean="0">
                <a:latin typeface="Garamond" panose="02020404030301010803" pitchFamily="18" charset="0"/>
              </a:rPr>
              <a:t>.</a:t>
            </a:r>
            <a:endParaRPr lang="en-US" dirty="0" smtClean="0">
              <a:latin typeface="Garamond" panose="02020404030301010803" pitchFamily="18" charset="0"/>
            </a:endParaRPr>
          </a:p>
          <a:p>
            <a:r>
              <a:rPr lang="en-US" dirty="0" smtClean="0">
                <a:latin typeface="Garamond" panose="02020404030301010803" pitchFamily="18" charset="0"/>
              </a:rPr>
              <a:t>If acquired in an area without chloroquine resistance, chloroquine or </a:t>
            </a:r>
            <a:r>
              <a:rPr lang="en-US" dirty="0" err="1" smtClean="0">
                <a:latin typeface="Garamond" panose="02020404030301010803" pitchFamily="18" charset="0"/>
              </a:rPr>
              <a:t>hydroxychloroquine</a:t>
            </a:r>
            <a:r>
              <a:rPr lang="en-US" dirty="0">
                <a:latin typeface="Garamond" panose="02020404030301010803" pitchFamily="18" charset="0"/>
              </a:rPr>
              <a:t> </a:t>
            </a:r>
            <a:r>
              <a:rPr lang="en-US" dirty="0" smtClean="0">
                <a:latin typeface="Garamond" panose="02020404030301010803" pitchFamily="18" charset="0"/>
              </a:rPr>
              <a:t>is the treatment of choice.</a:t>
            </a:r>
          </a:p>
          <a:p>
            <a:r>
              <a:rPr lang="en-US" dirty="0" smtClean="0">
                <a:latin typeface="Garamond" panose="02020404030301010803" pitchFamily="18" charset="0"/>
              </a:rPr>
              <a:t>If </a:t>
            </a:r>
            <a:r>
              <a:rPr lang="en-US" dirty="0" err="1" smtClean="0">
                <a:latin typeface="Garamond" panose="02020404030301010803" pitchFamily="18" charset="0"/>
              </a:rPr>
              <a:t>vivax</a:t>
            </a:r>
            <a:r>
              <a:rPr lang="en-US" dirty="0" smtClean="0">
                <a:latin typeface="Garamond" panose="02020404030301010803" pitchFamily="18" charset="0"/>
              </a:rPr>
              <a:t> or </a:t>
            </a:r>
            <a:r>
              <a:rPr lang="en-US" dirty="0" err="1" smtClean="0">
                <a:latin typeface="Garamond" panose="02020404030301010803" pitchFamily="18" charset="0"/>
              </a:rPr>
              <a:t>ovale</a:t>
            </a:r>
            <a:r>
              <a:rPr lang="en-US" dirty="0" smtClean="0">
                <a:latin typeface="Garamond" panose="02020404030301010803" pitchFamily="18" charset="0"/>
              </a:rPr>
              <a:t> malaria : screen for G6PD – if not deficient, </a:t>
            </a:r>
            <a:r>
              <a:rPr lang="en-US" dirty="0" err="1" smtClean="0">
                <a:latin typeface="Garamond" panose="02020404030301010803" pitchFamily="18" charset="0"/>
              </a:rPr>
              <a:t>primaquine</a:t>
            </a:r>
            <a:r>
              <a:rPr lang="en-US" dirty="0" smtClean="0">
                <a:latin typeface="Garamond" panose="02020404030301010803" pitchFamily="18" charset="0"/>
              </a:rPr>
              <a:t> or </a:t>
            </a:r>
            <a:r>
              <a:rPr lang="en-US" dirty="0" err="1" smtClean="0">
                <a:latin typeface="Garamond" panose="02020404030301010803" pitchFamily="18" charset="0"/>
              </a:rPr>
              <a:t>tafenoquine</a:t>
            </a:r>
            <a:endParaRPr lang="es-VE" dirty="0">
              <a:latin typeface="Garamond" panose="02020404030301010803" pitchFamily="18" charset="0"/>
            </a:endParaRPr>
          </a:p>
        </p:txBody>
      </p:sp>
      <p:sp>
        <p:nvSpPr>
          <p:cNvPr id="4" name="TextBox 3"/>
          <p:cNvSpPr txBox="1"/>
          <p:nvPr/>
        </p:nvSpPr>
        <p:spPr>
          <a:xfrm>
            <a:off x="8413530" y="6488668"/>
            <a:ext cx="3778470" cy="369332"/>
          </a:xfrm>
          <a:prstGeom prst="rect">
            <a:avLst/>
          </a:prstGeom>
          <a:noFill/>
        </p:spPr>
        <p:txBody>
          <a:bodyPr wrap="none" rtlCol="0">
            <a:spAutoFit/>
          </a:bodyPr>
          <a:lstStyle/>
          <a:p>
            <a:r>
              <a:rPr lang="en-US" dirty="0" smtClean="0"/>
              <a:t>CDC.gov/parasites/malaria/index.html</a:t>
            </a:r>
            <a:endParaRPr lang="es-VE" dirty="0"/>
          </a:p>
        </p:txBody>
      </p:sp>
    </p:spTree>
    <p:extLst>
      <p:ext uri="{BB962C8B-B14F-4D97-AF65-F5344CB8AC3E}">
        <p14:creationId xmlns:p14="http://schemas.microsoft.com/office/powerpoint/2010/main" val="2647148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lstStyle/>
          <a:p>
            <a:r>
              <a:rPr lang="en-US" dirty="0" smtClean="0">
                <a:latin typeface="Garamond" panose="02020404030301010803" pitchFamily="18" charset="0"/>
              </a:rPr>
              <a:t>History of malaria in Florida</a:t>
            </a:r>
            <a:endParaRPr lang="es-VE" dirty="0">
              <a:latin typeface="Garamond" panose="02020404030301010803" pitchFamily="18" charset="0"/>
            </a:endParaRPr>
          </a:p>
        </p:txBody>
      </p:sp>
      <p:sp>
        <p:nvSpPr>
          <p:cNvPr id="3" name="Content Placeholder 2"/>
          <p:cNvSpPr>
            <a:spLocks noGrp="1"/>
          </p:cNvSpPr>
          <p:nvPr>
            <p:ph idx="1"/>
          </p:nvPr>
        </p:nvSpPr>
        <p:spPr>
          <a:xfrm>
            <a:off x="530087" y="1878496"/>
            <a:ext cx="4813852" cy="4979504"/>
          </a:xfrm>
        </p:spPr>
        <p:txBody>
          <a:bodyPr>
            <a:normAutofit fontScale="70000" lnSpcReduction="20000"/>
          </a:bodyPr>
          <a:lstStyle/>
          <a:p>
            <a:r>
              <a:rPr lang="en-US" dirty="0" smtClean="0">
                <a:latin typeface="Garamond" panose="02020404030301010803" pitchFamily="18" charset="0"/>
              </a:rPr>
              <a:t>1800s through 1940s: malaria was one of top 3 killers in Florida</a:t>
            </a:r>
          </a:p>
          <a:p>
            <a:r>
              <a:rPr lang="en-US" dirty="0" smtClean="0">
                <a:latin typeface="Garamond" panose="02020404030301010803" pitchFamily="18" charset="0"/>
              </a:rPr>
              <a:t>Mainly rural disease, with peaks in July – December </a:t>
            </a:r>
          </a:p>
          <a:p>
            <a:r>
              <a:rPr lang="en-US" dirty="0" smtClean="0">
                <a:latin typeface="Garamond" panose="02020404030301010803" pitchFamily="18" charset="0"/>
              </a:rPr>
              <a:t>Extensive drainage projects commenced, even before understanding that malaria was transmitted by mosquitoes (1897)</a:t>
            </a:r>
          </a:p>
          <a:p>
            <a:r>
              <a:rPr lang="en-US" dirty="0" smtClean="0">
                <a:latin typeface="Garamond" panose="02020404030301010803" pitchFamily="18" charset="0"/>
              </a:rPr>
              <a:t>1945: DDT residual spraying</a:t>
            </a:r>
          </a:p>
          <a:p>
            <a:r>
              <a:rPr lang="en-US" dirty="0" smtClean="0">
                <a:latin typeface="Garamond" panose="02020404030301010803" pitchFamily="18" charset="0"/>
              </a:rPr>
              <a:t>1951: malaria declared eliminated from US</a:t>
            </a:r>
          </a:p>
          <a:p>
            <a:r>
              <a:rPr lang="en-US" dirty="0" smtClean="0">
                <a:latin typeface="Garamond" panose="02020404030301010803" pitchFamily="18" charset="0"/>
              </a:rPr>
              <a:t>1990: single local case in Bay County, FL. </a:t>
            </a:r>
            <a:r>
              <a:rPr lang="en-US" i="1" dirty="0" smtClean="0">
                <a:latin typeface="Garamond" panose="02020404030301010803" pitchFamily="18" charset="0"/>
              </a:rPr>
              <a:t>An. </a:t>
            </a:r>
            <a:r>
              <a:rPr lang="en-US" i="1" dirty="0" err="1" smtClean="0">
                <a:latin typeface="Garamond" panose="02020404030301010803" pitchFamily="18" charset="0"/>
              </a:rPr>
              <a:t>quadrimaculatus</a:t>
            </a:r>
            <a:r>
              <a:rPr lang="en-US" dirty="0" smtClean="0">
                <a:latin typeface="Garamond" panose="02020404030301010803" pitchFamily="18" charset="0"/>
              </a:rPr>
              <a:t> collected, ? Positive.</a:t>
            </a:r>
          </a:p>
          <a:p>
            <a:r>
              <a:rPr lang="en-US" dirty="0" smtClean="0">
                <a:latin typeface="Garamond" panose="02020404030301010803" pitchFamily="18" charset="0"/>
              </a:rPr>
              <a:t>1996: 2 probable local cases in Palm Beach County.</a:t>
            </a:r>
            <a:endParaRPr lang="en-US" dirty="0">
              <a:latin typeface="Garamond" panose="02020404030301010803" pitchFamily="18" charset="0"/>
            </a:endParaRPr>
          </a:p>
          <a:p>
            <a:r>
              <a:rPr lang="en-US" dirty="0" smtClean="0">
                <a:latin typeface="Garamond" panose="02020404030301010803" pitchFamily="18" charset="0"/>
              </a:rPr>
              <a:t>2003: July – August, 8 </a:t>
            </a:r>
            <a:r>
              <a:rPr lang="en-US" dirty="0" err="1" smtClean="0">
                <a:latin typeface="Garamond" panose="02020404030301010803" pitchFamily="18" charset="0"/>
              </a:rPr>
              <a:t>vivax</a:t>
            </a:r>
            <a:r>
              <a:rPr lang="en-US" dirty="0" smtClean="0">
                <a:latin typeface="Garamond" panose="02020404030301010803" pitchFamily="18" charset="0"/>
              </a:rPr>
              <a:t> malaria cases in Palm Beach County. </a:t>
            </a:r>
            <a:r>
              <a:rPr lang="en-US" i="1" dirty="0" smtClean="0">
                <a:latin typeface="Garamond" panose="02020404030301010803" pitchFamily="18" charset="0"/>
              </a:rPr>
              <a:t>An. </a:t>
            </a:r>
            <a:r>
              <a:rPr lang="en-US" i="1" dirty="0" err="1" smtClean="0">
                <a:latin typeface="Garamond" panose="02020404030301010803" pitchFamily="18" charset="0"/>
              </a:rPr>
              <a:t>quadrimaculatus</a:t>
            </a:r>
            <a:r>
              <a:rPr lang="en-US" dirty="0" smtClean="0">
                <a:latin typeface="Garamond" panose="02020404030301010803" pitchFamily="18" charset="0"/>
              </a:rPr>
              <a:t> and </a:t>
            </a:r>
            <a:r>
              <a:rPr lang="en-US" i="1" dirty="0" smtClean="0">
                <a:latin typeface="Garamond" panose="02020404030301010803" pitchFamily="18" charset="0"/>
              </a:rPr>
              <a:t>An. </a:t>
            </a:r>
            <a:r>
              <a:rPr lang="en-US" i="1" dirty="0" err="1" smtClean="0">
                <a:latin typeface="Garamond" panose="02020404030301010803" pitchFamily="18" charset="0"/>
              </a:rPr>
              <a:t>crucians</a:t>
            </a:r>
            <a:r>
              <a:rPr lang="en-US" i="1" dirty="0" smtClean="0">
                <a:latin typeface="Garamond" panose="02020404030301010803" pitchFamily="18" charset="0"/>
              </a:rPr>
              <a:t> </a:t>
            </a:r>
            <a:r>
              <a:rPr lang="en-US" dirty="0" smtClean="0">
                <a:latin typeface="Garamond" panose="02020404030301010803" pitchFamily="18" charset="0"/>
              </a:rPr>
              <a:t>collected, none positive.</a:t>
            </a:r>
          </a:p>
        </p:txBody>
      </p:sp>
      <p:sp>
        <p:nvSpPr>
          <p:cNvPr id="4" name="TextBox 3"/>
          <p:cNvSpPr txBox="1"/>
          <p:nvPr/>
        </p:nvSpPr>
        <p:spPr>
          <a:xfrm>
            <a:off x="8097221" y="6036606"/>
            <a:ext cx="4179990" cy="738664"/>
          </a:xfrm>
          <a:prstGeom prst="rect">
            <a:avLst/>
          </a:prstGeom>
          <a:noFill/>
        </p:spPr>
        <p:txBody>
          <a:bodyPr wrap="none" rtlCol="0">
            <a:spAutoFit/>
          </a:bodyPr>
          <a:lstStyle/>
          <a:p>
            <a:r>
              <a:rPr lang="en-US" sz="1400" dirty="0" smtClean="0"/>
              <a:t>Hanson, H. et al. Am J Pub Health 1935, 25(2): 156-161</a:t>
            </a:r>
          </a:p>
          <a:p>
            <a:r>
              <a:rPr lang="en-US" sz="1400" dirty="0" err="1" smtClean="0"/>
              <a:t>Lieux</a:t>
            </a:r>
            <a:r>
              <a:rPr lang="en-US" sz="1400" dirty="0" smtClean="0"/>
              <a:t>, DB. Florida Entomologist 1951, 34(4): 131-135</a:t>
            </a:r>
          </a:p>
          <a:p>
            <a:r>
              <a:rPr lang="en-US" sz="1400" dirty="0" err="1" smtClean="0"/>
              <a:t>Malecki</a:t>
            </a:r>
            <a:r>
              <a:rPr lang="en-US" sz="1400" dirty="0" smtClean="0"/>
              <a:t>, J.M. et al. MMWR 2004, 52(38): 908-11</a:t>
            </a:r>
            <a:endParaRPr lang="es-VE" sz="1400" dirty="0"/>
          </a:p>
        </p:txBody>
      </p:sp>
      <p:pic>
        <p:nvPicPr>
          <p:cNvPr id="5" name="Picture 4"/>
          <p:cNvPicPr>
            <a:picLocks noChangeAspect="1"/>
          </p:cNvPicPr>
          <p:nvPr/>
        </p:nvPicPr>
        <p:blipFill>
          <a:blip r:embed="rId2"/>
          <a:stretch>
            <a:fillRect/>
          </a:stretch>
        </p:blipFill>
        <p:spPr>
          <a:xfrm rot="5400000">
            <a:off x="6605912" y="450518"/>
            <a:ext cx="4324115" cy="6848061"/>
          </a:xfrm>
          <a:prstGeom prst="rect">
            <a:avLst/>
          </a:prstGeom>
        </p:spPr>
      </p:pic>
    </p:spTree>
    <p:extLst>
      <p:ext uri="{BB962C8B-B14F-4D97-AF65-F5344CB8AC3E}">
        <p14:creationId xmlns:p14="http://schemas.microsoft.com/office/powerpoint/2010/main" val="1936188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Malaria competent mosquitoes in Florida</a:t>
            </a:r>
            <a:endParaRPr lang="es-VE" dirty="0">
              <a:latin typeface="Garamond" panose="02020404030301010803" pitchFamily="18" charset="0"/>
            </a:endParaRPr>
          </a:p>
        </p:txBody>
      </p:sp>
      <p:sp>
        <p:nvSpPr>
          <p:cNvPr id="3" name="Content Placeholder 2"/>
          <p:cNvSpPr>
            <a:spLocks noGrp="1"/>
          </p:cNvSpPr>
          <p:nvPr>
            <p:ph idx="1"/>
          </p:nvPr>
        </p:nvSpPr>
        <p:spPr/>
        <p:txBody>
          <a:bodyPr/>
          <a:lstStyle/>
          <a:p>
            <a:r>
              <a:rPr lang="en-US" b="1" i="1" dirty="0" smtClean="0">
                <a:latin typeface="Garamond" panose="02020404030301010803" pitchFamily="18" charset="0"/>
              </a:rPr>
              <a:t>An. </a:t>
            </a:r>
            <a:r>
              <a:rPr lang="en-US" b="1" i="1" dirty="0" err="1" smtClean="0">
                <a:latin typeface="Garamond" panose="02020404030301010803" pitchFamily="18" charset="0"/>
              </a:rPr>
              <a:t>quadrimaculatus</a:t>
            </a:r>
            <a:r>
              <a:rPr lang="en-US" b="1" i="1" dirty="0" smtClean="0">
                <a:latin typeface="Garamond" panose="02020404030301010803" pitchFamily="18" charset="0"/>
              </a:rPr>
              <a:t> </a:t>
            </a:r>
            <a:r>
              <a:rPr lang="en-US" dirty="0" smtClean="0">
                <a:latin typeface="Garamond" panose="02020404030301010803" pitchFamily="18" charset="0"/>
              </a:rPr>
              <a:t>(ponds, lakes)</a:t>
            </a:r>
          </a:p>
          <a:p>
            <a:r>
              <a:rPr lang="en-US" i="1" dirty="0" smtClean="0">
                <a:latin typeface="Garamond" panose="02020404030301010803" pitchFamily="18" charset="0"/>
              </a:rPr>
              <a:t>An. </a:t>
            </a:r>
            <a:r>
              <a:rPr lang="en-US" i="1" dirty="0" err="1" smtClean="0">
                <a:latin typeface="Garamond" panose="02020404030301010803" pitchFamily="18" charset="0"/>
              </a:rPr>
              <a:t>crucians</a:t>
            </a:r>
            <a:r>
              <a:rPr lang="en-US" i="1" dirty="0" smtClean="0">
                <a:latin typeface="Garamond" panose="02020404030301010803" pitchFamily="18" charset="0"/>
              </a:rPr>
              <a:t> </a:t>
            </a:r>
            <a:r>
              <a:rPr lang="en-US" dirty="0" smtClean="0">
                <a:latin typeface="Garamond" panose="02020404030301010803" pitchFamily="18" charset="0"/>
              </a:rPr>
              <a:t>(salt marsh)</a:t>
            </a:r>
          </a:p>
          <a:p>
            <a:r>
              <a:rPr lang="en-US" i="1" dirty="0" smtClean="0">
                <a:latin typeface="Garamond" panose="02020404030301010803" pitchFamily="18" charset="0"/>
              </a:rPr>
              <a:t>An. </a:t>
            </a:r>
            <a:r>
              <a:rPr lang="en-US" i="1" dirty="0" err="1" smtClean="0">
                <a:latin typeface="Garamond" panose="02020404030301010803" pitchFamily="18" charset="0"/>
              </a:rPr>
              <a:t>atropos</a:t>
            </a:r>
            <a:endParaRPr lang="en-US" i="1" dirty="0" smtClean="0">
              <a:latin typeface="Garamond" panose="02020404030301010803" pitchFamily="18" charset="0"/>
            </a:endParaRPr>
          </a:p>
          <a:p>
            <a:r>
              <a:rPr lang="en-US" i="1" dirty="0" smtClean="0">
                <a:latin typeface="Garamond" panose="02020404030301010803" pitchFamily="18" charset="0"/>
              </a:rPr>
              <a:t>An. walker</a:t>
            </a:r>
          </a:p>
          <a:p>
            <a:r>
              <a:rPr lang="en-US" i="1" dirty="0" smtClean="0">
                <a:latin typeface="Garamond" panose="02020404030301010803" pitchFamily="18" charset="0"/>
              </a:rPr>
              <a:t>An. </a:t>
            </a:r>
            <a:r>
              <a:rPr lang="en-US" i="1" dirty="0" err="1" smtClean="0">
                <a:latin typeface="Garamond" panose="02020404030301010803" pitchFamily="18" charset="0"/>
              </a:rPr>
              <a:t>punctipennis</a:t>
            </a:r>
            <a:endParaRPr lang="es-VE" i="1" dirty="0">
              <a:latin typeface="Garamond" panose="02020404030301010803" pitchFamily="18" charset="0"/>
            </a:endParaRPr>
          </a:p>
        </p:txBody>
      </p:sp>
      <p:pic>
        <p:nvPicPr>
          <p:cNvPr id="4" name="Picture 3"/>
          <p:cNvPicPr>
            <a:picLocks noChangeAspect="1"/>
          </p:cNvPicPr>
          <p:nvPr/>
        </p:nvPicPr>
        <p:blipFill>
          <a:blip r:embed="rId2"/>
          <a:stretch>
            <a:fillRect/>
          </a:stretch>
        </p:blipFill>
        <p:spPr>
          <a:xfrm>
            <a:off x="7046843" y="1457863"/>
            <a:ext cx="4909309" cy="5280867"/>
          </a:xfrm>
          <a:prstGeom prst="rect">
            <a:avLst/>
          </a:prstGeom>
        </p:spPr>
      </p:pic>
    </p:spTree>
    <p:extLst>
      <p:ext uri="{BB962C8B-B14F-4D97-AF65-F5344CB8AC3E}">
        <p14:creationId xmlns:p14="http://schemas.microsoft.com/office/powerpoint/2010/main" val="2217433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latin typeface="Garamond" panose="02020404030301010803" pitchFamily="18" charset="0"/>
              </a:rPr>
              <a:t>Anopheles </a:t>
            </a:r>
            <a:r>
              <a:rPr lang="en-US" i="1" dirty="0" err="1" smtClean="0">
                <a:latin typeface="Garamond" panose="02020404030301010803" pitchFamily="18" charset="0"/>
              </a:rPr>
              <a:t>crucians</a:t>
            </a:r>
            <a:endParaRPr lang="es-VE" i="1" dirty="0"/>
          </a:p>
        </p:txBody>
      </p:sp>
      <p:sp>
        <p:nvSpPr>
          <p:cNvPr id="3" name="Content Placeholder 2"/>
          <p:cNvSpPr>
            <a:spLocks noGrp="1"/>
          </p:cNvSpPr>
          <p:nvPr>
            <p:ph idx="1"/>
          </p:nvPr>
        </p:nvSpPr>
        <p:spPr>
          <a:xfrm>
            <a:off x="838200" y="1825625"/>
            <a:ext cx="7868478" cy="4351338"/>
          </a:xfrm>
        </p:spPr>
        <p:txBody>
          <a:bodyPr/>
          <a:lstStyle/>
          <a:p>
            <a:r>
              <a:rPr lang="en-US" dirty="0" smtClean="0">
                <a:latin typeface="Garamond" panose="02020404030301010803" pitchFamily="18" charset="0"/>
              </a:rPr>
              <a:t>Salt-marsh </a:t>
            </a:r>
            <a:r>
              <a:rPr lang="en-US" i="1" dirty="0" smtClean="0">
                <a:latin typeface="Garamond" panose="02020404030301010803" pitchFamily="18" charset="0"/>
              </a:rPr>
              <a:t>Anopheles</a:t>
            </a:r>
          </a:p>
          <a:p>
            <a:r>
              <a:rPr lang="en-US" dirty="0" smtClean="0">
                <a:latin typeface="Garamond" panose="02020404030301010803" pitchFamily="18" charset="0"/>
              </a:rPr>
              <a:t>Breeds in brackish water near coast or acid water ecosystems like cypress swamps</a:t>
            </a:r>
          </a:p>
          <a:p>
            <a:r>
              <a:rPr lang="en-US" dirty="0" smtClean="0">
                <a:latin typeface="Garamond" panose="02020404030301010803" pitchFamily="18" charset="0"/>
              </a:rPr>
              <a:t>Usually most abundant in winter</a:t>
            </a:r>
          </a:p>
          <a:p>
            <a:r>
              <a:rPr lang="en-US" dirty="0" smtClean="0">
                <a:latin typeface="Garamond" panose="02020404030301010803" pitchFamily="18" charset="0"/>
              </a:rPr>
              <a:t>1945: South Carolina – 3.3% </a:t>
            </a:r>
            <a:r>
              <a:rPr lang="en-US" i="1" dirty="0" smtClean="0">
                <a:latin typeface="Garamond" panose="02020404030301010803" pitchFamily="18" charset="0"/>
              </a:rPr>
              <a:t>An. </a:t>
            </a:r>
            <a:r>
              <a:rPr lang="en-US" i="1" dirty="0" err="1" smtClean="0">
                <a:latin typeface="Garamond" panose="02020404030301010803" pitchFamily="18" charset="0"/>
              </a:rPr>
              <a:t>crucians</a:t>
            </a:r>
            <a:r>
              <a:rPr lang="en-US" i="1" dirty="0" smtClean="0">
                <a:latin typeface="Garamond" panose="02020404030301010803" pitchFamily="18" charset="0"/>
              </a:rPr>
              <a:t> </a:t>
            </a:r>
            <a:r>
              <a:rPr lang="en-US" dirty="0" smtClean="0">
                <a:latin typeface="Garamond" panose="02020404030301010803" pitchFamily="18" charset="0"/>
              </a:rPr>
              <a:t>positive for </a:t>
            </a:r>
            <a:r>
              <a:rPr lang="en-US" dirty="0" err="1" smtClean="0">
                <a:latin typeface="Garamond" panose="02020404030301010803" pitchFamily="18" charset="0"/>
              </a:rPr>
              <a:t>sporozoites</a:t>
            </a:r>
            <a:r>
              <a:rPr lang="en-US" dirty="0" smtClean="0">
                <a:latin typeface="Garamond" panose="02020404030301010803" pitchFamily="18" charset="0"/>
              </a:rPr>
              <a:t>, higher than </a:t>
            </a:r>
            <a:r>
              <a:rPr lang="en-US" i="1" dirty="0" smtClean="0">
                <a:latin typeface="Garamond" panose="02020404030301010803" pitchFamily="18" charset="0"/>
              </a:rPr>
              <a:t>An. </a:t>
            </a:r>
            <a:r>
              <a:rPr lang="en-US" i="1" dirty="0" err="1" smtClean="0">
                <a:latin typeface="Garamond" panose="02020404030301010803" pitchFamily="18" charset="0"/>
              </a:rPr>
              <a:t>quadrimaculatus</a:t>
            </a:r>
            <a:r>
              <a:rPr lang="en-US" i="1" dirty="0" smtClean="0">
                <a:latin typeface="Garamond" panose="02020404030301010803" pitchFamily="18" charset="0"/>
              </a:rPr>
              <a:t> </a:t>
            </a:r>
            <a:r>
              <a:rPr lang="en-US" dirty="0" smtClean="0">
                <a:latin typeface="Garamond" panose="02020404030301010803" pitchFamily="18" charset="0"/>
              </a:rPr>
              <a:t>(0.175%)</a:t>
            </a:r>
            <a:endParaRPr lang="es-VE" dirty="0">
              <a:latin typeface="Garamond" panose="02020404030301010803" pitchFamily="18" charset="0"/>
            </a:endParaRPr>
          </a:p>
        </p:txBody>
      </p:sp>
      <p:sp>
        <p:nvSpPr>
          <p:cNvPr id="4" name="TextBox 3"/>
          <p:cNvSpPr txBox="1"/>
          <p:nvPr/>
        </p:nvSpPr>
        <p:spPr>
          <a:xfrm>
            <a:off x="8448261" y="6334780"/>
            <a:ext cx="3590470" cy="523220"/>
          </a:xfrm>
          <a:prstGeom prst="rect">
            <a:avLst/>
          </a:prstGeom>
          <a:noFill/>
        </p:spPr>
        <p:txBody>
          <a:bodyPr wrap="none" rtlCol="0">
            <a:spAutoFit/>
          </a:bodyPr>
          <a:lstStyle/>
          <a:p>
            <a:r>
              <a:rPr lang="en-US" sz="1400" dirty="0" smtClean="0"/>
              <a:t>Hu, GY et al. J Med </a:t>
            </a:r>
            <a:r>
              <a:rPr lang="en-US" sz="1400" dirty="0" err="1" smtClean="0"/>
              <a:t>Entomol</a:t>
            </a:r>
            <a:r>
              <a:rPr lang="en-US" sz="1400" dirty="0" smtClean="0"/>
              <a:t> 1993, 30(5): 883-7</a:t>
            </a:r>
          </a:p>
          <a:p>
            <a:r>
              <a:rPr lang="en-US" sz="1400" dirty="0" err="1" smtClean="0"/>
              <a:t>Sabrosky</a:t>
            </a:r>
            <a:r>
              <a:rPr lang="en-US" sz="1400" dirty="0" smtClean="0"/>
              <a:t>, CW. Science 1946, 104(2698): 247-8</a:t>
            </a:r>
            <a:endParaRPr lang="es-VE" sz="1400" dirty="0"/>
          </a:p>
        </p:txBody>
      </p:sp>
      <p:pic>
        <p:nvPicPr>
          <p:cNvPr id="5" name="Picture 4"/>
          <p:cNvPicPr>
            <a:picLocks noChangeAspect="1"/>
          </p:cNvPicPr>
          <p:nvPr/>
        </p:nvPicPr>
        <p:blipFill>
          <a:blip r:embed="rId2"/>
          <a:stretch>
            <a:fillRect/>
          </a:stretch>
        </p:blipFill>
        <p:spPr>
          <a:xfrm>
            <a:off x="8776252" y="1965542"/>
            <a:ext cx="3262479" cy="4211422"/>
          </a:xfrm>
          <a:prstGeom prst="rect">
            <a:avLst/>
          </a:prstGeom>
        </p:spPr>
      </p:pic>
    </p:spTree>
    <p:extLst>
      <p:ext uri="{BB962C8B-B14F-4D97-AF65-F5344CB8AC3E}">
        <p14:creationId xmlns:p14="http://schemas.microsoft.com/office/powerpoint/2010/main" val="109395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58897" y="195943"/>
            <a:ext cx="9474204" cy="6377324"/>
          </a:xfrm>
          <a:prstGeom prst="rect">
            <a:avLst/>
          </a:prstGeom>
        </p:spPr>
      </p:pic>
      <p:sp>
        <p:nvSpPr>
          <p:cNvPr id="5" name="TextBox 4"/>
          <p:cNvSpPr txBox="1"/>
          <p:nvPr/>
        </p:nvSpPr>
        <p:spPr>
          <a:xfrm>
            <a:off x="2861953" y="4227616"/>
            <a:ext cx="2054431" cy="558140"/>
          </a:xfrm>
          <a:prstGeom prst="rect">
            <a:avLst/>
          </a:prstGeom>
          <a:solidFill>
            <a:schemeClr val="bg1"/>
          </a:solidFill>
        </p:spPr>
        <p:txBody>
          <a:bodyPr wrap="square" rtlCol="0">
            <a:spAutoFit/>
          </a:bodyPr>
          <a:lstStyle/>
          <a:p>
            <a:endParaRPr lang="en-US" dirty="0"/>
          </a:p>
        </p:txBody>
      </p:sp>
      <p:sp>
        <p:nvSpPr>
          <p:cNvPr id="6" name="TextBox 5"/>
          <p:cNvSpPr txBox="1"/>
          <p:nvPr/>
        </p:nvSpPr>
        <p:spPr>
          <a:xfrm>
            <a:off x="7503226" y="1174112"/>
            <a:ext cx="2054431" cy="558140"/>
          </a:xfrm>
          <a:prstGeom prst="rect">
            <a:avLst/>
          </a:prstGeom>
          <a:solidFill>
            <a:schemeClr val="bg1"/>
          </a:solidFill>
        </p:spPr>
        <p:txBody>
          <a:bodyPr wrap="square" rtlCol="0">
            <a:spAutoFit/>
          </a:bodyPr>
          <a:lstStyle/>
          <a:p>
            <a:endParaRPr lang="en-US" dirty="0"/>
          </a:p>
        </p:txBody>
      </p:sp>
      <p:sp>
        <p:nvSpPr>
          <p:cNvPr id="7" name="TextBox 6"/>
          <p:cNvSpPr txBox="1"/>
          <p:nvPr/>
        </p:nvSpPr>
        <p:spPr>
          <a:xfrm>
            <a:off x="6826332" y="6015127"/>
            <a:ext cx="4006770" cy="558140"/>
          </a:xfrm>
          <a:prstGeom prst="rect">
            <a:avLst/>
          </a:prstGeom>
          <a:solidFill>
            <a:schemeClr val="bg1"/>
          </a:solidFill>
        </p:spPr>
        <p:txBody>
          <a:bodyPr wrap="square" rtlCol="0">
            <a:spAutoFit/>
          </a:bodyPr>
          <a:lstStyle/>
          <a:p>
            <a:endParaRPr lang="en-US" dirty="0"/>
          </a:p>
        </p:txBody>
      </p:sp>
      <p:sp>
        <p:nvSpPr>
          <p:cNvPr id="8" name="TextBox 7"/>
          <p:cNvSpPr txBox="1"/>
          <p:nvPr/>
        </p:nvSpPr>
        <p:spPr>
          <a:xfrm>
            <a:off x="1358897" y="1153330"/>
            <a:ext cx="1942443" cy="558140"/>
          </a:xfrm>
          <a:prstGeom prst="rect">
            <a:avLst/>
          </a:prstGeom>
          <a:solidFill>
            <a:schemeClr val="bg1"/>
          </a:solidFill>
        </p:spPr>
        <p:txBody>
          <a:bodyPr wrap="square" rtlCol="0">
            <a:spAutoFit/>
          </a:bodyPr>
          <a:lstStyle/>
          <a:p>
            <a:endParaRPr lang="en-US" dirty="0"/>
          </a:p>
        </p:txBody>
      </p:sp>
      <p:sp>
        <p:nvSpPr>
          <p:cNvPr id="9" name="TextBox 8"/>
          <p:cNvSpPr txBox="1"/>
          <p:nvPr/>
        </p:nvSpPr>
        <p:spPr>
          <a:xfrm>
            <a:off x="296883" y="1153330"/>
            <a:ext cx="2352311" cy="769441"/>
          </a:xfrm>
          <a:prstGeom prst="rect">
            <a:avLst/>
          </a:prstGeom>
          <a:noFill/>
        </p:spPr>
        <p:txBody>
          <a:bodyPr wrap="none" rtlCol="0">
            <a:spAutoFit/>
          </a:bodyPr>
          <a:lstStyle/>
          <a:p>
            <a:r>
              <a:rPr lang="en-US" sz="4400" dirty="0">
                <a:solidFill>
                  <a:srgbClr val="FF0000"/>
                </a:solidFill>
              </a:rPr>
              <a:t>Pathogen</a:t>
            </a:r>
          </a:p>
        </p:txBody>
      </p:sp>
      <p:sp>
        <p:nvSpPr>
          <p:cNvPr id="10" name="TextBox 9"/>
          <p:cNvSpPr txBox="1"/>
          <p:nvPr/>
        </p:nvSpPr>
        <p:spPr>
          <a:xfrm>
            <a:off x="9664064" y="5949555"/>
            <a:ext cx="2338076" cy="769441"/>
          </a:xfrm>
          <a:prstGeom prst="rect">
            <a:avLst/>
          </a:prstGeom>
          <a:noFill/>
        </p:spPr>
        <p:txBody>
          <a:bodyPr wrap="none" rtlCol="0">
            <a:spAutoFit/>
          </a:bodyPr>
          <a:lstStyle/>
          <a:p>
            <a:r>
              <a:rPr lang="en-US" sz="4400" dirty="0">
                <a:solidFill>
                  <a:srgbClr val="FF0000"/>
                </a:solidFill>
              </a:rPr>
              <a:t>Outbreak</a:t>
            </a:r>
          </a:p>
        </p:txBody>
      </p:sp>
      <p:sp>
        <p:nvSpPr>
          <p:cNvPr id="11" name="TextBox 10"/>
          <p:cNvSpPr txBox="1"/>
          <p:nvPr/>
        </p:nvSpPr>
        <p:spPr>
          <a:xfrm>
            <a:off x="1692914" y="3934136"/>
            <a:ext cx="2589299" cy="769441"/>
          </a:xfrm>
          <a:prstGeom prst="rect">
            <a:avLst/>
          </a:prstGeom>
          <a:noFill/>
        </p:spPr>
        <p:txBody>
          <a:bodyPr wrap="none" rtlCol="0">
            <a:spAutoFit/>
          </a:bodyPr>
          <a:lstStyle/>
          <a:p>
            <a:r>
              <a:rPr lang="en-US" sz="4400" dirty="0"/>
              <a:t>Landscape</a:t>
            </a:r>
          </a:p>
        </p:txBody>
      </p:sp>
      <p:sp>
        <p:nvSpPr>
          <p:cNvPr id="12" name="TextBox 11"/>
          <p:cNvSpPr txBox="1"/>
          <p:nvPr/>
        </p:nvSpPr>
        <p:spPr>
          <a:xfrm>
            <a:off x="917493" y="2999884"/>
            <a:ext cx="1925399" cy="769441"/>
          </a:xfrm>
          <a:prstGeom prst="rect">
            <a:avLst/>
          </a:prstGeom>
          <a:noFill/>
        </p:spPr>
        <p:txBody>
          <a:bodyPr wrap="none" rtlCol="0">
            <a:spAutoFit/>
          </a:bodyPr>
          <a:lstStyle/>
          <a:p>
            <a:r>
              <a:rPr lang="en-US" sz="4400" dirty="0"/>
              <a:t>Climate</a:t>
            </a:r>
          </a:p>
        </p:txBody>
      </p:sp>
      <p:sp>
        <p:nvSpPr>
          <p:cNvPr id="13" name="TextBox 12"/>
          <p:cNvSpPr txBox="1"/>
          <p:nvPr/>
        </p:nvSpPr>
        <p:spPr>
          <a:xfrm>
            <a:off x="2330118" y="4950567"/>
            <a:ext cx="5335563" cy="769441"/>
          </a:xfrm>
          <a:prstGeom prst="rect">
            <a:avLst/>
          </a:prstGeom>
          <a:noFill/>
        </p:spPr>
        <p:txBody>
          <a:bodyPr wrap="none" rtlCol="0">
            <a:spAutoFit/>
          </a:bodyPr>
          <a:lstStyle/>
          <a:p>
            <a:r>
              <a:rPr lang="en-US" sz="4400" dirty="0"/>
              <a:t>Pathogen Introduction</a:t>
            </a:r>
          </a:p>
        </p:txBody>
      </p:sp>
      <p:sp>
        <p:nvSpPr>
          <p:cNvPr id="15" name="TextBox 14"/>
          <p:cNvSpPr txBox="1"/>
          <p:nvPr/>
        </p:nvSpPr>
        <p:spPr>
          <a:xfrm>
            <a:off x="5507754" y="5832331"/>
            <a:ext cx="3022687" cy="769441"/>
          </a:xfrm>
          <a:prstGeom prst="rect">
            <a:avLst/>
          </a:prstGeom>
          <a:noFill/>
        </p:spPr>
        <p:txBody>
          <a:bodyPr wrap="none" rtlCol="0">
            <a:spAutoFit/>
          </a:bodyPr>
          <a:lstStyle/>
          <a:p>
            <a:r>
              <a:rPr lang="en-US" sz="4400" dirty="0" err="1"/>
              <a:t>Susceptibles</a:t>
            </a:r>
            <a:endParaRPr lang="en-US" sz="4400" dirty="0"/>
          </a:p>
        </p:txBody>
      </p:sp>
    </p:spTree>
    <p:extLst>
      <p:ext uri="{BB962C8B-B14F-4D97-AF65-F5344CB8AC3E}">
        <p14:creationId xmlns:p14="http://schemas.microsoft.com/office/powerpoint/2010/main" val="3325918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dirty="0" err="1" smtClean="0">
                <a:latin typeface="Garamond" panose="02020404030301010803" pitchFamily="18" charset="0"/>
              </a:rPr>
              <a:t>Vectorial</a:t>
            </a:r>
            <a:r>
              <a:rPr lang="en-US" dirty="0" smtClean="0">
                <a:latin typeface="Garamond" panose="02020404030301010803" pitchFamily="18" charset="0"/>
              </a:rPr>
              <a:t> Capacity</a:t>
            </a:r>
            <a:endParaRPr lang="en-US" dirty="0">
              <a:latin typeface="Garamond" panose="02020404030301010803"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600200"/>
            <a:ext cx="6305444" cy="4729083"/>
          </a:xfrm>
          <a:prstGeom prst="rect">
            <a:avLst/>
          </a:prstGeom>
        </p:spPr>
      </p:pic>
      <p:sp>
        <p:nvSpPr>
          <p:cNvPr id="4" name="TextBox 3"/>
          <p:cNvSpPr txBox="1"/>
          <p:nvPr/>
        </p:nvSpPr>
        <p:spPr>
          <a:xfrm>
            <a:off x="101754" y="6290485"/>
            <a:ext cx="5019261" cy="523220"/>
          </a:xfrm>
          <a:prstGeom prst="rect">
            <a:avLst/>
          </a:prstGeom>
          <a:noFill/>
        </p:spPr>
        <p:txBody>
          <a:bodyPr wrap="square" rtlCol="0">
            <a:spAutoFit/>
          </a:bodyPr>
          <a:lstStyle/>
          <a:p>
            <a:r>
              <a:rPr lang="en-US" sz="1400" dirty="0" smtClean="0"/>
              <a:t>Christiansen-</a:t>
            </a:r>
            <a:r>
              <a:rPr lang="en-US" sz="1400" dirty="0" err="1" smtClean="0"/>
              <a:t>Jucht</a:t>
            </a:r>
            <a:r>
              <a:rPr lang="en-US" sz="1400" dirty="0" smtClean="0"/>
              <a:t>, C. et al. Parasites &amp; Vectors 2014, 7: 489</a:t>
            </a:r>
            <a:endParaRPr lang="en-US" sz="1400" dirty="0" smtClean="0"/>
          </a:p>
          <a:p>
            <a:r>
              <a:rPr lang="en-US" sz="1400" dirty="0" err="1" smtClean="0"/>
              <a:t>Paaijmans</a:t>
            </a:r>
            <a:r>
              <a:rPr lang="en-US" sz="1400" dirty="0" smtClean="0"/>
              <a:t>, KP et al. PNAS 2009, 106(33): 13844 </a:t>
            </a:r>
            <a:endParaRPr lang="es-VE" sz="1400" dirty="0"/>
          </a:p>
        </p:txBody>
      </p:sp>
      <p:pic>
        <p:nvPicPr>
          <p:cNvPr id="9" name="Picture 8"/>
          <p:cNvPicPr>
            <a:picLocks noChangeAspect="1"/>
          </p:cNvPicPr>
          <p:nvPr/>
        </p:nvPicPr>
        <p:blipFill>
          <a:blip r:embed="rId4"/>
          <a:stretch>
            <a:fillRect/>
          </a:stretch>
        </p:blipFill>
        <p:spPr>
          <a:xfrm>
            <a:off x="7265451" y="139055"/>
            <a:ext cx="4926549" cy="3340399"/>
          </a:xfrm>
          <a:prstGeom prst="rect">
            <a:avLst/>
          </a:prstGeom>
        </p:spPr>
      </p:pic>
      <p:sp>
        <p:nvSpPr>
          <p:cNvPr id="15" name="Right Arrow 14"/>
          <p:cNvSpPr/>
          <p:nvPr/>
        </p:nvSpPr>
        <p:spPr>
          <a:xfrm rot="20169551">
            <a:off x="4431391" y="1304755"/>
            <a:ext cx="2981440" cy="226276"/>
          </a:xfrm>
          <a:prstGeom prst="rightArrow">
            <a:avLst>
              <a:gd name="adj1" fmla="val 50000"/>
              <a:gd name="adj2" fmla="val 74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6" name="Right Arrow 15"/>
          <p:cNvSpPr/>
          <p:nvPr/>
        </p:nvSpPr>
        <p:spPr>
          <a:xfrm rot="1146696">
            <a:off x="5142728" y="4949706"/>
            <a:ext cx="2207083" cy="258853"/>
          </a:xfrm>
          <a:prstGeom prst="rightArrow">
            <a:avLst>
              <a:gd name="adj1" fmla="val 50000"/>
              <a:gd name="adj2" fmla="val 74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3" name="Oval 2"/>
          <p:cNvSpPr/>
          <p:nvPr/>
        </p:nvSpPr>
        <p:spPr>
          <a:xfrm>
            <a:off x="4934595" y="3123092"/>
            <a:ext cx="1233902" cy="9144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7" name="Oval 16"/>
          <p:cNvSpPr/>
          <p:nvPr/>
        </p:nvSpPr>
        <p:spPr>
          <a:xfrm>
            <a:off x="3204060" y="1890692"/>
            <a:ext cx="1437514" cy="9144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pic>
        <p:nvPicPr>
          <p:cNvPr id="6" name="Picture 5"/>
          <p:cNvPicPr>
            <a:picLocks noChangeAspect="1"/>
          </p:cNvPicPr>
          <p:nvPr/>
        </p:nvPicPr>
        <p:blipFill>
          <a:blip r:embed="rId5"/>
          <a:stretch>
            <a:fillRect/>
          </a:stretch>
        </p:blipFill>
        <p:spPr>
          <a:xfrm>
            <a:off x="8114308" y="3618509"/>
            <a:ext cx="3352312" cy="3075054"/>
          </a:xfrm>
          <a:prstGeom prst="rect">
            <a:avLst/>
          </a:prstGeom>
        </p:spPr>
      </p:pic>
    </p:spTree>
    <p:extLst>
      <p:ext uri="{BB962C8B-B14F-4D97-AF65-F5344CB8AC3E}">
        <p14:creationId xmlns:p14="http://schemas.microsoft.com/office/powerpoint/2010/main" val="3575559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Rainfall in Sarasota/Manatee counties</a:t>
            </a:r>
            <a:endParaRPr lang="es-VE" dirty="0">
              <a:latin typeface="Garamond" panose="02020404030301010803" pitchFamily="18" charset="0"/>
            </a:endParaRPr>
          </a:p>
        </p:txBody>
      </p:sp>
      <p:pic>
        <p:nvPicPr>
          <p:cNvPr id="5" name="Content Placeholder 4"/>
          <p:cNvPicPr>
            <a:picLocks noGrp="1" noChangeAspect="1"/>
          </p:cNvPicPr>
          <p:nvPr>
            <p:ph idx="1"/>
          </p:nvPr>
        </p:nvPicPr>
        <p:blipFill rotWithShape="1">
          <a:blip r:embed="rId2"/>
          <a:srcRect r="5932"/>
          <a:stretch/>
        </p:blipFill>
        <p:spPr>
          <a:xfrm>
            <a:off x="78891" y="1857379"/>
            <a:ext cx="5516839" cy="4119699"/>
          </a:xfrm>
          <a:prstGeom prst="rect">
            <a:avLst/>
          </a:prstGeom>
        </p:spPr>
      </p:pic>
      <p:pic>
        <p:nvPicPr>
          <p:cNvPr id="4" name="Picture 3"/>
          <p:cNvPicPr>
            <a:picLocks noChangeAspect="1"/>
          </p:cNvPicPr>
          <p:nvPr/>
        </p:nvPicPr>
        <p:blipFill rotWithShape="1">
          <a:blip r:embed="rId3"/>
          <a:srcRect r="5792"/>
          <a:stretch/>
        </p:blipFill>
        <p:spPr>
          <a:xfrm>
            <a:off x="5854147" y="1857378"/>
            <a:ext cx="5524982" cy="4119699"/>
          </a:xfrm>
          <a:prstGeom prst="rect">
            <a:avLst/>
          </a:prstGeom>
        </p:spPr>
      </p:pic>
      <p:sp>
        <p:nvSpPr>
          <p:cNvPr id="6" name="Oval 5"/>
          <p:cNvSpPr/>
          <p:nvPr/>
        </p:nvSpPr>
        <p:spPr>
          <a:xfrm>
            <a:off x="5188226" y="3708505"/>
            <a:ext cx="407504" cy="4174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7" name="Oval 6"/>
          <p:cNvSpPr/>
          <p:nvPr/>
        </p:nvSpPr>
        <p:spPr>
          <a:xfrm>
            <a:off x="10946296" y="2598636"/>
            <a:ext cx="407504" cy="4174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3" name="TextBox 2"/>
          <p:cNvSpPr txBox="1"/>
          <p:nvPr/>
        </p:nvSpPr>
        <p:spPr>
          <a:xfrm>
            <a:off x="4383505" y="6550223"/>
            <a:ext cx="7808495" cy="307777"/>
          </a:xfrm>
          <a:prstGeom prst="rect">
            <a:avLst/>
          </a:prstGeom>
          <a:noFill/>
        </p:spPr>
        <p:txBody>
          <a:bodyPr wrap="square" rtlCol="0">
            <a:spAutoFit/>
          </a:bodyPr>
          <a:lstStyle/>
          <a:p>
            <a:r>
              <a:rPr lang="es-VE" sz="1400" dirty="0" err="1" smtClean="0"/>
              <a:t>Raw</a:t>
            </a:r>
            <a:r>
              <a:rPr lang="es-VE" sz="1400" dirty="0" smtClean="0"/>
              <a:t> data </a:t>
            </a:r>
            <a:r>
              <a:rPr lang="es-VE" sz="1400" dirty="0" err="1" smtClean="0"/>
              <a:t>obtained</a:t>
            </a:r>
            <a:r>
              <a:rPr lang="es-VE" sz="1400" dirty="0" smtClean="0"/>
              <a:t> </a:t>
            </a:r>
            <a:r>
              <a:rPr lang="es-VE" sz="1400" dirty="0" err="1" smtClean="0"/>
              <a:t>from</a:t>
            </a:r>
            <a:r>
              <a:rPr lang="es-VE" sz="1400" dirty="0" smtClean="0"/>
              <a:t> https</a:t>
            </a:r>
            <a:r>
              <a:rPr lang="es-VE" sz="1400" dirty="0"/>
              <a:t>://climatecenter.fsu.edu/products-services/data/precipitation/bradenton</a:t>
            </a:r>
          </a:p>
        </p:txBody>
      </p:sp>
    </p:spTree>
    <p:extLst>
      <p:ext uri="{BB962C8B-B14F-4D97-AF65-F5344CB8AC3E}">
        <p14:creationId xmlns:p14="http://schemas.microsoft.com/office/powerpoint/2010/main" val="1230593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VE"/>
          </a:p>
        </p:txBody>
      </p:sp>
      <p:sp>
        <p:nvSpPr>
          <p:cNvPr id="3" name="Content Placeholder 2"/>
          <p:cNvSpPr>
            <a:spLocks noGrp="1"/>
          </p:cNvSpPr>
          <p:nvPr>
            <p:ph idx="1"/>
          </p:nvPr>
        </p:nvSpPr>
        <p:spPr/>
        <p:txBody>
          <a:bodyPr/>
          <a:lstStyle/>
          <a:p>
            <a:endParaRPr lang="es-VE" dirty="0"/>
          </a:p>
        </p:txBody>
      </p:sp>
      <p:pic>
        <p:nvPicPr>
          <p:cNvPr id="4" name="Picture 3"/>
          <p:cNvPicPr>
            <a:picLocks noChangeAspect="1"/>
          </p:cNvPicPr>
          <p:nvPr/>
        </p:nvPicPr>
        <p:blipFill rotWithShape="1">
          <a:blip r:embed="rId2"/>
          <a:srcRect t="63160" r="5505" b="1"/>
          <a:stretch/>
        </p:blipFill>
        <p:spPr>
          <a:xfrm>
            <a:off x="-541149" y="3578276"/>
            <a:ext cx="8738382" cy="3202894"/>
          </a:xfrm>
          <a:prstGeom prst="rect">
            <a:avLst/>
          </a:prstGeom>
        </p:spPr>
      </p:pic>
      <p:pic>
        <p:nvPicPr>
          <p:cNvPr id="5" name="Picture 4"/>
          <p:cNvPicPr>
            <a:picLocks noChangeAspect="1"/>
          </p:cNvPicPr>
          <p:nvPr/>
        </p:nvPicPr>
        <p:blipFill rotWithShape="1">
          <a:blip r:embed="rId2"/>
          <a:srcRect t="4380" r="5505" b="92722"/>
          <a:stretch/>
        </p:blipFill>
        <p:spPr>
          <a:xfrm>
            <a:off x="-541149" y="3368450"/>
            <a:ext cx="8738382" cy="251909"/>
          </a:xfrm>
          <a:prstGeom prst="rect">
            <a:avLst/>
          </a:prstGeom>
        </p:spPr>
      </p:pic>
      <p:sp>
        <p:nvSpPr>
          <p:cNvPr id="6" name="TextBox 5"/>
          <p:cNvSpPr txBox="1"/>
          <p:nvPr/>
        </p:nvSpPr>
        <p:spPr>
          <a:xfrm>
            <a:off x="8197233" y="6443222"/>
            <a:ext cx="5019261" cy="307777"/>
          </a:xfrm>
          <a:prstGeom prst="rect">
            <a:avLst/>
          </a:prstGeom>
          <a:noFill/>
        </p:spPr>
        <p:txBody>
          <a:bodyPr wrap="square" rtlCol="0">
            <a:spAutoFit/>
          </a:bodyPr>
          <a:lstStyle/>
          <a:p>
            <a:r>
              <a:rPr lang="en-US" sz="1400" dirty="0" smtClean="0"/>
              <a:t>Fish, D. et al. </a:t>
            </a:r>
            <a:r>
              <a:rPr lang="en-US" sz="1400" dirty="0" err="1" smtClean="0"/>
              <a:t>PLoS</a:t>
            </a:r>
            <a:r>
              <a:rPr lang="en-US" sz="1400" dirty="0" smtClean="0"/>
              <a:t> One 2021 16(11): e0259419</a:t>
            </a:r>
            <a:endParaRPr lang="es-VE" sz="1400" dirty="0"/>
          </a:p>
        </p:txBody>
      </p:sp>
      <p:pic>
        <p:nvPicPr>
          <p:cNvPr id="7" name="Picture 6"/>
          <p:cNvPicPr>
            <a:picLocks noChangeAspect="1"/>
          </p:cNvPicPr>
          <p:nvPr/>
        </p:nvPicPr>
        <p:blipFill>
          <a:blip r:embed="rId3"/>
          <a:stretch>
            <a:fillRect/>
          </a:stretch>
        </p:blipFill>
        <p:spPr>
          <a:xfrm>
            <a:off x="5362414" y="30996"/>
            <a:ext cx="6829585" cy="3166979"/>
          </a:xfrm>
          <a:prstGeom prst="rect">
            <a:avLst/>
          </a:prstGeom>
        </p:spPr>
      </p:pic>
      <p:sp>
        <p:nvSpPr>
          <p:cNvPr id="8" name="Oval 7"/>
          <p:cNvSpPr/>
          <p:nvPr/>
        </p:nvSpPr>
        <p:spPr>
          <a:xfrm>
            <a:off x="6237422" y="1150791"/>
            <a:ext cx="1093276" cy="107979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9" name="Oval 8"/>
          <p:cNvSpPr/>
          <p:nvPr/>
        </p:nvSpPr>
        <p:spPr>
          <a:xfrm>
            <a:off x="6096000" y="2912417"/>
            <a:ext cx="1102317" cy="95141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0" name="Oval 9"/>
          <p:cNvSpPr/>
          <p:nvPr/>
        </p:nvSpPr>
        <p:spPr>
          <a:xfrm>
            <a:off x="8668072" y="610894"/>
            <a:ext cx="1093276" cy="107979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Tree>
    <p:extLst>
      <p:ext uri="{BB962C8B-B14F-4D97-AF65-F5344CB8AC3E}">
        <p14:creationId xmlns:p14="http://schemas.microsoft.com/office/powerpoint/2010/main" val="3412952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58897" y="195943"/>
            <a:ext cx="9474204" cy="6377324"/>
          </a:xfrm>
          <a:prstGeom prst="rect">
            <a:avLst/>
          </a:prstGeom>
        </p:spPr>
      </p:pic>
      <p:sp>
        <p:nvSpPr>
          <p:cNvPr id="5" name="TextBox 4"/>
          <p:cNvSpPr txBox="1"/>
          <p:nvPr/>
        </p:nvSpPr>
        <p:spPr>
          <a:xfrm>
            <a:off x="2861953" y="4227616"/>
            <a:ext cx="2054431" cy="558140"/>
          </a:xfrm>
          <a:prstGeom prst="rect">
            <a:avLst/>
          </a:prstGeom>
          <a:solidFill>
            <a:schemeClr val="bg1"/>
          </a:solidFill>
        </p:spPr>
        <p:txBody>
          <a:bodyPr wrap="square" rtlCol="0">
            <a:spAutoFit/>
          </a:bodyPr>
          <a:lstStyle/>
          <a:p>
            <a:endParaRPr lang="en-US" dirty="0"/>
          </a:p>
        </p:txBody>
      </p:sp>
      <p:sp>
        <p:nvSpPr>
          <p:cNvPr id="6" name="TextBox 5"/>
          <p:cNvSpPr txBox="1"/>
          <p:nvPr/>
        </p:nvSpPr>
        <p:spPr>
          <a:xfrm>
            <a:off x="7503226" y="1174112"/>
            <a:ext cx="2054431" cy="558140"/>
          </a:xfrm>
          <a:prstGeom prst="rect">
            <a:avLst/>
          </a:prstGeom>
          <a:solidFill>
            <a:schemeClr val="bg1"/>
          </a:solidFill>
        </p:spPr>
        <p:txBody>
          <a:bodyPr wrap="square" rtlCol="0">
            <a:spAutoFit/>
          </a:bodyPr>
          <a:lstStyle/>
          <a:p>
            <a:endParaRPr lang="en-US" dirty="0"/>
          </a:p>
        </p:txBody>
      </p:sp>
      <p:sp>
        <p:nvSpPr>
          <p:cNvPr id="7" name="TextBox 6"/>
          <p:cNvSpPr txBox="1"/>
          <p:nvPr/>
        </p:nvSpPr>
        <p:spPr>
          <a:xfrm>
            <a:off x="6826332" y="6015127"/>
            <a:ext cx="4006770" cy="558140"/>
          </a:xfrm>
          <a:prstGeom prst="rect">
            <a:avLst/>
          </a:prstGeom>
          <a:solidFill>
            <a:schemeClr val="bg1"/>
          </a:solidFill>
        </p:spPr>
        <p:txBody>
          <a:bodyPr wrap="square" rtlCol="0">
            <a:spAutoFit/>
          </a:bodyPr>
          <a:lstStyle/>
          <a:p>
            <a:endParaRPr lang="en-US" dirty="0"/>
          </a:p>
        </p:txBody>
      </p:sp>
      <p:sp>
        <p:nvSpPr>
          <p:cNvPr id="8" name="TextBox 7"/>
          <p:cNvSpPr txBox="1"/>
          <p:nvPr/>
        </p:nvSpPr>
        <p:spPr>
          <a:xfrm>
            <a:off x="1358897" y="1153330"/>
            <a:ext cx="1942443" cy="558140"/>
          </a:xfrm>
          <a:prstGeom prst="rect">
            <a:avLst/>
          </a:prstGeom>
          <a:solidFill>
            <a:schemeClr val="bg1"/>
          </a:solidFill>
        </p:spPr>
        <p:txBody>
          <a:bodyPr wrap="square" rtlCol="0">
            <a:spAutoFit/>
          </a:bodyPr>
          <a:lstStyle/>
          <a:p>
            <a:endParaRPr lang="en-US" dirty="0"/>
          </a:p>
        </p:txBody>
      </p:sp>
      <p:sp>
        <p:nvSpPr>
          <p:cNvPr id="9" name="TextBox 8"/>
          <p:cNvSpPr txBox="1"/>
          <p:nvPr/>
        </p:nvSpPr>
        <p:spPr>
          <a:xfrm>
            <a:off x="296883" y="1153330"/>
            <a:ext cx="2352311" cy="769441"/>
          </a:xfrm>
          <a:prstGeom prst="rect">
            <a:avLst/>
          </a:prstGeom>
          <a:noFill/>
        </p:spPr>
        <p:txBody>
          <a:bodyPr wrap="none" rtlCol="0">
            <a:spAutoFit/>
          </a:bodyPr>
          <a:lstStyle/>
          <a:p>
            <a:r>
              <a:rPr lang="en-US" sz="4400" dirty="0">
                <a:solidFill>
                  <a:srgbClr val="FF0000"/>
                </a:solidFill>
              </a:rPr>
              <a:t>Pathogen</a:t>
            </a:r>
          </a:p>
        </p:txBody>
      </p:sp>
      <p:sp>
        <p:nvSpPr>
          <p:cNvPr id="10" name="TextBox 9"/>
          <p:cNvSpPr txBox="1"/>
          <p:nvPr/>
        </p:nvSpPr>
        <p:spPr>
          <a:xfrm>
            <a:off x="9664064" y="5949555"/>
            <a:ext cx="2338076" cy="769441"/>
          </a:xfrm>
          <a:prstGeom prst="rect">
            <a:avLst/>
          </a:prstGeom>
          <a:noFill/>
        </p:spPr>
        <p:txBody>
          <a:bodyPr wrap="none" rtlCol="0">
            <a:spAutoFit/>
          </a:bodyPr>
          <a:lstStyle/>
          <a:p>
            <a:r>
              <a:rPr lang="en-US" sz="4400" dirty="0">
                <a:solidFill>
                  <a:srgbClr val="FF0000"/>
                </a:solidFill>
              </a:rPr>
              <a:t>Outbreak</a:t>
            </a:r>
          </a:p>
        </p:txBody>
      </p:sp>
      <p:sp>
        <p:nvSpPr>
          <p:cNvPr id="11" name="TextBox 10"/>
          <p:cNvSpPr txBox="1"/>
          <p:nvPr/>
        </p:nvSpPr>
        <p:spPr>
          <a:xfrm>
            <a:off x="1692914" y="3934136"/>
            <a:ext cx="2589299" cy="769441"/>
          </a:xfrm>
          <a:prstGeom prst="rect">
            <a:avLst/>
          </a:prstGeom>
          <a:noFill/>
        </p:spPr>
        <p:txBody>
          <a:bodyPr wrap="none" rtlCol="0">
            <a:spAutoFit/>
          </a:bodyPr>
          <a:lstStyle/>
          <a:p>
            <a:r>
              <a:rPr lang="en-US" sz="4400" dirty="0"/>
              <a:t>Landscape</a:t>
            </a:r>
          </a:p>
        </p:txBody>
      </p:sp>
      <p:sp>
        <p:nvSpPr>
          <p:cNvPr id="12" name="TextBox 11"/>
          <p:cNvSpPr txBox="1"/>
          <p:nvPr/>
        </p:nvSpPr>
        <p:spPr>
          <a:xfrm>
            <a:off x="917493" y="2999884"/>
            <a:ext cx="1925399" cy="769441"/>
          </a:xfrm>
          <a:prstGeom prst="rect">
            <a:avLst/>
          </a:prstGeom>
          <a:noFill/>
        </p:spPr>
        <p:txBody>
          <a:bodyPr wrap="none" rtlCol="0">
            <a:spAutoFit/>
          </a:bodyPr>
          <a:lstStyle/>
          <a:p>
            <a:r>
              <a:rPr lang="en-US" sz="4400" dirty="0"/>
              <a:t>Climate</a:t>
            </a:r>
          </a:p>
        </p:txBody>
      </p:sp>
      <p:sp>
        <p:nvSpPr>
          <p:cNvPr id="13" name="TextBox 12"/>
          <p:cNvSpPr txBox="1"/>
          <p:nvPr/>
        </p:nvSpPr>
        <p:spPr>
          <a:xfrm>
            <a:off x="2330118" y="4950567"/>
            <a:ext cx="5335563" cy="769441"/>
          </a:xfrm>
          <a:prstGeom prst="rect">
            <a:avLst/>
          </a:prstGeom>
          <a:noFill/>
        </p:spPr>
        <p:txBody>
          <a:bodyPr wrap="none" rtlCol="0">
            <a:spAutoFit/>
          </a:bodyPr>
          <a:lstStyle/>
          <a:p>
            <a:r>
              <a:rPr lang="en-US" sz="4400" dirty="0"/>
              <a:t>Pathogen Introduction</a:t>
            </a:r>
          </a:p>
        </p:txBody>
      </p:sp>
      <p:sp>
        <p:nvSpPr>
          <p:cNvPr id="15" name="TextBox 14"/>
          <p:cNvSpPr txBox="1"/>
          <p:nvPr/>
        </p:nvSpPr>
        <p:spPr>
          <a:xfrm>
            <a:off x="5507754" y="5832331"/>
            <a:ext cx="3022687" cy="769441"/>
          </a:xfrm>
          <a:prstGeom prst="rect">
            <a:avLst/>
          </a:prstGeom>
          <a:noFill/>
        </p:spPr>
        <p:txBody>
          <a:bodyPr wrap="none" rtlCol="0">
            <a:spAutoFit/>
          </a:bodyPr>
          <a:lstStyle/>
          <a:p>
            <a:r>
              <a:rPr lang="en-US" sz="4400" dirty="0" err="1"/>
              <a:t>Susceptibles</a:t>
            </a:r>
            <a:endParaRPr lang="en-US" sz="4400" dirty="0"/>
          </a:p>
        </p:txBody>
      </p:sp>
    </p:spTree>
    <p:extLst>
      <p:ext uri="{BB962C8B-B14F-4D97-AF65-F5344CB8AC3E}">
        <p14:creationId xmlns:p14="http://schemas.microsoft.com/office/powerpoint/2010/main" val="3376876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52" y="335307"/>
            <a:ext cx="10515600" cy="1325563"/>
          </a:xfrm>
        </p:spPr>
        <p:txBody>
          <a:bodyPr/>
          <a:lstStyle/>
          <a:p>
            <a:r>
              <a:rPr lang="en-US" dirty="0" smtClean="0">
                <a:latin typeface="Garamond" panose="02020404030301010803" pitchFamily="18" charset="0"/>
              </a:rPr>
              <a:t>Housing </a:t>
            </a:r>
            <a:r>
              <a:rPr lang="en-US" dirty="0">
                <a:latin typeface="Garamond" panose="02020404030301010803" pitchFamily="18" charset="0"/>
              </a:rPr>
              <a:t>d</a:t>
            </a:r>
            <a:r>
              <a:rPr lang="en-US" dirty="0" smtClean="0">
                <a:latin typeface="Garamond" panose="02020404030301010803" pitchFamily="18" charset="0"/>
              </a:rPr>
              <a:t>evelopment and mosquitoes</a:t>
            </a:r>
            <a:endParaRPr lang="es-VE" dirty="0">
              <a:latin typeface="Garamond" panose="02020404030301010803" pitchFamily="18" charset="0"/>
            </a:endParaRPr>
          </a:p>
        </p:txBody>
      </p:sp>
      <p:pic>
        <p:nvPicPr>
          <p:cNvPr id="5" name="Content Placeholder 4"/>
          <p:cNvPicPr>
            <a:picLocks noGrp="1" noChangeAspect="1"/>
          </p:cNvPicPr>
          <p:nvPr>
            <p:ph idx="1"/>
          </p:nvPr>
        </p:nvPicPr>
        <p:blipFill>
          <a:blip r:embed="rId2"/>
          <a:stretch>
            <a:fillRect/>
          </a:stretch>
        </p:blipFill>
        <p:spPr>
          <a:xfrm>
            <a:off x="270552" y="1867530"/>
            <a:ext cx="7342150" cy="4351338"/>
          </a:xfrm>
          <a:prstGeom prst="rect">
            <a:avLst/>
          </a:prstGeom>
        </p:spPr>
      </p:pic>
      <p:pic>
        <p:nvPicPr>
          <p:cNvPr id="6" name="Picture 5"/>
          <p:cNvPicPr>
            <a:picLocks noChangeAspect="1"/>
          </p:cNvPicPr>
          <p:nvPr/>
        </p:nvPicPr>
        <p:blipFill>
          <a:blip r:embed="rId3"/>
          <a:stretch>
            <a:fillRect/>
          </a:stretch>
        </p:blipFill>
        <p:spPr>
          <a:xfrm>
            <a:off x="7655043" y="2523318"/>
            <a:ext cx="4536957" cy="3039761"/>
          </a:xfrm>
          <a:prstGeom prst="rect">
            <a:avLst/>
          </a:prstGeom>
        </p:spPr>
      </p:pic>
      <p:sp>
        <p:nvSpPr>
          <p:cNvPr id="3" name="TextBox 2"/>
          <p:cNvSpPr txBox="1"/>
          <p:nvPr/>
        </p:nvSpPr>
        <p:spPr>
          <a:xfrm>
            <a:off x="130540" y="6218868"/>
            <a:ext cx="11569577" cy="523220"/>
          </a:xfrm>
          <a:prstGeom prst="rect">
            <a:avLst/>
          </a:prstGeom>
          <a:noFill/>
        </p:spPr>
        <p:txBody>
          <a:bodyPr wrap="none" rtlCol="0">
            <a:spAutoFit/>
          </a:bodyPr>
          <a:lstStyle/>
          <a:p>
            <a:r>
              <a:rPr lang="en-US" sz="1400" dirty="0" smtClean="0"/>
              <a:t>Apple Maps</a:t>
            </a:r>
          </a:p>
          <a:p>
            <a:r>
              <a:rPr lang="en-US" sz="1400" dirty="0"/>
              <a:t>https://news.wgcu.org/section/environment/2023-07-20/eighth-malaria-case-confirmed-in-sarasota-equals-largest-u-s-outbreak-of-the-disease-in-decades </a:t>
            </a:r>
            <a:endParaRPr lang="es-VE" sz="1400" dirty="0"/>
          </a:p>
        </p:txBody>
      </p:sp>
    </p:spTree>
    <p:extLst>
      <p:ext uri="{BB962C8B-B14F-4D97-AF65-F5344CB8AC3E}">
        <p14:creationId xmlns:p14="http://schemas.microsoft.com/office/powerpoint/2010/main" val="4094031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dirty="0" err="1" smtClean="0">
                <a:latin typeface="Garamond" panose="02020404030301010803" pitchFamily="18" charset="0"/>
              </a:rPr>
              <a:t>Vectorial</a:t>
            </a:r>
            <a:r>
              <a:rPr lang="en-US" dirty="0" smtClean="0">
                <a:latin typeface="Garamond" panose="02020404030301010803" pitchFamily="18" charset="0"/>
              </a:rPr>
              <a:t> Capacity</a:t>
            </a:r>
            <a:endParaRPr lang="en-US" dirty="0">
              <a:latin typeface="Garamond" panose="02020404030301010803"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56" y="1620878"/>
            <a:ext cx="6305444" cy="4729083"/>
          </a:xfrm>
          <a:prstGeom prst="rect">
            <a:avLst/>
          </a:prstGeom>
        </p:spPr>
      </p:pic>
      <p:sp>
        <p:nvSpPr>
          <p:cNvPr id="4" name="TextBox 3"/>
          <p:cNvSpPr txBox="1"/>
          <p:nvPr/>
        </p:nvSpPr>
        <p:spPr>
          <a:xfrm>
            <a:off x="101754" y="6290485"/>
            <a:ext cx="5019261" cy="523220"/>
          </a:xfrm>
          <a:prstGeom prst="rect">
            <a:avLst/>
          </a:prstGeom>
          <a:noFill/>
        </p:spPr>
        <p:txBody>
          <a:bodyPr wrap="square" rtlCol="0">
            <a:spAutoFit/>
          </a:bodyPr>
          <a:lstStyle/>
          <a:p>
            <a:r>
              <a:rPr lang="en-US" sz="1400" dirty="0" err="1" smtClean="0"/>
              <a:t>Coatsworth</a:t>
            </a:r>
            <a:r>
              <a:rPr lang="en-US" sz="1400" dirty="0" smtClean="0"/>
              <a:t>, H. et al. Lancet </a:t>
            </a:r>
            <a:r>
              <a:rPr lang="en-US" sz="1400" dirty="0" err="1" smtClean="0"/>
              <a:t>Reg</a:t>
            </a:r>
            <a:r>
              <a:rPr lang="en-US" sz="1400" dirty="0" smtClean="0"/>
              <a:t> Health Am 2022 (11): 100231</a:t>
            </a:r>
            <a:endParaRPr lang="en-US" sz="1400" dirty="0" smtClean="0"/>
          </a:p>
          <a:p>
            <a:r>
              <a:rPr lang="en-US" sz="1400" dirty="0" smtClean="0"/>
              <a:t>Fish, D. et al. </a:t>
            </a:r>
            <a:r>
              <a:rPr lang="en-US" sz="1400" dirty="0" err="1" smtClean="0"/>
              <a:t>PLoS</a:t>
            </a:r>
            <a:r>
              <a:rPr lang="en-US" sz="1400" dirty="0" smtClean="0"/>
              <a:t> One 2021 16(11): e0259419</a:t>
            </a:r>
            <a:endParaRPr lang="es-VE" sz="1400" dirty="0"/>
          </a:p>
        </p:txBody>
      </p:sp>
      <p:sp>
        <p:nvSpPr>
          <p:cNvPr id="15" name="Right Arrow 14"/>
          <p:cNvSpPr/>
          <p:nvPr/>
        </p:nvSpPr>
        <p:spPr>
          <a:xfrm rot="20651433">
            <a:off x="2883228" y="1255702"/>
            <a:ext cx="4493852" cy="288333"/>
          </a:xfrm>
          <a:prstGeom prst="rightArrow">
            <a:avLst>
              <a:gd name="adj1" fmla="val 50000"/>
              <a:gd name="adj2" fmla="val 74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6" name="Right Arrow 15"/>
          <p:cNvSpPr/>
          <p:nvPr/>
        </p:nvSpPr>
        <p:spPr>
          <a:xfrm rot="925422">
            <a:off x="2419248" y="3759104"/>
            <a:ext cx="3493642" cy="328057"/>
          </a:xfrm>
          <a:prstGeom prst="rightArrow">
            <a:avLst>
              <a:gd name="adj1" fmla="val 50000"/>
              <a:gd name="adj2" fmla="val 74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3" name="Oval 2"/>
          <p:cNvSpPr/>
          <p:nvPr/>
        </p:nvSpPr>
        <p:spPr>
          <a:xfrm>
            <a:off x="1005041" y="2835604"/>
            <a:ext cx="1449923" cy="9144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7" name="Oval 16"/>
          <p:cNvSpPr/>
          <p:nvPr/>
        </p:nvSpPr>
        <p:spPr>
          <a:xfrm>
            <a:off x="1699052" y="2039779"/>
            <a:ext cx="1437514" cy="9144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8" name="TextBox 7"/>
          <p:cNvSpPr txBox="1"/>
          <p:nvPr/>
        </p:nvSpPr>
        <p:spPr>
          <a:xfrm>
            <a:off x="6023020" y="3889364"/>
            <a:ext cx="5678120" cy="646331"/>
          </a:xfrm>
          <a:prstGeom prst="rect">
            <a:avLst/>
          </a:prstGeom>
          <a:noFill/>
        </p:spPr>
        <p:txBody>
          <a:bodyPr wrap="square" rtlCol="0">
            <a:spAutoFit/>
          </a:bodyPr>
          <a:lstStyle/>
          <a:p>
            <a:r>
              <a:rPr lang="en-US" dirty="0" smtClean="0"/>
              <a:t>Vector ecology – </a:t>
            </a:r>
            <a:r>
              <a:rPr lang="en-US" i="1" dirty="0" smtClean="0"/>
              <a:t>An. </a:t>
            </a:r>
            <a:r>
              <a:rPr lang="en-US" i="1" dirty="0" err="1" smtClean="0"/>
              <a:t>crucians</a:t>
            </a:r>
            <a:r>
              <a:rPr lang="en-US" i="1" dirty="0" smtClean="0"/>
              <a:t> </a:t>
            </a:r>
            <a:r>
              <a:rPr lang="en-US" dirty="0" smtClean="0"/>
              <a:t>occupies natural marsh habitat as well as urban marshes</a:t>
            </a:r>
            <a:endParaRPr lang="es-VE" dirty="0"/>
          </a:p>
        </p:txBody>
      </p:sp>
      <p:pic>
        <p:nvPicPr>
          <p:cNvPr id="9" name="Picture 8"/>
          <p:cNvPicPr>
            <a:picLocks noChangeAspect="1"/>
          </p:cNvPicPr>
          <p:nvPr/>
        </p:nvPicPr>
        <p:blipFill>
          <a:blip r:embed="rId4"/>
          <a:stretch>
            <a:fillRect/>
          </a:stretch>
        </p:blipFill>
        <p:spPr>
          <a:xfrm>
            <a:off x="9670201" y="4496697"/>
            <a:ext cx="2330190" cy="2132716"/>
          </a:xfrm>
          <a:prstGeom prst="rect">
            <a:avLst/>
          </a:prstGeom>
        </p:spPr>
      </p:pic>
      <p:pic>
        <p:nvPicPr>
          <p:cNvPr id="11" name="Picture 10"/>
          <p:cNvPicPr>
            <a:picLocks noChangeAspect="1"/>
          </p:cNvPicPr>
          <p:nvPr/>
        </p:nvPicPr>
        <p:blipFill>
          <a:blip r:embed="rId5"/>
          <a:stretch>
            <a:fillRect/>
          </a:stretch>
        </p:blipFill>
        <p:spPr>
          <a:xfrm>
            <a:off x="5904776" y="4496697"/>
            <a:ext cx="3636009" cy="2148579"/>
          </a:xfrm>
          <a:prstGeom prst="rect">
            <a:avLst/>
          </a:prstGeom>
        </p:spPr>
      </p:pic>
      <p:pic>
        <p:nvPicPr>
          <p:cNvPr id="13" name="Picture 12"/>
          <p:cNvPicPr>
            <a:picLocks noChangeAspect="1"/>
          </p:cNvPicPr>
          <p:nvPr/>
        </p:nvPicPr>
        <p:blipFill>
          <a:blip r:embed="rId6"/>
          <a:stretch>
            <a:fillRect/>
          </a:stretch>
        </p:blipFill>
        <p:spPr>
          <a:xfrm>
            <a:off x="7984349" y="65314"/>
            <a:ext cx="3849337" cy="3684690"/>
          </a:xfrm>
          <a:prstGeom prst="rect">
            <a:avLst/>
          </a:prstGeom>
        </p:spPr>
      </p:pic>
    </p:spTree>
    <p:extLst>
      <p:ext uri="{BB962C8B-B14F-4D97-AF65-F5344CB8AC3E}">
        <p14:creationId xmlns:p14="http://schemas.microsoft.com/office/powerpoint/2010/main" val="36855089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58897" y="195943"/>
            <a:ext cx="9474204" cy="6377324"/>
          </a:xfrm>
          <a:prstGeom prst="rect">
            <a:avLst/>
          </a:prstGeom>
        </p:spPr>
      </p:pic>
      <p:sp>
        <p:nvSpPr>
          <p:cNvPr id="5" name="TextBox 4"/>
          <p:cNvSpPr txBox="1"/>
          <p:nvPr/>
        </p:nvSpPr>
        <p:spPr>
          <a:xfrm>
            <a:off x="2861953" y="4227616"/>
            <a:ext cx="2054431" cy="558140"/>
          </a:xfrm>
          <a:prstGeom prst="rect">
            <a:avLst/>
          </a:prstGeom>
          <a:solidFill>
            <a:schemeClr val="bg1"/>
          </a:solidFill>
        </p:spPr>
        <p:txBody>
          <a:bodyPr wrap="square" rtlCol="0">
            <a:spAutoFit/>
          </a:bodyPr>
          <a:lstStyle/>
          <a:p>
            <a:endParaRPr lang="en-US" dirty="0"/>
          </a:p>
        </p:txBody>
      </p:sp>
      <p:sp>
        <p:nvSpPr>
          <p:cNvPr id="6" name="TextBox 5"/>
          <p:cNvSpPr txBox="1"/>
          <p:nvPr/>
        </p:nvSpPr>
        <p:spPr>
          <a:xfrm>
            <a:off x="7503226" y="1174112"/>
            <a:ext cx="2054431" cy="558140"/>
          </a:xfrm>
          <a:prstGeom prst="rect">
            <a:avLst/>
          </a:prstGeom>
          <a:solidFill>
            <a:schemeClr val="bg1"/>
          </a:solidFill>
        </p:spPr>
        <p:txBody>
          <a:bodyPr wrap="square" rtlCol="0">
            <a:spAutoFit/>
          </a:bodyPr>
          <a:lstStyle/>
          <a:p>
            <a:endParaRPr lang="en-US" dirty="0"/>
          </a:p>
        </p:txBody>
      </p:sp>
      <p:sp>
        <p:nvSpPr>
          <p:cNvPr id="7" name="TextBox 6"/>
          <p:cNvSpPr txBox="1"/>
          <p:nvPr/>
        </p:nvSpPr>
        <p:spPr>
          <a:xfrm>
            <a:off x="6826332" y="6015127"/>
            <a:ext cx="4006770" cy="558140"/>
          </a:xfrm>
          <a:prstGeom prst="rect">
            <a:avLst/>
          </a:prstGeom>
          <a:solidFill>
            <a:schemeClr val="bg1"/>
          </a:solidFill>
        </p:spPr>
        <p:txBody>
          <a:bodyPr wrap="square" rtlCol="0">
            <a:spAutoFit/>
          </a:bodyPr>
          <a:lstStyle/>
          <a:p>
            <a:endParaRPr lang="en-US" dirty="0"/>
          </a:p>
        </p:txBody>
      </p:sp>
      <p:sp>
        <p:nvSpPr>
          <p:cNvPr id="8" name="TextBox 7"/>
          <p:cNvSpPr txBox="1"/>
          <p:nvPr/>
        </p:nvSpPr>
        <p:spPr>
          <a:xfrm>
            <a:off x="1358897" y="1153330"/>
            <a:ext cx="1942443" cy="558140"/>
          </a:xfrm>
          <a:prstGeom prst="rect">
            <a:avLst/>
          </a:prstGeom>
          <a:solidFill>
            <a:schemeClr val="bg1"/>
          </a:solidFill>
        </p:spPr>
        <p:txBody>
          <a:bodyPr wrap="square" rtlCol="0">
            <a:spAutoFit/>
          </a:bodyPr>
          <a:lstStyle/>
          <a:p>
            <a:endParaRPr lang="en-US" dirty="0"/>
          </a:p>
        </p:txBody>
      </p:sp>
      <p:sp>
        <p:nvSpPr>
          <p:cNvPr id="9" name="TextBox 8"/>
          <p:cNvSpPr txBox="1"/>
          <p:nvPr/>
        </p:nvSpPr>
        <p:spPr>
          <a:xfrm>
            <a:off x="296883" y="1153330"/>
            <a:ext cx="2352311" cy="769441"/>
          </a:xfrm>
          <a:prstGeom prst="rect">
            <a:avLst/>
          </a:prstGeom>
          <a:noFill/>
        </p:spPr>
        <p:txBody>
          <a:bodyPr wrap="none" rtlCol="0">
            <a:spAutoFit/>
          </a:bodyPr>
          <a:lstStyle/>
          <a:p>
            <a:r>
              <a:rPr lang="en-US" sz="4400" dirty="0">
                <a:solidFill>
                  <a:srgbClr val="FF0000"/>
                </a:solidFill>
              </a:rPr>
              <a:t>Pathogen</a:t>
            </a:r>
          </a:p>
        </p:txBody>
      </p:sp>
      <p:sp>
        <p:nvSpPr>
          <p:cNvPr id="10" name="TextBox 9"/>
          <p:cNvSpPr txBox="1"/>
          <p:nvPr/>
        </p:nvSpPr>
        <p:spPr>
          <a:xfrm>
            <a:off x="9664064" y="5949555"/>
            <a:ext cx="2338076" cy="769441"/>
          </a:xfrm>
          <a:prstGeom prst="rect">
            <a:avLst/>
          </a:prstGeom>
          <a:noFill/>
        </p:spPr>
        <p:txBody>
          <a:bodyPr wrap="none" rtlCol="0">
            <a:spAutoFit/>
          </a:bodyPr>
          <a:lstStyle/>
          <a:p>
            <a:r>
              <a:rPr lang="en-US" sz="4400" dirty="0">
                <a:solidFill>
                  <a:srgbClr val="FF0000"/>
                </a:solidFill>
              </a:rPr>
              <a:t>Outbreak</a:t>
            </a:r>
          </a:p>
        </p:txBody>
      </p:sp>
      <p:sp>
        <p:nvSpPr>
          <p:cNvPr id="11" name="TextBox 10"/>
          <p:cNvSpPr txBox="1"/>
          <p:nvPr/>
        </p:nvSpPr>
        <p:spPr>
          <a:xfrm>
            <a:off x="1692914" y="3934136"/>
            <a:ext cx="2589299" cy="769441"/>
          </a:xfrm>
          <a:prstGeom prst="rect">
            <a:avLst/>
          </a:prstGeom>
          <a:noFill/>
        </p:spPr>
        <p:txBody>
          <a:bodyPr wrap="none" rtlCol="0">
            <a:spAutoFit/>
          </a:bodyPr>
          <a:lstStyle/>
          <a:p>
            <a:r>
              <a:rPr lang="en-US" sz="4400" dirty="0"/>
              <a:t>Landscape</a:t>
            </a:r>
          </a:p>
        </p:txBody>
      </p:sp>
      <p:sp>
        <p:nvSpPr>
          <p:cNvPr id="12" name="TextBox 11"/>
          <p:cNvSpPr txBox="1"/>
          <p:nvPr/>
        </p:nvSpPr>
        <p:spPr>
          <a:xfrm>
            <a:off x="917493" y="2999884"/>
            <a:ext cx="1925399" cy="769441"/>
          </a:xfrm>
          <a:prstGeom prst="rect">
            <a:avLst/>
          </a:prstGeom>
          <a:noFill/>
        </p:spPr>
        <p:txBody>
          <a:bodyPr wrap="none" rtlCol="0">
            <a:spAutoFit/>
          </a:bodyPr>
          <a:lstStyle/>
          <a:p>
            <a:r>
              <a:rPr lang="en-US" sz="4400" dirty="0"/>
              <a:t>Climate</a:t>
            </a:r>
          </a:p>
        </p:txBody>
      </p:sp>
      <p:sp>
        <p:nvSpPr>
          <p:cNvPr id="13" name="TextBox 12"/>
          <p:cNvSpPr txBox="1"/>
          <p:nvPr/>
        </p:nvSpPr>
        <p:spPr>
          <a:xfrm>
            <a:off x="2330118" y="4950567"/>
            <a:ext cx="5335563" cy="769441"/>
          </a:xfrm>
          <a:prstGeom prst="rect">
            <a:avLst/>
          </a:prstGeom>
          <a:noFill/>
        </p:spPr>
        <p:txBody>
          <a:bodyPr wrap="none" rtlCol="0">
            <a:spAutoFit/>
          </a:bodyPr>
          <a:lstStyle/>
          <a:p>
            <a:r>
              <a:rPr lang="en-US" sz="4400" dirty="0"/>
              <a:t>Pathogen Introduction</a:t>
            </a:r>
          </a:p>
        </p:txBody>
      </p:sp>
      <p:sp>
        <p:nvSpPr>
          <p:cNvPr id="15" name="TextBox 14"/>
          <p:cNvSpPr txBox="1"/>
          <p:nvPr/>
        </p:nvSpPr>
        <p:spPr>
          <a:xfrm>
            <a:off x="5507754" y="5832331"/>
            <a:ext cx="3022687" cy="769441"/>
          </a:xfrm>
          <a:prstGeom prst="rect">
            <a:avLst/>
          </a:prstGeom>
          <a:noFill/>
        </p:spPr>
        <p:txBody>
          <a:bodyPr wrap="none" rtlCol="0">
            <a:spAutoFit/>
          </a:bodyPr>
          <a:lstStyle/>
          <a:p>
            <a:r>
              <a:rPr lang="en-US" sz="4400" dirty="0" err="1"/>
              <a:t>Susceptibles</a:t>
            </a:r>
            <a:endParaRPr lang="en-US" sz="4400" dirty="0"/>
          </a:p>
        </p:txBody>
      </p:sp>
    </p:spTree>
    <p:extLst>
      <p:ext uri="{BB962C8B-B14F-4D97-AF65-F5344CB8AC3E}">
        <p14:creationId xmlns:p14="http://schemas.microsoft.com/office/powerpoint/2010/main" val="4237292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Pathogen introduction</a:t>
            </a:r>
            <a:endParaRPr lang="es-VE" dirty="0">
              <a:latin typeface="Garamond" panose="02020404030301010803" pitchFamily="18" charset="0"/>
            </a:endParaRPr>
          </a:p>
        </p:txBody>
      </p:sp>
      <p:sp>
        <p:nvSpPr>
          <p:cNvPr id="4" name="Content Placeholder 3"/>
          <p:cNvSpPr>
            <a:spLocks noGrp="1"/>
          </p:cNvSpPr>
          <p:nvPr>
            <p:ph idx="1"/>
          </p:nvPr>
        </p:nvSpPr>
        <p:spPr/>
        <p:txBody>
          <a:bodyPr/>
          <a:lstStyle/>
          <a:p>
            <a:endParaRPr lang="es-VE" dirty="0"/>
          </a:p>
        </p:txBody>
      </p:sp>
      <p:pic>
        <p:nvPicPr>
          <p:cNvPr id="6" name="Picture 5"/>
          <p:cNvPicPr>
            <a:picLocks noChangeAspect="1"/>
          </p:cNvPicPr>
          <p:nvPr/>
        </p:nvPicPr>
        <p:blipFill>
          <a:blip r:embed="rId2"/>
          <a:stretch>
            <a:fillRect/>
          </a:stretch>
        </p:blipFill>
        <p:spPr>
          <a:xfrm>
            <a:off x="1985211" y="1419726"/>
            <a:ext cx="7211687" cy="5289432"/>
          </a:xfrm>
          <a:prstGeom prst="rect">
            <a:avLst/>
          </a:prstGeom>
        </p:spPr>
      </p:pic>
      <p:sp>
        <p:nvSpPr>
          <p:cNvPr id="7" name="TextBox 6"/>
          <p:cNvSpPr txBox="1"/>
          <p:nvPr/>
        </p:nvSpPr>
        <p:spPr>
          <a:xfrm>
            <a:off x="6631695" y="6555269"/>
            <a:ext cx="5560305" cy="307777"/>
          </a:xfrm>
          <a:prstGeom prst="rect">
            <a:avLst/>
          </a:prstGeom>
          <a:noFill/>
        </p:spPr>
        <p:txBody>
          <a:bodyPr wrap="none" rtlCol="0">
            <a:spAutoFit/>
          </a:bodyPr>
          <a:lstStyle/>
          <a:p>
            <a:r>
              <a:rPr lang="en-US" sz="1400" dirty="0" smtClean="0"/>
              <a:t>Florida Department of Health Arbovirus Surveillance Reports, 2013 - 2023</a:t>
            </a:r>
            <a:endParaRPr lang="es-VE" sz="1400" dirty="0"/>
          </a:p>
        </p:txBody>
      </p:sp>
      <p:sp>
        <p:nvSpPr>
          <p:cNvPr id="8" name="Oval 7"/>
          <p:cNvSpPr/>
          <p:nvPr/>
        </p:nvSpPr>
        <p:spPr>
          <a:xfrm>
            <a:off x="8497447" y="4064442"/>
            <a:ext cx="914400" cy="9144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Tree>
    <p:extLst>
      <p:ext uri="{BB962C8B-B14F-4D97-AF65-F5344CB8AC3E}">
        <p14:creationId xmlns:p14="http://schemas.microsoft.com/office/powerpoint/2010/main" val="2525639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Other vector-borne disease threats in Florida</a:t>
            </a:r>
            <a:endParaRPr lang="es-VE" dirty="0">
              <a:latin typeface="Garamond" panose="02020404030301010803" pitchFamily="18" charset="0"/>
            </a:endParaRPr>
          </a:p>
        </p:txBody>
      </p:sp>
      <p:sp>
        <p:nvSpPr>
          <p:cNvPr id="3" name="Content Placeholder 2"/>
          <p:cNvSpPr>
            <a:spLocks noGrp="1"/>
          </p:cNvSpPr>
          <p:nvPr>
            <p:ph idx="1"/>
          </p:nvPr>
        </p:nvSpPr>
        <p:spPr>
          <a:xfrm>
            <a:off x="838200" y="1825625"/>
            <a:ext cx="5155096" cy="4351338"/>
          </a:xfrm>
        </p:spPr>
        <p:txBody>
          <a:bodyPr>
            <a:normAutofit lnSpcReduction="10000"/>
          </a:bodyPr>
          <a:lstStyle/>
          <a:p>
            <a:r>
              <a:rPr lang="en-US" sz="2400" i="1" dirty="0" smtClean="0">
                <a:latin typeface="Garamond" panose="02020404030301010803" pitchFamily="18" charset="0"/>
              </a:rPr>
              <a:t>An. </a:t>
            </a:r>
            <a:r>
              <a:rPr lang="en-US" sz="2400" i="1" dirty="0" err="1" smtClean="0">
                <a:latin typeface="Garamond" panose="02020404030301010803" pitchFamily="18" charset="0"/>
              </a:rPr>
              <a:t>crucians</a:t>
            </a:r>
            <a:r>
              <a:rPr lang="en-US" sz="2400" i="1" dirty="0">
                <a:latin typeface="Garamond" panose="02020404030301010803" pitchFamily="18" charset="0"/>
              </a:rPr>
              <a:t> </a:t>
            </a:r>
            <a:r>
              <a:rPr lang="en-US" sz="2400" dirty="0" smtClean="0">
                <a:latin typeface="Garamond" panose="02020404030301010803" pitchFamily="18" charset="0"/>
              </a:rPr>
              <a:t>also found infected with:</a:t>
            </a:r>
          </a:p>
          <a:p>
            <a:pPr lvl="1"/>
            <a:r>
              <a:rPr lang="en-US" dirty="0" smtClean="0">
                <a:latin typeface="Garamond" panose="02020404030301010803" pitchFamily="18" charset="0"/>
              </a:rPr>
              <a:t>Saint Louis </a:t>
            </a:r>
            <a:r>
              <a:rPr lang="en-US" dirty="0">
                <a:latin typeface="Garamond" panose="02020404030301010803" pitchFamily="18" charset="0"/>
              </a:rPr>
              <a:t>e</a:t>
            </a:r>
            <a:r>
              <a:rPr lang="en-US" dirty="0" smtClean="0">
                <a:latin typeface="Garamond" panose="02020404030301010803" pitchFamily="18" charset="0"/>
              </a:rPr>
              <a:t>ncephalitis virus</a:t>
            </a:r>
          </a:p>
          <a:p>
            <a:pPr lvl="1"/>
            <a:r>
              <a:rPr lang="en-US" dirty="0" smtClean="0">
                <a:latin typeface="Garamond" panose="02020404030301010803" pitchFamily="18" charset="0"/>
              </a:rPr>
              <a:t>Eastern equine encephalitis virus</a:t>
            </a:r>
          </a:p>
          <a:p>
            <a:pPr lvl="1"/>
            <a:r>
              <a:rPr lang="en-US" dirty="0" smtClean="0">
                <a:latin typeface="Garamond" panose="02020404030301010803" pitchFamily="18" charset="0"/>
              </a:rPr>
              <a:t>Tensaw </a:t>
            </a:r>
            <a:r>
              <a:rPr lang="en-US" dirty="0" smtClean="0">
                <a:latin typeface="Garamond" panose="02020404030301010803" pitchFamily="18" charset="0"/>
              </a:rPr>
              <a:t>virus</a:t>
            </a:r>
          </a:p>
          <a:p>
            <a:pPr lvl="1"/>
            <a:r>
              <a:rPr lang="en-US" dirty="0" smtClean="0">
                <a:latin typeface="Garamond" panose="02020404030301010803" pitchFamily="18" charset="0"/>
              </a:rPr>
              <a:t>Everglades virus</a:t>
            </a:r>
            <a:endParaRPr lang="en-US" dirty="0" smtClean="0">
              <a:latin typeface="Garamond" panose="02020404030301010803" pitchFamily="18" charset="0"/>
            </a:endParaRPr>
          </a:p>
          <a:p>
            <a:r>
              <a:rPr lang="en-US" sz="2400" dirty="0" smtClean="0">
                <a:latin typeface="Garamond" panose="02020404030301010803" pitchFamily="18" charset="0"/>
              </a:rPr>
              <a:t>EEEV circulation higher than usual, 2 human cases</a:t>
            </a:r>
          </a:p>
          <a:p>
            <a:r>
              <a:rPr lang="en-US" sz="2400" dirty="0" smtClean="0">
                <a:latin typeface="Garamond" panose="02020404030301010803" pitchFamily="18" charset="0"/>
              </a:rPr>
              <a:t>4 human WNV cases</a:t>
            </a:r>
          </a:p>
          <a:p>
            <a:r>
              <a:rPr lang="en-US" sz="2400" dirty="0" smtClean="0">
                <a:latin typeface="Garamond" panose="02020404030301010803" pitchFamily="18" charset="0"/>
              </a:rPr>
              <a:t>September 2023:  14 local cases of dengue in Miami-Dade County (DENV-3), 3 cases in Broward County, 1 case in Polk and Hardee counties</a:t>
            </a:r>
          </a:p>
          <a:p>
            <a:endParaRPr lang="es-VE" dirty="0">
              <a:latin typeface="Garamond" panose="02020404030301010803" pitchFamily="18" charset="0"/>
            </a:endParaRPr>
          </a:p>
        </p:txBody>
      </p:sp>
      <p:pic>
        <p:nvPicPr>
          <p:cNvPr id="5" name="Picture 4"/>
          <p:cNvPicPr>
            <a:picLocks noChangeAspect="1"/>
          </p:cNvPicPr>
          <p:nvPr/>
        </p:nvPicPr>
        <p:blipFill>
          <a:blip r:embed="rId2"/>
          <a:stretch>
            <a:fillRect/>
          </a:stretch>
        </p:blipFill>
        <p:spPr>
          <a:xfrm>
            <a:off x="5993296" y="1892092"/>
            <a:ext cx="6004415" cy="3900895"/>
          </a:xfrm>
          <a:prstGeom prst="rect">
            <a:avLst/>
          </a:prstGeom>
        </p:spPr>
      </p:pic>
      <p:sp>
        <p:nvSpPr>
          <p:cNvPr id="6" name="TextBox 5"/>
          <p:cNvSpPr txBox="1"/>
          <p:nvPr/>
        </p:nvSpPr>
        <p:spPr>
          <a:xfrm>
            <a:off x="-1534972" y="5994392"/>
            <a:ext cx="13566551" cy="954107"/>
          </a:xfrm>
          <a:prstGeom prst="rect">
            <a:avLst/>
          </a:prstGeom>
          <a:noFill/>
        </p:spPr>
        <p:txBody>
          <a:bodyPr wrap="square" rtlCol="0">
            <a:spAutoFit/>
          </a:bodyPr>
          <a:lstStyle/>
          <a:p>
            <a:pPr algn="r"/>
            <a:r>
              <a:rPr lang="en-US" sz="1400" dirty="0" smtClean="0"/>
              <a:t>Anderson, J.F. et al. Am J Trop Med </a:t>
            </a:r>
            <a:r>
              <a:rPr lang="en-US" sz="1400" dirty="0" err="1" smtClean="0"/>
              <a:t>Hyg</a:t>
            </a:r>
            <a:r>
              <a:rPr lang="en-US" sz="1400" dirty="0" smtClean="0"/>
              <a:t>. 2022 106(2): 610-622</a:t>
            </a:r>
          </a:p>
          <a:p>
            <a:pPr algn="r"/>
            <a:r>
              <a:rPr lang="en-US" sz="1400" dirty="0" smtClean="0"/>
              <a:t>Florida </a:t>
            </a:r>
            <a:r>
              <a:rPr lang="en-US" sz="1400" dirty="0"/>
              <a:t>Arbovirus Surveillance</a:t>
            </a:r>
          </a:p>
          <a:p>
            <a:pPr algn="r"/>
            <a:r>
              <a:rPr lang="en-US" sz="1400" dirty="0"/>
              <a:t> https://www.floridahealth.gov/diseases-and-conditions/mosquito-borne-diseases/_documents/2023-w36-arbovirus-surveillance-report.pdf</a:t>
            </a:r>
          </a:p>
          <a:p>
            <a:endParaRPr lang="es-VE" sz="1400" dirty="0"/>
          </a:p>
        </p:txBody>
      </p:sp>
    </p:spTree>
    <p:extLst>
      <p:ext uri="{BB962C8B-B14F-4D97-AF65-F5344CB8AC3E}">
        <p14:creationId xmlns:p14="http://schemas.microsoft.com/office/powerpoint/2010/main" val="3873519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Garamond" panose="02020404030301010803" pitchFamily="18" charset="0"/>
              </a:rPr>
              <a:t>What’s happening around the world (malaria)?</a:t>
            </a:r>
            <a:r>
              <a:rPr lang="es-VE" dirty="0" smtClean="0">
                <a:latin typeface="Garamond" panose="02020404030301010803" pitchFamily="18" charset="0"/>
              </a:rPr>
              <a:t/>
            </a:r>
            <a:br>
              <a:rPr lang="es-VE" dirty="0" smtClean="0">
                <a:latin typeface="Garamond" panose="02020404030301010803" pitchFamily="18" charset="0"/>
              </a:rPr>
            </a:br>
            <a:endParaRPr lang="es-VE" dirty="0">
              <a:latin typeface="Garamond" panose="02020404030301010803" pitchFamily="18" charset="0"/>
            </a:endParaRPr>
          </a:p>
        </p:txBody>
      </p:sp>
      <p:sp>
        <p:nvSpPr>
          <p:cNvPr id="3" name="Content Placeholder 2"/>
          <p:cNvSpPr>
            <a:spLocks noGrp="1"/>
          </p:cNvSpPr>
          <p:nvPr>
            <p:ph idx="1"/>
          </p:nvPr>
        </p:nvSpPr>
        <p:spPr/>
        <p:txBody>
          <a:bodyPr/>
          <a:lstStyle/>
          <a:p>
            <a:endParaRPr lang="es-VE" dirty="0"/>
          </a:p>
        </p:txBody>
      </p:sp>
      <p:pic>
        <p:nvPicPr>
          <p:cNvPr id="4" name="Picture 3"/>
          <p:cNvPicPr>
            <a:picLocks noChangeAspect="1"/>
          </p:cNvPicPr>
          <p:nvPr/>
        </p:nvPicPr>
        <p:blipFill>
          <a:blip r:embed="rId3"/>
          <a:stretch>
            <a:fillRect/>
          </a:stretch>
        </p:blipFill>
        <p:spPr>
          <a:xfrm>
            <a:off x="5142516" y="2053367"/>
            <a:ext cx="7049484" cy="4401164"/>
          </a:xfrm>
          <a:prstGeom prst="rect">
            <a:avLst/>
          </a:prstGeom>
        </p:spPr>
      </p:pic>
      <p:sp>
        <p:nvSpPr>
          <p:cNvPr id="5" name="TextBox 4"/>
          <p:cNvSpPr txBox="1"/>
          <p:nvPr/>
        </p:nvSpPr>
        <p:spPr>
          <a:xfrm>
            <a:off x="7546255" y="6334780"/>
            <a:ext cx="5347589" cy="523220"/>
          </a:xfrm>
          <a:prstGeom prst="rect">
            <a:avLst/>
          </a:prstGeom>
          <a:noFill/>
        </p:spPr>
        <p:txBody>
          <a:bodyPr wrap="square" rtlCol="0">
            <a:spAutoFit/>
          </a:bodyPr>
          <a:lstStyle/>
          <a:p>
            <a:r>
              <a:rPr lang="en-US" sz="1400" dirty="0" smtClean="0"/>
              <a:t>Mordecai, EA et al. Lancet Planet Health 2020, 4(9): E416-23</a:t>
            </a:r>
          </a:p>
          <a:p>
            <a:r>
              <a:rPr lang="en-US" sz="1400" dirty="0" smtClean="0"/>
              <a:t>Murdock, CC et al. </a:t>
            </a:r>
            <a:r>
              <a:rPr lang="en-US" sz="1400" dirty="0" err="1" smtClean="0"/>
              <a:t>Sci</a:t>
            </a:r>
            <a:r>
              <a:rPr lang="en-US" sz="1400" dirty="0" smtClean="0"/>
              <a:t> Rep 2016, 6(1): 27771 </a:t>
            </a:r>
            <a:endParaRPr lang="es-VE" sz="1400" dirty="0"/>
          </a:p>
        </p:txBody>
      </p:sp>
      <p:pic>
        <p:nvPicPr>
          <p:cNvPr id="6" name="Picture 5"/>
          <p:cNvPicPr>
            <a:picLocks noChangeAspect="1"/>
          </p:cNvPicPr>
          <p:nvPr/>
        </p:nvPicPr>
        <p:blipFill>
          <a:blip r:embed="rId4"/>
          <a:stretch>
            <a:fillRect/>
          </a:stretch>
        </p:blipFill>
        <p:spPr>
          <a:xfrm>
            <a:off x="451591" y="1767577"/>
            <a:ext cx="5077534" cy="4972744"/>
          </a:xfrm>
          <a:prstGeom prst="rect">
            <a:avLst/>
          </a:prstGeom>
        </p:spPr>
      </p:pic>
    </p:spTree>
    <p:extLst>
      <p:ext uri="{BB962C8B-B14F-4D97-AF65-F5344CB8AC3E}">
        <p14:creationId xmlns:p14="http://schemas.microsoft.com/office/powerpoint/2010/main" val="2562819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E92D7-B35F-6042-B86B-9C2EC912CDA9}"/>
              </a:ext>
            </a:extLst>
          </p:cNvPr>
          <p:cNvSpPr>
            <a:spLocks noGrp="1"/>
          </p:cNvSpPr>
          <p:nvPr>
            <p:ph type="title"/>
          </p:nvPr>
        </p:nvSpPr>
        <p:spPr>
          <a:xfrm>
            <a:off x="550606" y="365125"/>
            <a:ext cx="11228439" cy="1325563"/>
          </a:xfrm>
        </p:spPr>
        <p:txBody>
          <a:bodyPr>
            <a:normAutofit/>
          </a:bodyPr>
          <a:lstStyle/>
          <a:p>
            <a:r>
              <a:rPr lang="en-US" sz="4200" dirty="0">
                <a:latin typeface="Garamond" panose="02020404030301010803" pitchFamily="18" charset="0"/>
              </a:rPr>
              <a:t>What can we do to prevent vector-borne diseases?</a:t>
            </a:r>
          </a:p>
        </p:txBody>
      </p:sp>
      <p:sp>
        <p:nvSpPr>
          <p:cNvPr id="3" name="Content Placeholder 2">
            <a:extLst>
              <a:ext uri="{FF2B5EF4-FFF2-40B4-BE49-F238E27FC236}">
                <a16:creationId xmlns:a16="http://schemas.microsoft.com/office/drawing/2014/main" id="{B8B8A628-890D-974D-A20D-F2681C4953DB}"/>
              </a:ext>
            </a:extLst>
          </p:cNvPr>
          <p:cNvSpPr>
            <a:spLocks noGrp="1"/>
          </p:cNvSpPr>
          <p:nvPr>
            <p:ph idx="1"/>
          </p:nvPr>
        </p:nvSpPr>
        <p:spPr>
          <a:xfrm>
            <a:off x="838200" y="1825624"/>
            <a:ext cx="5267632" cy="4683459"/>
          </a:xfrm>
        </p:spPr>
        <p:txBody>
          <a:bodyPr>
            <a:normAutofit/>
          </a:bodyPr>
          <a:lstStyle/>
          <a:p>
            <a:pPr marL="0" indent="0">
              <a:buNone/>
            </a:pPr>
            <a:r>
              <a:rPr lang="en-US" b="1" dirty="0">
                <a:latin typeface="Garamond" panose="02020404030301010803" pitchFamily="18" charset="0"/>
              </a:rPr>
              <a:t>Reduce mosquito breeding sites:</a:t>
            </a:r>
          </a:p>
          <a:p>
            <a:pPr marL="457200" lvl="1" indent="0">
              <a:buNone/>
            </a:pPr>
            <a:endParaRPr lang="en-US" dirty="0">
              <a:latin typeface="Garamond" panose="02020404030301010803" pitchFamily="18" charset="0"/>
            </a:endParaRPr>
          </a:p>
          <a:p>
            <a:pPr marL="457200" lvl="1" indent="0">
              <a:buNone/>
            </a:pPr>
            <a:r>
              <a:rPr lang="en-US" dirty="0">
                <a:latin typeface="Garamond" panose="02020404030301010803" pitchFamily="18" charset="0"/>
              </a:rPr>
              <a:t>Remove litter, buckets, tires, anything that can hold water around the house</a:t>
            </a:r>
          </a:p>
          <a:p>
            <a:pPr marL="457200" lvl="1" indent="0">
              <a:buNone/>
            </a:pPr>
            <a:endParaRPr lang="en-US" sz="2000" dirty="0">
              <a:latin typeface="Garamond" panose="02020404030301010803" pitchFamily="18" charset="0"/>
            </a:endParaRPr>
          </a:p>
          <a:p>
            <a:pPr marL="457200" lvl="1" indent="0">
              <a:buNone/>
            </a:pPr>
            <a:r>
              <a:rPr lang="en-US" dirty="0">
                <a:latin typeface="Garamond" panose="02020404030301010803" pitchFamily="18" charset="0"/>
              </a:rPr>
              <a:t>Clean rain gutters</a:t>
            </a:r>
          </a:p>
          <a:p>
            <a:pPr marL="457200" lvl="1" indent="0">
              <a:buNone/>
            </a:pPr>
            <a:endParaRPr lang="en-US" dirty="0">
              <a:latin typeface="Garamond" panose="02020404030301010803" pitchFamily="18" charset="0"/>
            </a:endParaRPr>
          </a:p>
          <a:p>
            <a:pPr marL="457200" lvl="1" indent="0">
              <a:buNone/>
            </a:pPr>
            <a:r>
              <a:rPr lang="en-US" dirty="0">
                <a:latin typeface="Garamond" panose="02020404030301010803" pitchFamily="18" charset="0"/>
              </a:rPr>
              <a:t>Install/repair window screens</a:t>
            </a:r>
          </a:p>
          <a:p>
            <a:pPr marL="457200" lvl="1" indent="0">
              <a:buNone/>
            </a:pPr>
            <a:endParaRPr lang="en-US" dirty="0">
              <a:latin typeface="Garamond" panose="02020404030301010803" pitchFamily="18" charset="0"/>
            </a:endParaRPr>
          </a:p>
          <a:p>
            <a:pPr marL="457200" lvl="1" indent="0">
              <a:buNone/>
            </a:pPr>
            <a:r>
              <a:rPr lang="en-US" dirty="0">
                <a:latin typeface="Garamond" panose="02020404030301010803" pitchFamily="18" charset="0"/>
              </a:rPr>
              <a:t>Maintain swimming pools</a:t>
            </a:r>
          </a:p>
          <a:p>
            <a:pPr marL="457200" lvl="1" indent="0">
              <a:buNone/>
            </a:pPr>
            <a:endParaRPr lang="en-US" dirty="0"/>
          </a:p>
          <a:p>
            <a:pPr lvl="3"/>
            <a:endParaRPr lang="en-US" dirty="0"/>
          </a:p>
          <a:p>
            <a:endParaRPr lang="en-US" dirty="0"/>
          </a:p>
        </p:txBody>
      </p:sp>
      <p:pic>
        <p:nvPicPr>
          <p:cNvPr id="6" name="Picture 5"/>
          <p:cNvPicPr>
            <a:picLocks noChangeAspect="1"/>
          </p:cNvPicPr>
          <p:nvPr/>
        </p:nvPicPr>
        <p:blipFill>
          <a:blip r:embed="rId2"/>
          <a:stretch>
            <a:fillRect/>
          </a:stretch>
        </p:blipFill>
        <p:spPr>
          <a:xfrm>
            <a:off x="6312311" y="1825624"/>
            <a:ext cx="5879689" cy="4409767"/>
          </a:xfrm>
          <a:prstGeom prst="rect">
            <a:avLst/>
          </a:prstGeom>
        </p:spPr>
      </p:pic>
      <p:sp>
        <p:nvSpPr>
          <p:cNvPr id="7" name="Rectangle 6"/>
          <p:cNvSpPr/>
          <p:nvPr/>
        </p:nvSpPr>
        <p:spPr>
          <a:xfrm>
            <a:off x="1116527" y="2615379"/>
            <a:ext cx="225009" cy="523220"/>
          </a:xfrm>
          <a:prstGeom prst="rect">
            <a:avLst/>
          </a:prstGeom>
          <a:noFill/>
        </p:spPr>
        <p:txBody>
          <a:bodyPr wrap="squar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a:t>
            </a:r>
          </a:p>
        </p:txBody>
      </p:sp>
      <p:sp>
        <p:nvSpPr>
          <p:cNvPr id="8" name="Rectangle 7"/>
          <p:cNvSpPr/>
          <p:nvPr/>
        </p:nvSpPr>
        <p:spPr>
          <a:xfrm>
            <a:off x="1116526" y="3666744"/>
            <a:ext cx="225009" cy="523220"/>
          </a:xfrm>
          <a:prstGeom prst="rect">
            <a:avLst/>
          </a:prstGeom>
          <a:noFill/>
        </p:spPr>
        <p:txBody>
          <a:bodyPr wrap="squar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a:t>
            </a:r>
          </a:p>
        </p:txBody>
      </p:sp>
      <p:sp>
        <p:nvSpPr>
          <p:cNvPr id="9" name="Rectangle 8"/>
          <p:cNvSpPr/>
          <p:nvPr/>
        </p:nvSpPr>
        <p:spPr>
          <a:xfrm>
            <a:off x="1116526" y="4456499"/>
            <a:ext cx="225009" cy="523220"/>
          </a:xfrm>
          <a:prstGeom prst="rect">
            <a:avLst/>
          </a:prstGeom>
          <a:noFill/>
        </p:spPr>
        <p:txBody>
          <a:bodyPr wrap="squar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a:t>
            </a:r>
          </a:p>
        </p:txBody>
      </p:sp>
      <p:sp>
        <p:nvSpPr>
          <p:cNvPr id="10" name="Rectangle 9"/>
          <p:cNvSpPr/>
          <p:nvPr/>
        </p:nvSpPr>
        <p:spPr>
          <a:xfrm>
            <a:off x="1116526" y="5221181"/>
            <a:ext cx="225009" cy="523220"/>
          </a:xfrm>
          <a:prstGeom prst="rect">
            <a:avLst/>
          </a:prstGeom>
          <a:noFill/>
        </p:spPr>
        <p:txBody>
          <a:bodyPr wrap="squar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a:t>
            </a:r>
          </a:p>
        </p:txBody>
      </p:sp>
    </p:spTree>
    <p:extLst>
      <p:ext uri="{BB962C8B-B14F-4D97-AF65-F5344CB8AC3E}">
        <p14:creationId xmlns:p14="http://schemas.microsoft.com/office/powerpoint/2010/main" val="3443876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135" y="365125"/>
            <a:ext cx="11602065" cy="1325563"/>
          </a:xfrm>
        </p:spPr>
        <p:txBody>
          <a:bodyPr/>
          <a:lstStyle/>
          <a:p>
            <a:r>
              <a:rPr lang="en-US" dirty="0">
                <a:latin typeface="Garamond" panose="02020404030301010803" pitchFamily="18" charset="0"/>
              </a:rPr>
              <a:t>What can we do to prevent vector-borne diseases?</a:t>
            </a:r>
          </a:p>
        </p:txBody>
      </p:sp>
      <p:sp>
        <p:nvSpPr>
          <p:cNvPr id="3" name="Content Placeholder 2"/>
          <p:cNvSpPr>
            <a:spLocks noGrp="1"/>
          </p:cNvSpPr>
          <p:nvPr>
            <p:ph idx="1"/>
          </p:nvPr>
        </p:nvSpPr>
        <p:spPr>
          <a:xfrm>
            <a:off x="208935" y="1825625"/>
            <a:ext cx="6188242" cy="4351338"/>
          </a:xfrm>
        </p:spPr>
        <p:txBody>
          <a:bodyPr/>
          <a:lstStyle/>
          <a:p>
            <a:pPr marL="457200" lvl="1" indent="0">
              <a:buNone/>
            </a:pPr>
            <a:r>
              <a:rPr lang="en-US" sz="2800" b="1" dirty="0">
                <a:latin typeface="Garamond" panose="02020404030301010803" pitchFamily="18" charset="0"/>
              </a:rPr>
              <a:t>Clothes:</a:t>
            </a:r>
          </a:p>
          <a:p>
            <a:pPr marL="457200" lvl="1" indent="0">
              <a:buNone/>
            </a:pPr>
            <a:endParaRPr lang="en-US" sz="2800" b="1" dirty="0">
              <a:latin typeface="Garamond" panose="02020404030301010803" pitchFamily="18" charset="0"/>
            </a:endParaRPr>
          </a:p>
          <a:p>
            <a:pPr marL="457200" lvl="1" indent="0">
              <a:buNone/>
            </a:pPr>
            <a:r>
              <a:rPr lang="en-US" dirty="0">
                <a:latin typeface="Garamond" panose="02020404030301010803" pitchFamily="18" charset="0"/>
              </a:rPr>
              <a:t>	Long sleeves, long pants, closed shoes</a:t>
            </a:r>
          </a:p>
          <a:p>
            <a:pPr marL="457200" lvl="1" indent="0">
              <a:buNone/>
            </a:pPr>
            <a:r>
              <a:rPr lang="en-US" dirty="0">
                <a:latin typeface="Garamond" panose="02020404030301010803" pitchFamily="18" charset="0"/>
              </a:rPr>
              <a:t>	</a:t>
            </a:r>
          </a:p>
          <a:p>
            <a:pPr marL="457200" lvl="1" indent="0">
              <a:buNone/>
            </a:pPr>
            <a:r>
              <a:rPr lang="en-US" dirty="0">
                <a:latin typeface="Garamond" panose="02020404030301010803" pitchFamily="18" charset="0"/>
              </a:rPr>
              <a:t>	Consider impregnating clothing with 	permethrin (mosquitoes, ticks)</a:t>
            </a:r>
          </a:p>
          <a:p>
            <a:endParaRPr lang="en-US" dirty="0"/>
          </a:p>
        </p:txBody>
      </p:sp>
      <p:pic>
        <p:nvPicPr>
          <p:cNvPr id="4" name="Picture 3"/>
          <p:cNvPicPr>
            <a:picLocks noChangeAspect="1"/>
          </p:cNvPicPr>
          <p:nvPr/>
        </p:nvPicPr>
        <p:blipFill>
          <a:blip r:embed="rId2"/>
          <a:stretch>
            <a:fillRect/>
          </a:stretch>
        </p:blipFill>
        <p:spPr>
          <a:xfrm>
            <a:off x="4655339" y="4194545"/>
            <a:ext cx="2659860" cy="2663455"/>
          </a:xfrm>
          <a:prstGeom prst="rect">
            <a:avLst/>
          </a:prstGeom>
        </p:spPr>
      </p:pic>
      <p:pic>
        <p:nvPicPr>
          <p:cNvPr id="5" name="Picture 4"/>
          <p:cNvPicPr>
            <a:picLocks noChangeAspect="1"/>
          </p:cNvPicPr>
          <p:nvPr/>
        </p:nvPicPr>
        <p:blipFill rotWithShape="1">
          <a:blip r:embed="rId3"/>
          <a:srcRect t="9180" b="13713"/>
          <a:stretch/>
        </p:blipFill>
        <p:spPr>
          <a:xfrm>
            <a:off x="6778283" y="1415845"/>
            <a:ext cx="5413717" cy="5368413"/>
          </a:xfrm>
          <a:prstGeom prst="rect">
            <a:avLst/>
          </a:prstGeom>
        </p:spPr>
      </p:pic>
      <p:sp>
        <p:nvSpPr>
          <p:cNvPr id="6" name="Rectangle 5"/>
          <p:cNvSpPr/>
          <p:nvPr/>
        </p:nvSpPr>
        <p:spPr>
          <a:xfrm>
            <a:off x="891518" y="2681006"/>
            <a:ext cx="225009" cy="523220"/>
          </a:xfrm>
          <a:prstGeom prst="rect">
            <a:avLst/>
          </a:prstGeom>
          <a:noFill/>
        </p:spPr>
        <p:txBody>
          <a:bodyPr wrap="squar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a:t>
            </a:r>
          </a:p>
        </p:txBody>
      </p:sp>
      <p:sp>
        <p:nvSpPr>
          <p:cNvPr id="7" name="Rectangle 6"/>
          <p:cNvSpPr/>
          <p:nvPr/>
        </p:nvSpPr>
        <p:spPr>
          <a:xfrm>
            <a:off x="891518" y="3478074"/>
            <a:ext cx="225009" cy="523220"/>
          </a:xfrm>
          <a:prstGeom prst="rect">
            <a:avLst/>
          </a:prstGeom>
          <a:noFill/>
        </p:spPr>
        <p:txBody>
          <a:bodyPr wrap="squar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a:t>
            </a:r>
          </a:p>
        </p:txBody>
      </p:sp>
    </p:spTree>
    <p:extLst>
      <p:ext uri="{BB962C8B-B14F-4D97-AF65-F5344CB8AC3E}">
        <p14:creationId xmlns:p14="http://schemas.microsoft.com/office/powerpoint/2010/main" val="340505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220" y="365125"/>
            <a:ext cx="11631560" cy="1325563"/>
          </a:xfrm>
        </p:spPr>
        <p:txBody>
          <a:bodyPr/>
          <a:lstStyle/>
          <a:p>
            <a:r>
              <a:rPr lang="en-US" dirty="0">
                <a:latin typeface="Garamond" panose="02020404030301010803" pitchFamily="18" charset="0"/>
              </a:rPr>
              <a:t>What can we do to prevent vector-borne diseases?</a:t>
            </a:r>
          </a:p>
        </p:txBody>
      </p:sp>
      <p:sp>
        <p:nvSpPr>
          <p:cNvPr id="3" name="Content Placeholder 2"/>
          <p:cNvSpPr>
            <a:spLocks noGrp="1"/>
          </p:cNvSpPr>
          <p:nvPr>
            <p:ph idx="1"/>
          </p:nvPr>
        </p:nvSpPr>
        <p:spPr/>
        <p:txBody>
          <a:bodyPr/>
          <a:lstStyle/>
          <a:p>
            <a:r>
              <a:rPr lang="en-US" dirty="0">
                <a:latin typeface="Garamond" panose="02020404030301010803" pitchFamily="18" charset="0"/>
              </a:rPr>
              <a:t>DEET (up to 30%)</a:t>
            </a:r>
          </a:p>
          <a:p>
            <a:r>
              <a:rPr lang="en-US" dirty="0" err="1">
                <a:latin typeface="Garamond" panose="02020404030301010803" pitchFamily="18" charset="0"/>
              </a:rPr>
              <a:t>Picaridin</a:t>
            </a:r>
            <a:endParaRPr lang="en-US" dirty="0">
              <a:latin typeface="Garamond" panose="02020404030301010803" pitchFamily="18" charset="0"/>
            </a:endParaRPr>
          </a:p>
          <a:p>
            <a:r>
              <a:rPr lang="en-US" dirty="0">
                <a:latin typeface="Garamond" panose="02020404030301010803" pitchFamily="18" charset="0"/>
              </a:rPr>
              <a:t>Oil of lemon eucalyptus</a:t>
            </a:r>
          </a:p>
          <a:p>
            <a:r>
              <a:rPr lang="en-US" dirty="0">
                <a:latin typeface="Garamond" panose="02020404030301010803" pitchFamily="18" charset="0"/>
              </a:rPr>
              <a:t>Para-</a:t>
            </a:r>
            <a:r>
              <a:rPr lang="en-US" dirty="0" err="1">
                <a:latin typeface="Garamond" panose="02020404030301010803" pitchFamily="18" charset="0"/>
              </a:rPr>
              <a:t>menthane</a:t>
            </a:r>
            <a:r>
              <a:rPr lang="en-US" dirty="0">
                <a:latin typeface="Garamond" panose="02020404030301010803" pitchFamily="18" charset="0"/>
              </a:rPr>
              <a:t>-diol</a:t>
            </a:r>
          </a:p>
          <a:p>
            <a:r>
              <a:rPr lang="en-US" dirty="0">
                <a:latin typeface="Garamond" panose="02020404030301010803" pitchFamily="18" charset="0"/>
              </a:rPr>
              <a:t>2-undecanone/IR3535</a:t>
            </a:r>
          </a:p>
          <a:p>
            <a:pPr marL="0" indent="0">
              <a:buNone/>
            </a:pPr>
            <a:endParaRPr lang="en-US" dirty="0">
              <a:latin typeface="Garamond" panose="02020404030301010803" pitchFamily="18" charset="0"/>
            </a:endParaRPr>
          </a:p>
        </p:txBody>
      </p:sp>
      <p:pic>
        <p:nvPicPr>
          <p:cNvPr id="5" name="Picture 4"/>
          <p:cNvPicPr>
            <a:picLocks noChangeAspect="1"/>
          </p:cNvPicPr>
          <p:nvPr/>
        </p:nvPicPr>
        <p:blipFill>
          <a:blip r:embed="rId3"/>
          <a:stretch>
            <a:fillRect/>
          </a:stretch>
        </p:blipFill>
        <p:spPr>
          <a:xfrm>
            <a:off x="4411993" y="1650809"/>
            <a:ext cx="2857500" cy="4191000"/>
          </a:xfrm>
          <a:prstGeom prst="rect">
            <a:avLst/>
          </a:prstGeom>
        </p:spPr>
      </p:pic>
      <p:pic>
        <p:nvPicPr>
          <p:cNvPr id="6" name="Picture 5"/>
          <p:cNvPicPr>
            <a:picLocks noChangeAspect="1"/>
          </p:cNvPicPr>
          <p:nvPr/>
        </p:nvPicPr>
        <p:blipFill rotWithShape="1">
          <a:blip r:embed="rId4"/>
          <a:srcRect l="22842" r="17958"/>
          <a:stretch/>
        </p:blipFill>
        <p:spPr>
          <a:xfrm>
            <a:off x="6012500" y="1661013"/>
            <a:ext cx="2513986" cy="4246575"/>
          </a:xfrm>
          <a:prstGeom prst="rect">
            <a:avLst/>
          </a:prstGeom>
        </p:spPr>
      </p:pic>
      <p:pic>
        <p:nvPicPr>
          <p:cNvPr id="7" name="Picture 6"/>
          <p:cNvPicPr>
            <a:picLocks noChangeAspect="1"/>
          </p:cNvPicPr>
          <p:nvPr/>
        </p:nvPicPr>
        <p:blipFill rotWithShape="1">
          <a:blip r:embed="rId5"/>
          <a:srcRect l="20201" r="16566"/>
          <a:stretch/>
        </p:blipFill>
        <p:spPr>
          <a:xfrm>
            <a:off x="7538593" y="1759192"/>
            <a:ext cx="2662814" cy="4211140"/>
          </a:xfrm>
          <a:prstGeom prst="rect">
            <a:avLst/>
          </a:prstGeom>
        </p:spPr>
      </p:pic>
      <p:pic>
        <p:nvPicPr>
          <p:cNvPr id="8" name="Picture 7"/>
          <p:cNvPicPr>
            <a:picLocks noChangeAspect="1"/>
          </p:cNvPicPr>
          <p:nvPr/>
        </p:nvPicPr>
        <p:blipFill>
          <a:blip r:embed="rId6"/>
          <a:stretch>
            <a:fillRect/>
          </a:stretch>
        </p:blipFill>
        <p:spPr>
          <a:xfrm>
            <a:off x="10050121" y="2143150"/>
            <a:ext cx="1861659" cy="3698659"/>
          </a:xfrm>
          <a:prstGeom prst="rect">
            <a:avLst/>
          </a:prstGeom>
        </p:spPr>
      </p:pic>
    </p:spTree>
    <p:extLst>
      <p:ext uri="{BB962C8B-B14F-4D97-AF65-F5344CB8AC3E}">
        <p14:creationId xmlns:p14="http://schemas.microsoft.com/office/powerpoint/2010/main" val="139546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Community solutions</a:t>
            </a:r>
            <a:endParaRPr lang="es-VE" dirty="0">
              <a:latin typeface="Garamond" panose="02020404030301010803" pitchFamily="18" charset="0"/>
            </a:endParaRPr>
          </a:p>
        </p:txBody>
      </p:sp>
      <p:sp>
        <p:nvSpPr>
          <p:cNvPr id="3" name="Content Placeholder 2"/>
          <p:cNvSpPr>
            <a:spLocks noGrp="1"/>
          </p:cNvSpPr>
          <p:nvPr>
            <p:ph idx="1"/>
          </p:nvPr>
        </p:nvSpPr>
        <p:spPr>
          <a:xfrm>
            <a:off x="351183" y="1690688"/>
            <a:ext cx="6067660" cy="4787604"/>
          </a:xfrm>
        </p:spPr>
        <p:txBody>
          <a:bodyPr>
            <a:normAutofit fontScale="92500" lnSpcReduction="20000"/>
          </a:bodyPr>
          <a:lstStyle/>
          <a:p>
            <a:r>
              <a:rPr lang="en-US" b="1" dirty="0" smtClean="0">
                <a:latin typeface="Garamond" panose="02020404030301010803" pitchFamily="18" charset="0"/>
              </a:rPr>
              <a:t>Support public health and mosquito control infrastructure</a:t>
            </a:r>
          </a:p>
          <a:p>
            <a:r>
              <a:rPr lang="en-US" dirty="0" smtClean="0">
                <a:latin typeface="Garamond" panose="02020404030301010803" pitchFamily="18" charset="0"/>
              </a:rPr>
              <a:t>2017 national survey evaluating preparedness of mosquito control agencies for outbreaks in the USA:  8% of 1083 mosquito control organizations were “fully capable”</a:t>
            </a:r>
          </a:p>
          <a:p>
            <a:r>
              <a:rPr lang="en-US" dirty="0" smtClean="0">
                <a:latin typeface="Garamond" panose="02020404030301010803" pitchFamily="18" charset="0"/>
              </a:rPr>
              <a:t>46% of organizations did not perform standardized mosquito surveillance</a:t>
            </a:r>
          </a:p>
          <a:p>
            <a:r>
              <a:rPr lang="en-US" dirty="0" smtClean="0">
                <a:latin typeface="Garamond" panose="02020404030301010803" pitchFamily="18" charset="0"/>
              </a:rPr>
              <a:t>18 states had no vector control programs meeting all core </a:t>
            </a:r>
            <a:r>
              <a:rPr lang="en-US" dirty="0" smtClean="0">
                <a:latin typeface="Garamond" panose="02020404030301010803" pitchFamily="18" charset="0"/>
              </a:rPr>
              <a:t>competencies</a:t>
            </a:r>
          </a:p>
          <a:p>
            <a:r>
              <a:rPr lang="en-US" dirty="0" smtClean="0">
                <a:latin typeface="Garamond" panose="02020404030301010803" pitchFamily="18" charset="0"/>
              </a:rPr>
              <a:t>Physicians notifying their county DOH of suspected and confirmed malaria</a:t>
            </a:r>
            <a:r>
              <a:rPr lang="en-US" dirty="0">
                <a:latin typeface="Garamond" panose="02020404030301010803" pitchFamily="18" charset="0"/>
              </a:rPr>
              <a:t> </a:t>
            </a:r>
            <a:r>
              <a:rPr lang="en-US" dirty="0" smtClean="0">
                <a:latin typeface="Garamond" panose="02020404030301010803" pitchFamily="18" charset="0"/>
              </a:rPr>
              <a:t>cases triggers investigation, case finding, and vector control efforts. </a:t>
            </a:r>
            <a:endParaRPr lang="es-VE" dirty="0">
              <a:latin typeface="Garamond" panose="02020404030301010803" pitchFamily="18" charset="0"/>
            </a:endParaRPr>
          </a:p>
        </p:txBody>
      </p:sp>
      <p:sp>
        <p:nvSpPr>
          <p:cNvPr id="4" name="TextBox 3"/>
          <p:cNvSpPr txBox="1"/>
          <p:nvPr/>
        </p:nvSpPr>
        <p:spPr>
          <a:xfrm>
            <a:off x="5257800" y="6311900"/>
            <a:ext cx="7093801" cy="523220"/>
          </a:xfrm>
          <a:prstGeom prst="rect">
            <a:avLst/>
          </a:prstGeom>
          <a:noFill/>
        </p:spPr>
        <p:txBody>
          <a:bodyPr wrap="none" rtlCol="0">
            <a:spAutoFit/>
          </a:bodyPr>
          <a:lstStyle/>
          <a:p>
            <a:r>
              <a:rPr lang="en-US" sz="1400" dirty="0" smtClean="0"/>
              <a:t>National </a:t>
            </a:r>
            <a:r>
              <a:rPr lang="en-US" sz="1400" dirty="0" err="1" smtClean="0"/>
              <a:t>Assoc</a:t>
            </a:r>
            <a:r>
              <a:rPr lang="en-US" sz="1400" dirty="0" smtClean="0"/>
              <a:t> County and City Health Officials. Mosquito control capabilities in the U.S. 2017. </a:t>
            </a:r>
          </a:p>
          <a:p>
            <a:r>
              <a:rPr lang="en-US" sz="1400" dirty="0" smtClean="0"/>
              <a:t>Dye-</a:t>
            </a:r>
            <a:r>
              <a:rPr lang="en-US" sz="1400" dirty="0" err="1" smtClean="0"/>
              <a:t>Braumuller</a:t>
            </a:r>
            <a:r>
              <a:rPr lang="en-US" sz="1400" dirty="0" smtClean="0"/>
              <a:t>, KC et al. </a:t>
            </a:r>
            <a:r>
              <a:rPr lang="en-US" sz="1400" dirty="0" err="1" smtClean="0"/>
              <a:t>Curr</a:t>
            </a:r>
            <a:r>
              <a:rPr lang="en-US" sz="1400" dirty="0" smtClean="0"/>
              <a:t> Trop Med Rep 2021, 8: 43-51</a:t>
            </a:r>
            <a:endParaRPr lang="es-VE" sz="1400" dirty="0"/>
          </a:p>
        </p:txBody>
      </p:sp>
      <p:pic>
        <p:nvPicPr>
          <p:cNvPr id="6" name="Picture 5"/>
          <p:cNvPicPr>
            <a:picLocks noChangeAspect="1"/>
          </p:cNvPicPr>
          <p:nvPr/>
        </p:nvPicPr>
        <p:blipFill>
          <a:blip r:embed="rId2"/>
          <a:stretch>
            <a:fillRect/>
          </a:stretch>
        </p:blipFill>
        <p:spPr>
          <a:xfrm>
            <a:off x="6418843" y="1960562"/>
            <a:ext cx="5689825" cy="3583804"/>
          </a:xfrm>
          <a:prstGeom prst="rect">
            <a:avLst/>
          </a:prstGeom>
        </p:spPr>
      </p:pic>
    </p:spTree>
    <p:extLst>
      <p:ext uri="{BB962C8B-B14F-4D97-AF65-F5344CB8AC3E}">
        <p14:creationId xmlns:p14="http://schemas.microsoft.com/office/powerpoint/2010/main" val="6306011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Community solutions</a:t>
            </a:r>
            <a:endParaRPr lang="es-VE" dirty="0">
              <a:latin typeface="Garamond" panose="02020404030301010803" pitchFamily="18" charset="0"/>
            </a:endParaRPr>
          </a:p>
        </p:txBody>
      </p:sp>
      <p:sp>
        <p:nvSpPr>
          <p:cNvPr id="3" name="Content Placeholder 2"/>
          <p:cNvSpPr>
            <a:spLocks noGrp="1"/>
          </p:cNvSpPr>
          <p:nvPr>
            <p:ph idx="1"/>
          </p:nvPr>
        </p:nvSpPr>
        <p:spPr/>
        <p:txBody>
          <a:bodyPr/>
          <a:lstStyle/>
          <a:p>
            <a:r>
              <a:rPr lang="en-US" dirty="0" smtClean="0">
                <a:latin typeface="Garamond" panose="02020404030301010803" pitchFamily="18" charset="0"/>
              </a:rPr>
              <a:t>Consider vulnerable populations:</a:t>
            </a:r>
          </a:p>
          <a:p>
            <a:pPr lvl="1"/>
            <a:r>
              <a:rPr lang="en-US" sz="2800" dirty="0" smtClean="0">
                <a:latin typeface="Garamond" panose="02020404030301010803" pitchFamily="18" charset="0"/>
              </a:rPr>
              <a:t>Homeless population</a:t>
            </a:r>
          </a:p>
          <a:p>
            <a:pPr lvl="1"/>
            <a:r>
              <a:rPr lang="en-US" sz="2800" dirty="0" smtClean="0">
                <a:latin typeface="Garamond" panose="02020404030301010803" pitchFamily="18" charset="0"/>
              </a:rPr>
              <a:t>Children</a:t>
            </a:r>
          </a:p>
          <a:p>
            <a:pPr lvl="1"/>
            <a:r>
              <a:rPr lang="en-US" sz="2800" dirty="0" smtClean="0">
                <a:latin typeface="Garamond" panose="02020404030301010803" pitchFamily="18" charset="0"/>
              </a:rPr>
              <a:t>Elderly</a:t>
            </a:r>
          </a:p>
          <a:p>
            <a:pPr lvl="1"/>
            <a:r>
              <a:rPr lang="en-US" sz="2800" dirty="0" smtClean="0">
                <a:latin typeface="Garamond" panose="02020404030301010803" pitchFamily="18" charset="0"/>
              </a:rPr>
              <a:t>People with cardiovascular disease, hypertension, diabetes</a:t>
            </a:r>
          </a:p>
          <a:p>
            <a:pPr lvl="1"/>
            <a:r>
              <a:rPr lang="en-US" sz="2800" dirty="0" smtClean="0">
                <a:latin typeface="Garamond" panose="02020404030301010803" pitchFamily="18" charset="0"/>
              </a:rPr>
              <a:t>Pregnant women</a:t>
            </a:r>
          </a:p>
          <a:p>
            <a:pPr lvl="1"/>
            <a:r>
              <a:rPr lang="en-US" sz="2800" dirty="0" smtClean="0">
                <a:latin typeface="Garamond" panose="02020404030301010803" pitchFamily="18" charset="0"/>
              </a:rPr>
              <a:t>Outdoor laborers</a:t>
            </a:r>
          </a:p>
        </p:txBody>
      </p:sp>
    </p:spTree>
    <p:extLst>
      <p:ext uri="{BB962C8B-B14F-4D97-AF65-F5344CB8AC3E}">
        <p14:creationId xmlns:p14="http://schemas.microsoft.com/office/powerpoint/2010/main" val="1086936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anose="02020404030301010803" pitchFamily="18" charset="0"/>
              </a:rPr>
              <a:t>Health research and policy in an ecological context</a:t>
            </a:r>
            <a:endParaRPr lang="es-VE" dirty="0">
              <a:latin typeface="Garamond" panose="02020404030301010803" pitchFamily="18" charset="0"/>
            </a:endParaRPr>
          </a:p>
        </p:txBody>
      </p:sp>
      <p:sp>
        <p:nvSpPr>
          <p:cNvPr id="3" name="Content Placeholder 2"/>
          <p:cNvSpPr>
            <a:spLocks noGrp="1"/>
          </p:cNvSpPr>
          <p:nvPr>
            <p:ph idx="1"/>
          </p:nvPr>
        </p:nvSpPr>
        <p:spPr>
          <a:xfrm>
            <a:off x="838200" y="1825624"/>
            <a:ext cx="10515600" cy="5032375"/>
          </a:xfrm>
        </p:spPr>
        <p:txBody>
          <a:bodyPr>
            <a:normAutofit/>
          </a:bodyPr>
          <a:lstStyle/>
          <a:p>
            <a:pPr>
              <a:buFontTx/>
              <a:buChar char="-"/>
            </a:pPr>
            <a:r>
              <a:rPr lang="en-US" u="sng" dirty="0" smtClean="0">
                <a:latin typeface="Garamond" panose="02020404030301010803" pitchFamily="18" charset="0"/>
              </a:rPr>
              <a:t>Residential development</a:t>
            </a:r>
            <a:r>
              <a:rPr lang="en-US" dirty="0" smtClean="0">
                <a:latin typeface="Garamond" panose="02020404030301010803" pitchFamily="18" charset="0"/>
              </a:rPr>
              <a:t>: Suburban development accompanied by forest fragmentation is driving tick-borne disease expansion in the United States. </a:t>
            </a:r>
            <a:r>
              <a:rPr lang="en-US" dirty="0" smtClean="0">
                <a:latin typeface="Garamond" panose="02020404030301010803" pitchFamily="18" charset="0"/>
                <a:sym typeface="Wingdings" panose="05000000000000000000" pitchFamily="2" charset="2"/>
              </a:rPr>
              <a:t> Is this happening in Florida with respect to malaria?</a:t>
            </a:r>
          </a:p>
          <a:p>
            <a:pPr>
              <a:buFontTx/>
              <a:buChar char="-"/>
            </a:pPr>
            <a:r>
              <a:rPr lang="en-US" u="sng" dirty="0" smtClean="0">
                <a:latin typeface="Garamond" panose="02020404030301010803" pitchFamily="18" charset="0"/>
                <a:sym typeface="Wingdings" panose="05000000000000000000" pitchFamily="2" charset="2"/>
              </a:rPr>
              <a:t>Wetlands restoration</a:t>
            </a:r>
            <a:r>
              <a:rPr lang="en-US" dirty="0" smtClean="0">
                <a:latin typeface="Garamond" panose="02020404030301010803" pitchFamily="18" charset="0"/>
                <a:sym typeface="Wingdings" panose="05000000000000000000" pitchFamily="2" charset="2"/>
              </a:rPr>
              <a:t>:  What is the impact of this on mosquito breeding and disease?</a:t>
            </a:r>
            <a:endParaRPr lang="en-US" dirty="0" smtClean="0">
              <a:latin typeface="Garamond" panose="02020404030301010803" pitchFamily="18" charset="0"/>
            </a:endParaRPr>
          </a:p>
        </p:txBody>
      </p:sp>
    </p:spTree>
    <p:extLst>
      <p:ext uri="{BB962C8B-B14F-4D97-AF65-F5344CB8AC3E}">
        <p14:creationId xmlns:p14="http://schemas.microsoft.com/office/powerpoint/2010/main" val="41145453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VE"/>
          </a:p>
        </p:txBody>
      </p:sp>
      <p:sp>
        <p:nvSpPr>
          <p:cNvPr id="3" name="Content Placeholder 2"/>
          <p:cNvSpPr>
            <a:spLocks noGrp="1"/>
          </p:cNvSpPr>
          <p:nvPr>
            <p:ph idx="1"/>
          </p:nvPr>
        </p:nvSpPr>
        <p:spPr/>
        <p:txBody>
          <a:bodyPr/>
          <a:lstStyle/>
          <a:p>
            <a:endParaRPr lang="es-VE" dirty="0"/>
          </a:p>
        </p:txBody>
      </p:sp>
      <p:pic>
        <p:nvPicPr>
          <p:cNvPr id="4" name="Picture 3"/>
          <p:cNvPicPr>
            <a:picLocks noChangeAspect="1"/>
          </p:cNvPicPr>
          <p:nvPr/>
        </p:nvPicPr>
        <p:blipFill>
          <a:blip r:embed="rId2"/>
          <a:stretch>
            <a:fillRect/>
          </a:stretch>
        </p:blipFill>
        <p:spPr>
          <a:xfrm>
            <a:off x="0" y="0"/>
            <a:ext cx="11826517" cy="8872053"/>
          </a:xfrm>
          <a:prstGeom prst="rect">
            <a:avLst/>
          </a:prstGeom>
        </p:spPr>
      </p:pic>
    </p:spTree>
    <p:extLst>
      <p:ext uri="{BB962C8B-B14F-4D97-AF65-F5344CB8AC3E}">
        <p14:creationId xmlns:p14="http://schemas.microsoft.com/office/powerpoint/2010/main" val="3083362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5418</TotalTime>
  <Words>2206</Words>
  <Application>Microsoft Office PowerPoint</Application>
  <PresentationFormat>Widescreen</PresentationFormat>
  <Paragraphs>220</Paragraphs>
  <Slides>28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Garamond</vt:lpstr>
      <vt:lpstr>Wingdings</vt:lpstr>
      <vt:lpstr>Office Theme</vt:lpstr>
      <vt:lpstr> Heat Stress and Illness Prevention Lecture Series  Malaria in Florida</vt:lpstr>
      <vt:lpstr>Objectives</vt:lpstr>
      <vt:lpstr>First autochtonous cases in FL in 20 years</vt:lpstr>
      <vt:lpstr>Clinical features of vivax malaria</vt:lpstr>
      <vt:lpstr>Malaria clinical syndromes</vt:lpstr>
      <vt:lpstr>Diagnosis</vt:lpstr>
      <vt:lpstr>Treatment of vivax malaria</vt:lpstr>
      <vt:lpstr>History of malaria in Florida</vt:lpstr>
      <vt:lpstr>Malaria competent mosquitoes in Florida</vt:lpstr>
      <vt:lpstr>Anopheles crucians</vt:lpstr>
      <vt:lpstr>PowerPoint Presentation</vt:lpstr>
      <vt:lpstr>Vectorial Capacity</vt:lpstr>
      <vt:lpstr>Rainfall in Sarasota/Manatee counties</vt:lpstr>
      <vt:lpstr>PowerPoint Presentation</vt:lpstr>
      <vt:lpstr>PowerPoint Presentation</vt:lpstr>
      <vt:lpstr>Housing development and mosquitoes</vt:lpstr>
      <vt:lpstr>Vectorial Capacity</vt:lpstr>
      <vt:lpstr>PowerPoint Presentation</vt:lpstr>
      <vt:lpstr>Pathogen introduction</vt:lpstr>
      <vt:lpstr>Other vector-borne disease threats in Florida</vt:lpstr>
      <vt:lpstr>What’s happening around the world (malaria)? </vt:lpstr>
      <vt:lpstr>What can we do to prevent vector-borne diseases?</vt:lpstr>
      <vt:lpstr>What can we do to prevent vector-borne diseases?</vt:lpstr>
      <vt:lpstr>What can we do to prevent vector-borne diseases?</vt:lpstr>
      <vt:lpstr>Community solutions</vt:lpstr>
      <vt:lpstr>Community solutions</vt:lpstr>
      <vt:lpstr>Health research and policy in an ecological context</vt:lpstr>
      <vt:lpstr>PowerPoint Presentation</vt:lpstr>
    </vt:vector>
  </TitlesOfParts>
  <Company>University of Florida Academic Health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Malaria in Florida</dc:title>
  <dc:creator>Vittor,Amy Yomiko</dc:creator>
  <cp:lastModifiedBy>Vittor,Amy Yomiko</cp:lastModifiedBy>
  <cp:revision>65</cp:revision>
  <dcterms:created xsi:type="dcterms:W3CDTF">2023-07-14T20:36:37Z</dcterms:created>
  <dcterms:modified xsi:type="dcterms:W3CDTF">2023-09-20T13:42:27Z</dcterms:modified>
</cp:coreProperties>
</file>