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Arial Black" panose="020B0604020202020204" pitchFamily="34" charset="0"/>
      <p:regular r:id="rId16"/>
      <p:bold r:id="rId17"/>
    </p:embeddedFont>
    <p:embeddedFont>
      <p:font typeface="Garamond" panose="02020404030301010803" pitchFamily="18" charset="0"/>
      <p:regular r:id="rId18"/>
      <p:bold r:id="rId19"/>
      <p:italic r:id="rId20"/>
      <p:boldItalic r:id="rId21"/>
    </p:embeddedFont>
    <p:embeddedFont>
      <p:font typeface="Lato" panose="020F0502020204030203"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
      <p:font typeface="Trebuchet MS" panose="020B0703020202090204" pitchFamily="34" charset="0"/>
      <p:regular r:id="rId30"/>
      <p:bold r:id="rId31"/>
      <p: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hH7imruQWBbGwmCm6eNU1X6TJYG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17"/>
  </p:normalViewPr>
  <p:slideViewPr>
    <p:cSldViewPr snapToGrid="0">
      <p:cViewPr varScale="1">
        <p:scale>
          <a:sx n="88" d="100"/>
          <a:sy n="88" d="100"/>
        </p:scale>
        <p:origin x="9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lhealthcharts.gov/Chart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nchs/pressroom/sosmap/infant_mortality_rates/infant_mortality.ht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creeningtool.geoplatform.gov/e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storymaps.arcgis.com/stories/6f1e91cf8a8e4d5d9bd67525575c042e#ref-n-zCZOSp"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solidFill>
                  <a:schemeClr val="dk1"/>
                </a:solidFill>
              </a:rPr>
              <a:t>In the first session of this climate and health series, we covered the ways climate change impacts our general patient population. If you would like to review, I refer you to that first session or the QR code on this slide will link to our website with additional information and resources. It is important to remember that there is scientific consensus that the burning of fossil fuels (coal, gas and oil) is the primary driver of the climate crisis. A literature search done by Cornell University in 2021 found that  99% of scientists agree that anthropogenic activity has warmed our atmosphere, oceans, and land.</a:t>
            </a:r>
            <a:endParaRPr/>
          </a:p>
        </p:txBody>
      </p:sp>
      <p:sp>
        <p:nvSpPr>
          <p:cNvPr id="144" name="Google Shape;14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a28d5fc516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a28d5fc516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4D4D4F"/>
              </a:buClr>
              <a:buSzPts val="1100"/>
              <a:buFont typeface="Arial"/>
              <a:buNone/>
            </a:pPr>
            <a:r>
              <a:rPr lang="en-US">
                <a:solidFill>
                  <a:schemeClr val="dk1"/>
                </a:solidFill>
              </a:rPr>
              <a:t>The latest data from the US Energy and Information Agency show that 50% of Florida’s total GHG emissions come from transportation (cars and passenger trucks). The transportation sector accounted for</a:t>
            </a:r>
            <a:r>
              <a:rPr lang="en-US" b="1">
                <a:solidFill>
                  <a:schemeClr val="dk1"/>
                </a:solidFill>
              </a:rPr>
              <a:t> 55% of MDC's Greenhouse Gas Emissions (GHG)</a:t>
            </a:r>
            <a:r>
              <a:rPr lang="en-US">
                <a:solidFill>
                  <a:schemeClr val="dk1"/>
                </a:solidFill>
              </a:rPr>
              <a:t> according to the county's last emissions inventory.  </a:t>
            </a:r>
            <a:r>
              <a:rPr lang="en-US">
                <a:solidFill>
                  <a:srgbClr val="4D4D4F"/>
                </a:solidFill>
              </a:rPr>
              <a:t>If we can transition to electric vehicles with zero tailpipe emissions, public and active transit, we can drastically reduce our carbon pollution leading to cleaner air in the short term and slowing rising temperatures in the long-term.</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a28d5fc516_1_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1a28d5fc516_1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rgbClr val="1C1D1E"/>
                </a:solidFill>
                <a:highlight>
                  <a:srgbClr val="FFFFFF"/>
                </a:highlight>
              </a:rPr>
              <a:t>FIGO (the International Federation of Gynecology and Obstetrics) states that, “the current climate crisis presents an imminent health risk to pregnant people, developing fetuses, and reproductive health.”  Like the general populations, women in their childbearing years are impacted by the climate crisis including injury during severe storms, flooding, vector-borne disease, and mental health. This session’s focus is on heat and air pollution and its effect on the pregnant woman and fetus often with life-long and even generational health and economic consequences. </a:t>
            </a:r>
            <a:endParaRPr>
              <a:solidFill>
                <a:srgbClr val="1C1D1E"/>
              </a:solidFill>
              <a:highlight>
                <a:srgbClr val="FFFFFF"/>
              </a:highlight>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rPr>
              <a:t>Extreme heat: We are seeing warmer, wetter weather as our atmosphere traps more CO</a:t>
            </a:r>
            <a:r>
              <a:rPr lang="en-US" baseline="-25000">
                <a:solidFill>
                  <a:schemeClr val="dk1"/>
                </a:solidFill>
              </a:rPr>
              <a:t>2</a:t>
            </a:r>
            <a:r>
              <a:rPr lang="en-US">
                <a:solidFill>
                  <a:schemeClr val="dk1"/>
                </a:solidFill>
              </a:rPr>
              <a:t> and other GHGs. Infact, the last 8 years have been the hottest ever recorded (2021 was added since the above graphic was made).</a:t>
            </a:r>
            <a:r>
              <a:rPr lang="en-US">
                <a:solidFill>
                  <a:srgbClr val="212121"/>
                </a:solidFill>
                <a:highlight>
                  <a:srgbClr val="FFFFFF"/>
                </a:highlight>
              </a:rPr>
              <a:t> </a:t>
            </a:r>
            <a:r>
              <a:rPr lang="en-US" sz="1200">
                <a:solidFill>
                  <a:srgbClr val="1C1D1E"/>
                </a:solidFill>
                <a:highlight>
                  <a:srgbClr val="FFFFFF"/>
                </a:highlight>
              </a:rPr>
              <a:t>Global warming is projected to exceed a 3°C increase in average temperature by 2100, and the United Nations’ Intergovernmental Program for Climate Change (or IPCC) given a “code red” for the planet. </a:t>
            </a:r>
            <a:endParaRPr>
              <a:solidFill>
                <a:srgbClr val="21212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a:solidFill>
                <a:srgbClr val="21212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highlight>
                  <a:srgbClr val="FFFFFF"/>
                </a:highlight>
              </a:rPr>
              <a:t>Miami-Dade County</a:t>
            </a:r>
            <a:r>
              <a:rPr lang="en-US" sz="1200">
                <a:solidFill>
                  <a:srgbClr val="374151"/>
                </a:solidFill>
                <a:highlight>
                  <a:srgbClr val="FFFFFF"/>
                </a:highlight>
              </a:rPr>
              <a:t> is at </a:t>
            </a:r>
            <a:r>
              <a:rPr lang="en-US" sz="1200">
                <a:solidFill>
                  <a:schemeClr val="dk1"/>
                </a:solidFill>
                <a:highlight>
                  <a:srgbClr val="FFFFFF"/>
                </a:highlight>
              </a:rPr>
              <a:t>extreme risk </a:t>
            </a:r>
            <a:r>
              <a:rPr lang="en-US" sz="1200">
                <a:solidFill>
                  <a:srgbClr val="374151"/>
                </a:solidFill>
                <a:highlight>
                  <a:srgbClr val="FFFFFF"/>
                </a:highlight>
              </a:rPr>
              <a:t>from heat and humidity</a:t>
            </a:r>
            <a:r>
              <a:rPr lang="en-US" sz="1200">
                <a:solidFill>
                  <a:srgbClr val="374151"/>
                </a:solidFill>
                <a:highlight>
                  <a:srgbClr val="FFFFFF"/>
                </a:highlight>
                <a:latin typeface="Roboto"/>
                <a:ea typeface="Roboto"/>
                <a:cs typeface="Roboto"/>
                <a:sym typeface="Roboto"/>
              </a:rPr>
              <a:t>. According to the First Street Foundation</a:t>
            </a:r>
            <a:r>
              <a:rPr lang="en-US">
                <a:solidFill>
                  <a:schemeClr val="dk1"/>
                </a:solidFill>
                <a:highlight>
                  <a:srgbClr val="FEFEFE"/>
                </a:highlight>
              </a:rPr>
              <a:t>, a hot day in Miami-Dade County is considered to be any day above a “feels like” temperature of 105ºF. Miami-Dade County is expected to experience a total of 7 hot days this year. Due to a changing climate, models project that the county will experience 29 days above 105ºF annually by 2050 (in 30 years). So, simple messaging to pregnant women to stay cool, hydrated, rest and stay informed about the current heat exposure risk is essential.</a:t>
            </a:r>
            <a:endParaRPr>
              <a:solidFill>
                <a:schemeClr val="dk1"/>
              </a:solidFill>
              <a:highlight>
                <a:srgbClr val="FEFEFE"/>
              </a:highlight>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9e7465918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solidFill>
                  <a:schemeClr val="dk1"/>
                </a:solidFill>
              </a:rPr>
              <a:t>Air pollution: According to the Amer. Lung Assn.'s 2022 State of the Air Report,  M</a:t>
            </a:r>
            <a:r>
              <a:rPr lang="en-US" b="1">
                <a:solidFill>
                  <a:schemeClr val="dk1"/>
                </a:solidFill>
              </a:rPr>
              <a:t>ore than 40% of Americans</a:t>
            </a:r>
            <a:r>
              <a:rPr lang="en-US">
                <a:solidFill>
                  <a:schemeClr val="dk1"/>
                </a:solidFill>
              </a:rPr>
              <a:t>—over 137 million people—are living in places with failing grades for unhealthy levels of particle pollution or ozone (only two of the eight primary air pollutants caused by the burning of fossil fuels). </a:t>
            </a:r>
            <a:r>
              <a:rPr lang="en-US" sz="1350">
                <a:solidFill>
                  <a:schemeClr val="dk1"/>
                </a:solidFill>
                <a:highlight>
                  <a:schemeClr val="lt1"/>
                </a:highlight>
              </a:rPr>
              <a:t>Ground-level Ozone (O</a:t>
            </a:r>
            <a:r>
              <a:rPr lang="en-US" sz="1000">
                <a:solidFill>
                  <a:schemeClr val="dk1"/>
                </a:solidFill>
                <a:highlight>
                  <a:schemeClr val="lt1"/>
                </a:highlight>
              </a:rPr>
              <a:t>3</a:t>
            </a:r>
            <a:r>
              <a:rPr lang="en-US" sz="1350">
                <a:solidFill>
                  <a:schemeClr val="dk1"/>
                </a:solidFill>
                <a:highlight>
                  <a:schemeClr val="lt1"/>
                </a:highlight>
              </a:rPr>
              <a:t>) often called "smog,",along with particle pollution (PM2.5) and other pollutants damages lungs, heart and placenta tissue by reacting chemically with it. </a:t>
            </a:r>
            <a:endParaRPr sz="1350">
              <a:solidFill>
                <a:schemeClr val="dk1"/>
              </a:solidFill>
              <a:highlight>
                <a:schemeClr val="lt1"/>
              </a:highlight>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rPr>
              <a:t>There are disparities in exposure- people of color are 3.6 x more likely than whites to live in a county with failing grades. According to the Amer. Lung Assn.'s 2022 State of the Air Report, </a:t>
            </a:r>
            <a:r>
              <a:rPr lang="en-US" b="1">
                <a:solidFill>
                  <a:schemeClr val="dk1"/>
                </a:solidFill>
              </a:rPr>
              <a:t>Miami-Dade County earned a C rating </a:t>
            </a:r>
            <a:r>
              <a:rPr lang="en-US">
                <a:solidFill>
                  <a:schemeClr val="dk1"/>
                </a:solidFill>
              </a:rPr>
              <a:t>for high ozone days. </a:t>
            </a:r>
            <a:endParaRPr>
              <a:solidFill>
                <a:schemeClr val="dk1"/>
              </a:solidFill>
            </a:endParaRPr>
          </a:p>
          <a:p>
            <a:pPr marL="0" lvl="0" indent="0" algn="l" rtl="0">
              <a:spcBef>
                <a:spcPts val="0"/>
              </a:spcBef>
              <a:spcAft>
                <a:spcPts val="0"/>
              </a:spcAft>
              <a:buNone/>
            </a:pPr>
            <a:endParaRPr/>
          </a:p>
        </p:txBody>
      </p:sp>
      <p:sp>
        <p:nvSpPr>
          <p:cNvPr id="174" name="Google Shape;174;g19e74659180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a28d5fc51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From 2018-2020, 16 Women in MDC and 131 women in Florida died from causes related to or aggravated by a pregnancy. These deaths are not distributed evenly in our population. This chart from the FL Depart. of Health shows the disparity in maternal deaths between white and black women in Florida as well as MDC.</a:t>
            </a:r>
            <a:endParaRPr/>
          </a:p>
          <a:p>
            <a:pPr marL="0" lvl="0" indent="0" algn="l" rtl="0">
              <a:spcBef>
                <a:spcPts val="0"/>
              </a:spcBef>
              <a:spcAft>
                <a:spcPts val="0"/>
              </a:spcAft>
              <a:buNone/>
            </a:pPr>
            <a:endParaRPr/>
          </a:p>
          <a:p>
            <a:pPr marL="0" lvl="0" indent="0" algn="l" rtl="0">
              <a:spcBef>
                <a:spcPts val="0"/>
              </a:spcBef>
              <a:spcAft>
                <a:spcPts val="0"/>
              </a:spcAft>
              <a:buNone/>
            </a:pPr>
            <a:r>
              <a:rPr lang="en-US" u="sng">
                <a:solidFill>
                  <a:schemeClr val="hlink"/>
                </a:solidFill>
                <a:hlinkClick r:id="rId3"/>
              </a:rPr>
              <a:t>https://www.flhealthcharts.gov/Charts/</a:t>
            </a:r>
            <a:r>
              <a:rPr lang="en-US"/>
              <a:t>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84" name="Google Shape;184;g1a28d5fc516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9e87ed6f34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212529"/>
              </a:buClr>
              <a:buSzPts val="1200"/>
              <a:buChar char="●"/>
            </a:pPr>
            <a:r>
              <a:rPr lang="en-US" sz="1200">
                <a:solidFill>
                  <a:srgbClr val="212529"/>
                </a:solidFill>
                <a:highlight>
                  <a:srgbClr val="FFFFFF"/>
                </a:highlight>
              </a:rPr>
              <a:t>In Miami-Dade county in 2019, 145 infants died before reaching their first birthday, an infant mortality rate of 4.8 per 1,000 live births.</a:t>
            </a:r>
            <a:endParaRPr sz="1200">
              <a:solidFill>
                <a:srgbClr val="212529"/>
              </a:solidFill>
              <a:highlight>
                <a:srgbClr val="FFFFFF"/>
              </a:highlight>
            </a:endParaRPr>
          </a:p>
          <a:p>
            <a:pPr marL="457200" lvl="0" indent="-304800" algn="l" rtl="0">
              <a:lnSpc>
                <a:spcPct val="115000"/>
              </a:lnSpc>
              <a:spcBef>
                <a:spcPts val="0"/>
              </a:spcBef>
              <a:spcAft>
                <a:spcPts val="0"/>
              </a:spcAft>
              <a:buClr>
                <a:srgbClr val="212529"/>
              </a:buClr>
              <a:buSzPts val="1200"/>
              <a:buChar char="●"/>
            </a:pPr>
            <a:r>
              <a:rPr lang="en-US" sz="1200">
                <a:solidFill>
                  <a:srgbClr val="212529"/>
                </a:solidFill>
                <a:highlight>
                  <a:srgbClr val="FFFFFF"/>
                </a:highlight>
              </a:rPr>
              <a:t>Between 2009 and 2019, the infant mortality rate in Miami-Dade county declined more than 14%.</a:t>
            </a:r>
            <a:endParaRPr sz="1200">
              <a:solidFill>
                <a:srgbClr val="212529"/>
              </a:solidFill>
              <a:highlight>
                <a:srgbClr val="FFFFFF"/>
              </a:highlight>
            </a:endParaRPr>
          </a:p>
          <a:p>
            <a:pPr marL="457200" lvl="0" indent="-304800" algn="l" rtl="0">
              <a:lnSpc>
                <a:spcPct val="115000"/>
              </a:lnSpc>
              <a:spcBef>
                <a:spcPts val="0"/>
              </a:spcBef>
              <a:spcAft>
                <a:spcPts val="0"/>
              </a:spcAft>
              <a:buClr>
                <a:srgbClr val="212529"/>
              </a:buClr>
              <a:buSzPts val="1200"/>
              <a:buChar char="●"/>
            </a:pPr>
            <a:r>
              <a:rPr lang="en-US">
                <a:solidFill>
                  <a:schemeClr val="dk1"/>
                </a:solidFill>
              </a:rPr>
              <a:t> In 2020,  </a:t>
            </a:r>
            <a:r>
              <a:rPr lang="en-US" u="sng">
                <a:solidFill>
                  <a:srgbClr val="1155CC"/>
                </a:solidFill>
                <a:hlinkClick r:id="rId3">
                  <a:extLst>
                    <a:ext uri="{A12FA001-AC4F-418D-AE19-62706E023703}">
                      <ahyp:hlinkClr xmlns:ahyp="http://schemas.microsoft.com/office/drawing/2018/hyperlinkcolor" val="tx"/>
                    </a:ext>
                  </a:extLst>
                </a:hlinkClick>
              </a:rPr>
              <a:t>1214 </a:t>
            </a:r>
            <a:r>
              <a:rPr lang="en-US">
                <a:solidFill>
                  <a:schemeClr val="dk1"/>
                </a:solidFill>
              </a:rPr>
              <a:t> infants died in Florida.</a:t>
            </a:r>
            <a:r>
              <a:rPr lang="en-US" sz="1200">
                <a:solidFill>
                  <a:srgbClr val="212529"/>
                </a:solidFill>
                <a:highlight>
                  <a:srgbClr val="FFFFFF"/>
                </a:highlight>
              </a:rPr>
              <a:t>In 2019, 69.6% of infant deaths occurred in the neonatal period, and 30.3% occurred in the postneonatal period.</a:t>
            </a:r>
            <a:endParaRPr/>
          </a:p>
        </p:txBody>
      </p:sp>
      <p:sp>
        <p:nvSpPr>
          <p:cNvPr id="193" name="Google Shape;193;g19e87ed6f34_1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9e5b78c647_5_5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g19e5b78c647_5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9e21f5c4d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How do we find these women in MDC and other counties across the country who are at greatest risk of climate pollution impacting their pregnancy? </a:t>
            </a:r>
            <a:r>
              <a:rPr lang="en-US" u="sng">
                <a:solidFill>
                  <a:schemeClr val="hlink"/>
                </a:solidFill>
                <a:hlinkClick r:id="rId3"/>
              </a:rPr>
              <a:t>https://screeningtool.geoplatform.gov/en/</a:t>
            </a:r>
            <a:endParaRPr/>
          </a:p>
          <a:p>
            <a:pPr marL="0" lvl="0" indent="0" algn="l" rtl="0">
              <a:spcBef>
                <a:spcPts val="0"/>
              </a:spcBef>
              <a:spcAft>
                <a:spcPts val="0"/>
              </a:spcAft>
              <a:buNone/>
            </a:pPr>
            <a:r>
              <a:rPr lang="en-US"/>
              <a:t>I used </a:t>
            </a:r>
            <a:r>
              <a:rPr lang="en-US">
                <a:solidFill>
                  <a:schemeClr val="dk1"/>
                </a:solidFill>
              </a:rPr>
              <a:t>the Climate and Economic Justice Screening Tool-</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US"/>
              <a:t>This census tract data from a community in the city of Homestead in the southwest- 42 miles sw from downtown.</a:t>
            </a:r>
            <a:endParaRPr/>
          </a:p>
        </p:txBody>
      </p:sp>
      <p:sp>
        <p:nvSpPr>
          <p:cNvPr id="212" name="Google Shape;212;g19e21f5c4d4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9e21f5c4d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Poverty is associated with poor health including during pregnancy. This website supported with data collected by MDC shows families living below the poverty level. This is a zipcode in Homestead -SW Miami dade 42 miles from downtown. It has the highest number of families living below the poverty level in the county.</a:t>
            </a:r>
            <a:endParaRPr/>
          </a:p>
        </p:txBody>
      </p:sp>
      <p:sp>
        <p:nvSpPr>
          <p:cNvPr id="223" name="Google Shape;223;g19e21f5c4d4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9e7465918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a:solidFill>
                  <a:schemeClr val="hlink"/>
                </a:solidFill>
                <a:hlinkClick r:id="rId3"/>
              </a:rPr>
              <a:t>https://storymaps.arcgis.com/stories/6f1e91cf8a8e4d5d9bd67525575c042e#ref-n-zCZOSp</a:t>
            </a:r>
            <a:endParaRPr/>
          </a:p>
          <a:p>
            <a:pPr marL="0" marR="829" lvl="0" indent="0" algn="just" rtl="0">
              <a:spcBef>
                <a:spcPts val="0"/>
              </a:spcBef>
              <a:spcAft>
                <a:spcPts val="0"/>
              </a:spcAft>
              <a:buClr>
                <a:schemeClr val="dk1"/>
              </a:buClr>
              <a:buSzPts val="1100"/>
              <a:buFont typeface="Arial"/>
              <a:buNone/>
            </a:pPr>
            <a:r>
              <a:rPr lang="en-US" sz="1200">
                <a:solidFill>
                  <a:schemeClr val="dk1"/>
                </a:solidFill>
                <a:latin typeface="Garamond"/>
                <a:ea typeface="Garamond"/>
                <a:cs typeface="Garamond"/>
                <a:sym typeface="Garamond"/>
              </a:rPr>
              <a:t>Citation: </a:t>
            </a:r>
            <a:r>
              <a:rPr lang="en-US" sz="1200" b="1" i="1">
                <a:solidFill>
                  <a:schemeClr val="dk1"/>
                </a:solidFill>
                <a:latin typeface="Calibri"/>
                <a:ea typeface="Calibri"/>
                <a:cs typeface="Calibri"/>
                <a:sym typeface="Calibri"/>
              </a:rPr>
              <a:t>Miami-Dade Extreme Heat Vulnerability Mapping Report,  </a:t>
            </a:r>
            <a:r>
              <a:rPr lang="en-US" sz="1200" i="1">
                <a:solidFill>
                  <a:schemeClr val="dk1"/>
                </a:solidFill>
                <a:latin typeface="Calibri"/>
                <a:ea typeface="Calibri"/>
                <a:cs typeface="Calibri"/>
                <a:sym typeface="Calibri"/>
              </a:rPr>
              <a:t>Christopher K. Uejio &amp; Yoonjung Ahn </a:t>
            </a:r>
            <a:endParaRPr sz="1200" i="1">
              <a:solidFill>
                <a:schemeClr val="dk1"/>
              </a:solidFill>
              <a:latin typeface="Calibri"/>
              <a:ea typeface="Calibri"/>
              <a:cs typeface="Calibri"/>
              <a:sym typeface="Calibri"/>
            </a:endParaRPr>
          </a:p>
          <a:p>
            <a:pPr marL="0" marR="829" lvl="0" indent="0" algn="just"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This is a mapping tool available on the MDC Resilient 305 website based on a study by Uejio and Ahn showing the rates of HRI ED visits from 2015-2019 across the study area. The highest  rates were reported in the southern portions of the county (Florida City and Homestead), and  surrounding the Miami International Airport (Hialeah, Little Havana, Fontainebleau). The previous slide overlaps with this heat vulnerability mapping.</a:t>
            </a:r>
            <a:endParaRPr sz="1200">
              <a:solidFill>
                <a:schemeClr val="dk1"/>
              </a:solidFill>
              <a:latin typeface="Calibri"/>
              <a:ea typeface="Calibri"/>
              <a:cs typeface="Calibri"/>
              <a:sym typeface="Calibri"/>
            </a:endParaRPr>
          </a:p>
          <a:p>
            <a:pPr marL="0" marR="829" lvl="0" indent="0" algn="just"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rPr>
              <a:t>It is important to keep in mind that our hands are not tide, there is much we can do as clinicians and citizens to protect our patients and act to reduce greenhouse gas emissions that cause the warming of our world. We can educate patients and peers, advocate for climate-friendly policies and practices with our lawmakers and at our own facilities, and we can act by making climate conscious choices ourselves. With that, I will hand the conversation over to Dr. Bruce Bekkar.</a:t>
            </a:r>
            <a:endParaRPr sz="1200">
              <a:solidFill>
                <a:srgbClr val="1C1D1E"/>
              </a:solidFill>
              <a:highlight>
                <a:srgbClr val="FFFFFF"/>
              </a:highlight>
            </a:endParaRPr>
          </a:p>
          <a:p>
            <a:pPr marL="0" marR="829" lvl="0" indent="0" algn="just"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marR="829" lvl="0" indent="0" algn="just"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32" name="Google Shape;232;g19e74659180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5"/>
          <p:cNvSpPr>
            <a:spLocks noGrp="1"/>
          </p:cNvSpPr>
          <p:nvPr>
            <p:ph type="pic" idx="2"/>
          </p:nvPr>
        </p:nvSpPr>
        <p:spPr>
          <a:xfrm>
            <a:off x="5183188" y="987425"/>
            <a:ext cx="6172200" cy="4873625"/>
          </a:xfrm>
          <a:prstGeom prst="rect">
            <a:avLst/>
          </a:prstGeom>
          <a:noFill/>
          <a:ln>
            <a:noFill/>
          </a:ln>
        </p:spPr>
      </p:sp>
      <p:sp>
        <p:nvSpPr>
          <p:cNvPr id="64" name="Google Shape;64;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only slide, large text #2">
  <p:cSld name="Text only slide, large text #2">
    <p:spTree>
      <p:nvGrpSpPr>
        <p:cNvPr id="1" name="Shape 80"/>
        <p:cNvGrpSpPr/>
        <p:nvPr/>
      </p:nvGrpSpPr>
      <p:grpSpPr>
        <a:xfrm>
          <a:off x="0" y="0"/>
          <a:ext cx="0" cy="0"/>
          <a:chOff x="0" y="0"/>
          <a:chExt cx="0" cy="0"/>
        </a:xfrm>
      </p:grpSpPr>
      <p:cxnSp>
        <p:nvCxnSpPr>
          <p:cNvPr id="81" name="Google Shape;81;g19e5b78c647_5_10"/>
          <p:cNvCxnSpPr/>
          <p:nvPr/>
        </p:nvCxnSpPr>
        <p:spPr>
          <a:xfrm>
            <a:off x="222250" y="6194425"/>
            <a:ext cx="11747500" cy="0"/>
          </a:xfrm>
          <a:prstGeom prst="straightConnector1">
            <a:avLst/>
          </a:prstGeom>
          <a:noFill/>
          <a:ln w="9525" cap="flat" cmpd="sng">
            <a:solidFill>
              <a:srgbClr val="BFBFBF"/>
            </a:solidFill>
            <a:prstDash val="dot"/>
            <a:miter lim="800000"/>
            <a:headEnd type="none" w="sm" len="sm"/>
            <a:tailEnd type="none" w="sm" len="sm"/>
          </a:ln>
        </p:spPr>
      </p:cxnSp>
      <p:pic>
        <p:nvPicPr>
          <p:cNvPr id="82" name="Google Shape;82;g19e5b78c647_5_10"/>
          <p:cNvPicPr preferRelativeResize="0"/>
          <p:nvPr/>
        </p:nvPicPr>
        <p:blipFill rotWithShape="1">
          <a:blip r:embed="rId2">
            <a:alphaModFix/>
          </a:blip>
          <a:srcRect/>
          <a:stretch/>
        </p:blipFill>
        <p:spPr>
          <a:xfrm>
            <a:off x="222250" y="6397625"/>
            <a:ext cx="1131888" cy="255588"/>
          </a:xfrm>
          <a:prstGeom prst="rect">
            <a:avLst/>
          </a:prstGeom>
          <a:noFill/>
          <a:ln>
            <a:noFill/>
          </a:ln>
        </p:spPr>
      </p:pic>
      <p:sp>
        <p:nvSpPr>
          <p:cNvPr id="83" name="Google Shape;83;g19e5b78c647_5_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4400"/>
              <a:buNone/>
              <a:defRPr b="1" i="0" cap="none">
                <a:solidFill>
                  <a:srgbClr val="7029EC"/>
                </a:solidFill>
                <a:latin typeface="Arial Black"/>
                <a:ea typeface="Arial Black"/>
                <a:cs typeface="Arial Black"/>
                <a:sym typeface="Arial Black"/>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4" name="Google Shape;84;g19e5b78c647_5_10"/>
          <p:cNvSpPr txBox="1">
            <a:spLocks noGrp="1"/>
          </p:cNvSpPr>
          <p:nvPr>
            <p:ph type="body" idx="1"/>
          </p:nvPr>
        </p:nvSpPr>
        <p:spPr>
          <a:xfrm>
            <a:off x="838200" y="1838510"/>
            <a:ext cx="10515600" cy="413684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000000"/>
              </a:buClr>
              <a:buSzPts val="1800"/>
              <a:buFont typeface="Arial"/>
              <a:buNone/>
              <a:defRPr/>
            </a:lvl1pPr>
            <a:lvl2pPr marL="914400" lvl="1" indent="-342900" algn="l">
              <a:lnSpc>
                <a:spcPct val="90000"/>
              </a:lnSpc>
              <a:spcBef>
                <a:spcPts val="500"/>
              </a:spcBef>
              <a:spcAft>
                <a:spcPts val="0"/>
              </a:spcAft>
              <a:buClr>
                <a:srgbClr val="000000"/>
              </a:buClr>
              <a:buSzPts val="1800"/>
              <a:buChar char="•"/>
              <a:defRPr/>
            </a:lvl2pPr>
            <a:lvl3pPr marL="1371600" lvl="2" indent="-330200" algn="l">
              <a:lnSpc>
                <a:spcPct val="90000"/>
              </a:lnSpc>
              <a:spcBef>
                <a:spcPts val="500"/>
              </a:spcBef>
              <a:spcAft>
                <a:spcPts val="0"/>
              </a:spcAft>
              <a:buClr>
                <a:srgbClr val="000000"/>
              </a:buClr>
              <a:buSzPts val="1600"/>
              <a:buChar char="•"/>
              <a:defRPr/>
            </a:lvl3pPr>
            <a:lvl4pPr marL="1828800" lvl="3" indent="-330200" algn="l">
              <a:lnSpc>
                <a:spcPct val="90000"/>
              </a:lnSpc>
              <a:spcBef>
                <a:spcPts val="500"/>
              </a:spcBef>
              <a:spcAft>
                <a:spcPts val="0"/>
              </a:spcAft>
              <a:buClr>
                <a:srgbClr val="000000"/>
              </a:buClr>
              <a:buSzPts val="16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g19e5b78c647_5_10"/>
          <p:cNvSpPr txBox="1">
            <a:spLocks noGrp="1"/>
          </p:cNvSpPr>
          <p:nvPr>
            <p:ph type="dt" idx="10"/>
          </p:nvPr>
        </p:nvSpPr>
        <p:spPr>
          <a:xfrm>
            <a:off x="1817688" y="6356350"/>
            <a:ext cx="199866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g19e5b78c647_5_10"/>
          <p:cNvSpPr txBox="1">
            <a:spLocks noGrp="1"/>
          </p:cNvSpPr>
          <p:nvPr>
            <p:ph type="ftr" idx="11"/>
          </p:nvPr>
        </p:nvSpPr>
        <p:spPr>
          <a:xfrm>
            <a:off x="4038600" y="6356350"/>
            <a:ext cx="6134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g19e5b78c647_5_10"/>
          <p:cNvSpPr txBox="1">
            <a:spLocks noGrp="1"/>
          </p:cNvSpPr>
          <p:nvPr>
            <p:ph type="sldNum" idx="12"/>
          </p:nvPr>
        </p:nvSpPr>
        <p:spPr>
          <a:xfrm>
            <a:off x="10394950" y="6356350"/>
            <a:ext cx="157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0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0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0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0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0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0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0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0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only slide, large text #2">
  <p:cSld name="Text only slide, large text #2_1">
    <p:spTree>
      <p:nvGrpSpPr>
        <p:cNvPr id="1" name="Shape 88"/>
        <p:cNvGrpSpPr/>
        <p:nvPr/>
      </p:nvGrpSpPr>
      <p:grpSpPr>
        <a:xfrm>
          <a:off x="0" y="0"/>
          <a:ext cx="0" cy="0"/>
          <a:chOff x="0" y="0"/>
          <a:chExt cx="0" cy="0"/>
        </a:xfrm>
      </p:grpSpPr>
      <p:cxnSp>
        <p:nvCxnSpPr>
          <p:cNvPr id="89" name="Google Shape;89;g19e5b78c647_5_26"/>
          <p:cNvCxnSpPr/>
          <p:nvPr/>
        </p:nvCxnSpPr>
        <p:spPr>
          <a:xfrm>
            <a:off x="222250" y="6194425"/>
            <a:ext cx="11747500" cy="0"/>
          </a:xfrm>
          <a:prstGeom prst="straightConnector1">
            <a:avLst/>
          </a:prstGeom>
          <a:noFill/>
          <a:ln w="9525" cap="flat" cmpd="sng">
            <a:solidFill>
              <a:srgbClr val="BFBFBF"/>
            </a:solidFill>
            <a:prstDash val="dot"/>
            <a:miter lim="800000"/>
            <a:headEnd type="none" w="sm" len="sm"/>
            <a:tailEnd type="none" w="sm" len="sm"/>
          </a:ln>
        </p:spPr>
      </p:cxnSp>
      <p:pic>
        <p:nvPicPr>
          <p:cNvPr id="90" name="Google Shape;90;g19e5b78c647_5_26"/>
          <p:cNvPicPr preferRelativeResize="0"/>
          <p:nvPr/>
        </p:nvPicPr>
        <p:blipFill rotWithShape="1">
          <a:blip r:embed="rId2">
            <a:alphaModFix/>
          </a:blip>
          <a:srcRect/>
          <a:stretch/>
        </p:blipFill>
        <p:spPr>
          <a:xfrm>
            <a:off x="222250" y="6397625"/>
            <a:ext cx="1131888" cy="255588"/>
          </a:xfrm>
          <a:prstGeom prst="rect">
            <a:avLst/>
          </a:prstGeom>
          <a:noFill/>
          <a:ln>
            <a:noFill/>
          </a:ln>
        </p:spPr>
      </p:pic>
      <p:sp>
        <p:nvSpPr>
          <p:cNvPr id="91" name="Google Shape;91;g19e5b78c647_5_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4400"/>
              <a:buNone/>
              <a:defRPr b="1" i="0" cap="none">
                <a:solidFill>
                  <a:srgbClr val="7029EC"/>
                </a:solidFill>
                <a:latin typeface="Arial Black"/>
                <a:ea typeface="Arial Black"/>
                <a:cs typeface="Arial Black"/>
                <a:sym typeface="Arial Black"/>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2" name="Google Shape;92;g19e5b78c647_5_26"/>
          <p:cNvSpPr txBox="1">
            <a:spLocks noGrp="1"/>
          </p:cNvSpPr>
          <p:nvPr>
            <p:ph type="body" idx="1"/>
          </p:nvPr>
        </p:nvSpPr>
        <p:spPr>
          <a:xfrm>
            <a:off x="838200" y="1838510"/>
            <a:ext cx="10515600" cy="413684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000000"/>
              </a:buClr>
              <a:buSzPts val="1800"/>
              <a:buFont typeface="Arial"/>
              <a:buNone/>
              <a:defRPr/>
            </a:lvl1pPr>
            <a:lvl2pPr marL="914400" lvl="1" indent="-342900" algn="l">
              <a:lnSpc>
                <a:spcPct val="90000"/>
              </a:lnSpc>
              <a:spcBef>
                <a:spcPts val="500"/>
              </a:spcBef>
              <a:spcAft>
                <a:spcPts val="0"/>
              </a:spcAft>
              <a:buClr>
                <a:srgbClr val="000000"/>
              </a:buClr>
              <a:buSzPts val="1800"/>
              <a:buChar char="•"/>
              <a:defRPr/>
            </a:lvl2pPr>
            <a:lvl3pPr marL="1371600" lvl="2" indent="-330200" algn="l">
              <a:lnSpc>
                <a:spcPct val="90000"/>
              </a:lnSpc>
              <a:spcBef>
                <a:spcPts val="500"/>
              </a:spcBef>
              <a:spcAft>
                <a:spcPts val="0"/>
              </a:spcAft>
              <a:buClr>
                <a:srgbClr val="000000"/>
              </a:buClr>
              <a:buSzPts val="1600"/>
              <a:buChar char="•"/>
              <a:defRPr/>
            </a:lvl3pPr>
            <a:lvl4pPr marL="1828800" lvl="3" indent="-330200" algn="l">
              <a:lnSpc>
                <a:spcPct val="90000"/>
              </a:lnSpc>
              <a:spcBef>
                <a:spcPts val="500"/>
              </a:spcBef>
              <a:spcAft>
                <a:spcPts val="0"/>
              </a:spcAft>
              <a:buClr>
                <a:srgbClr val="000000"/>
              </a:buClr>
              <a:buSzPts val="16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g19e5b78c647_5_26"/>
          <p:cNvSpPr txBox="1">
            <a:spLocks noGrp="1"/>
          </p:cNvSpPr>
          <p:nvPr>
            <p:ph type="dt" idx="10"/>
          </p:nvPr>
        </p:nvSpPr>
        <p:spPr>
          <a:xfrm>
            <a:off x="1817688" y="6356350"/>
            <a:ext cx="199866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g19e5b78c647_5_26"/>
          <p:cNvSpPr txBox="1">
            <a:spLocks noGrp="1"/>
          </p:cNvSpPr>
          <p:nvPr>
            <p:ph type="ftr" idx="11"/>
          </p:nvPr>
        </p:nvSpPr>
        <p:spPr>
          <a:xfrm>
            <a:off x="4038600" y="6356350"/>
            <a:ext cx="6134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g19e5b78c647_5_26"/>
          <p:cNvSpPr txBox="1">
            <a:spLocks noGrp="1"/>
          </p:cNvSpPr>
          <p:nvPr>
            <p:ph type="sldNum" idx="12"/>
          </p:nvPr>
        </p:nvSpPr>
        <p:spPr>
          <a:xfrm>
            <a:off x="10394950" y="6356350"/>
            <a:ext cx="157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0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0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0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0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0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0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0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0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only slide, large text #2">
  <p:cSld name="Text only slide, large text #2_2">
    <p:spTree>
      <p:nvGrpSpPr>
        <p:cNvPr id="1" name="Shape 96"/>
        <p:cNvGrpSpPr/>
        <p:nvPr/>
      </p:nvGrpSpPr>
      <p:grpSpPr>
        <a:xfrm>
          <a:off x="0" y="0"/>
          <a:ext cx="0" cy="0"/>
          <a:chOff x="0" y="0"/>
          <a:chExt cx="0" cy="0"/>
        </a:xfrm>
      </p:grpSpPr>
      <p:cxnSp>
        <p:nvCxnSpPr>
          <p:cNvPr id="97" name="Google Shape;97;g19e5b78c647_5_42"/>
          <p:cNvCxnSpPr/>
          <p:nvPr/>
        </p:nvCxnSpPr>
        <p:spPr>
          <a:xfrm>
            <a:off x="222250" y="6194425"/>
            <a:ext cx="11747500" cy="0"/>
          </a:xfrm>
          <a:prstGeom prst="straightConnector1">
            <a:avLst/>
          </a:prstGeom>
          <a:noFill/>
          <a:ln w="9525" cap="flat" cmpd="sng">
            <a:solidFill>
              <a:srgbClr val="BFBFBF"/>
            </a:solidFill>
            <a:prstDash val="dot"/>
            <a:miter lim="800000"/>
            <a:headEnd type="none" w="sm" len="sm"/>
            <a:tailEnd type="none" w="sm" len="sm"/>
          </a:ln>
        </p:spPr>
      </p:cxnSp>
      <p:pic>
        <p:nvPicPr>
          <p:cNvPr id="98" name="Google Shape;98;g19e5b78c647_5_42"/>
          <p:cNvPicPr preferRelativeResize="0"/>
          <p:nvPr/>
        </p:nvPicPr>
        <p:blipFill rotWithShape="1">
          <a:blip r:embed="rId2">
            <a:alphaModFix/>
          </a:blip>
          <a:srcRect/>
          <a:stretch/>
        </p:blipFill>
        <p:spPr>
          <a:xfrm>
            <a:off x="222250" y="6397625"/>
            <a:ext cx="1131888" cy="255588"/>
          </a:xfrm>
          <a:prstGeom prst="rect">
            <a:avLst/>
          </a:prstGeom>
          <a:noFill/>
          <a:ln>
            <a:noFill/>
          </a:ln>
        </p:spPr>
      </p:pic>
      <p:sp>
        <p:nvSpPr>
          <p:cNvPr id="99" name="Google Shape;99;g19e5b78c647_5_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4400"/>
              <a:buNone/>
              <a:defRPr b="1" i="0" cap="none">
                <a:solidFill>
                  <a:srgbClr val="7029EC"/>
                </a:solidFill>
                <a:latin typeface="Arial Black"/>
                <a:ea typeface="Arial Black"/>
                <a:cs typeface="Arial Black"/>
                <a:sym typeface="Arial Black"/>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0" name="Google Shape;100;g19e5b78c647_5_42"/>
          <p:cNvSpPr txBox="1">
            <a:spLocks noGrp="1"/>
          </p:cNvSpPr>
          <p:nvPr>
            <p:ph type="body" idx="1"/>
          </p:nvPr>
        </p:nvSpPr>
        <p:spPr>
          <a:xfrm>
            <a:off x="838200" y="1838510"/>
            <a:ext cx="10515600" cy="413684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000000"/>
              </a:buClr>
              <a:buSzPts val="1800"/>
              <a:buFont typeface="Arial"/>
              <a:buNone/>
              <a:defRPr/>
            </a:lvl1pPr>
            <a:lvl2pPr marL="914400" lvl="1" indent="-342900" algn="l">
              <a:lnSpc>
                <a:spcPct val="90000"/>
              </a:lnSpc>
              <a:spcBef>
                <a:spcPts val="500"/>
              </a:spcBef>
              <a:spcAft>
                <a:spcPts val="0"/>
              </a:spcAft>
              <a:buClr>
                <a:srgbClr val="000000"/>
              </a:buClr>
              <a:buSzPts val="1800"/>
              <a:buChar char="•"/>
              <a:defRPr/>
            </a:lvl2pPr>
            <a:lvl3pPr marL="1371600" lvl="2" indent="-330200" algn="l">
              <a:lnSpc>
                <a:spcPct val="90000"/>
              </a:lnSpc>
              <a:spcBef>
                <a:spcPts val="500"/>
              </a:spcBef>
              <a:spcAft>
                <a:spcPts val="0"/>
              </a:spcAft>
              <a:buClr>
                <a:srgbClr val="000000"/>
              </a:buClr>
              <a:buSzPts val="1600"/>
              <a:buChar char="•"/>
              <a:defRPr/>
            </a:lvl3pPr>
            <a:lvl4pPr marL="1828800" lvl="3" indent="-330200" algn="l">
              <a:lnSpc>
                <a:spcPct val="90000"/>
              </a:lnSpc>
              <a:spcBef>
                <a:spcPts val="500"/>
              </a:spcBef>
              <a:spcAft>
                <a:spcPts val="0"/>
              </a:spcAft>
              <a:buClr>
                <a:srgbClr val="000000"/>
              </a:buClr>
              <a:buSzPts val="16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g19e5b78c647_5_42"/>
          <p:cNvSpPr txBox="1">
            <a:spLocks noGrp="1"/>
          </p:cNvSpPr>
          <p:nvPr>
            <p:ph type="dt" idx="10"/>
          </p:nvPr>
        </p:nvSpPr>
        <p:spPr>
          <a:xfrm>
            <a:off x="1817688" y="6356350"/>
            <a:ext cx="199866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g19e5b78c647_5_42"/>
          <p:cNvSpPr txBox="1">
            <a:spLocks noGrp="1"/>
          </p:cNvSpPr>
          <p:nvPr>
            <p:ph type="ftr" idx="11"/>
          </p:nvPr>
        </p:nvSpPr>
        <p:spPr>
          <a:xfrm>
            <a:off x="4038600" y="6356350"/>
            <a:ext cx="6134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g19e5b78c647_5_42"/>
          <p:cNvSpPr txBox="1">
            <a:spLocks noGrp="1"/>
          </p:cNvSpPr>
          <p:nvPr>
            <p:ph type="sldNum" idx="12"/>
          </p:nvPr>
        </p:nvSpPr>
        <p:spPr>
          <a:xfrm>
            <a:off x="10394950" y="6356350"/>
            <a:ext cx="157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0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0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0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0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0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0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0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0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only slide, large text #2">
  <p:cSld name="Text only slide, large text #2_3">
    <p:spTree>
      <p:nvGrpSpPr>
        <p:cNvPr id="1" name="Shape 104"/>
        <p:cNvGrpSpPr/>
        <p:nvPr/>
      </p:nvGrpSpPr>
      <p:grpSpPr>
        <a:xfrm>
          <a:off x="0" y="0"/>
          <a:ext cx="0" cy="0"/>
          <a:chOff x="0" y="0"/>
          <a:chExt cx="0" cy="0"/>
        </a:xfrm>
      </p:grpSpPr>
      <p:cxnSp>
        <p:nvCxnSpPr>
          <p:cNvPr id="105" name="Google Shape;105;g19e5b78c647_5_58"/>
          <p:cNvCxnSpPr/>
          <p:nvPr/>
        </p:nvCxnSpPr>
        <p:spPr>
          <a:xfrm>
            <a:off x="222250" y="6194425"/>
            <a:ext cx="11747500" cy="0"/>
          </a:xfrm>
          <a:prstGeom prst="straightConnector1">
            <a:avLst/>
          </a:prstGeom>
          <a:noFill/>
          <a:ln w="9525" cap="flat" cmpd="sng">
            <a:solidFill>
              <a:srgbClr val="BFBFBF"/>
            </a:solidFill>
            <a:prstDash val="dot"/>
            <a:miter lim="800000"/>
            <a:headEnd type="none" w="sm" len="sm"/>
            <a:tailEnd type="none" w="sm" len="sm"/>
          </a:ln>
        </p:spPr>
      </p:cxnSp>
      <p:pic>
        <p:nvPicPr>
          <p:cNvPr id="106" name="Google Shape;106;g19e5b78c647_5_58"/>
          <p:cNvPicPr preferRelativeResize="0"/>
          <p:nvPr/>
        </p:nvPicPr>
        <p:blipFill rotWithShape="1">
          <a:blip r:embed="rId2">
            <a:alphaModFix/>
          </a:blip>
          <a:srcRect/>
          <a:stretch/>
        </p:blipFill>
        <p:spPr>
          <a:xfrm>
            <a:off x="222250" y="6397625"/>
            <a:ext cx="1131888" cy="255588"/>
          </a:xfrm>
          <a:prstGeom prst="rect">
            <a:avLst/>
          </a:prstGeom>
          <a:noFill/>
          <a:ln>
            <a:noFill/>
          </a:ln>
        </p:spPr>
      </p:pic>
      <p:sp>
        <p:nvSpPr>
          <p:cNvPr id="107" name="Google Shape;107;g19e5b78c647_5_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4400"/>
              <a:buNone/>
              <a:defRPr b="1" i="0" cap="none">
                <a:solidFill>
                  <a:srgbClr val="7029EC"/>
                </a:solidFill>
                <a:latin typeface="Arial Black"/>
                <a:ea typeface="Arial Black"/>
                <a:cs typeface="Arial Black"/>
                <a:sym typeface="Arial Black"/>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8" name="Google Shape;108;g19e5b78c647_5_58"/>
          <p:cNvSpPr txBox="1">
            <a:spLocks noGrp="1"/>
          </p:cNvSpPr>
          <p:nvPr>
            <p:ph type="body" idx="1"/>
          </p:nvPr>
        </p:nvSpPr>
        <p:spPr>
          <a:xfrm>
            <a:off x="838200" y="1838510"/>
            <a:ext cx="10515600" cy="413684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000000"/>
              </a:buClr>
              <a:buSzPts val="1800"/>
              <a:buFont typeface="Arial"/>
              <a:buNone/>
              <a:defRPr/>
            </a:lvl1pPr>
            <a:lvl2pPr marL="914400" lvl="1" indent="-342900" algn="l">
              <a:lnSpc>
                <a:spcPct val="90000"/>
              </a:lnSpc>
              <a:spcBef>
                <a:spcPts val="500"/>
              </a:spcBef>
              <a:spcAft>
                <a:spcPts val="0"/>
              </a:spcAft>
              <a:buClr>
                <a:srgbClr val="000000"/>
              </a:buClr>
              <a:buSzPts val="1800"/>
              <a:buChar char="•"/>
              <a:defRPr/>
            </a:lvl2pPr>
            <a:lvl3pPr marL="1371600" lvl="2" indent="-330200" algn="l">
              <a:lnSpc>
                <a:spcPct val="90000"/>
              </a:lnSpc>
              <a:spcBef>
                <a:spcPts val="500"/>
              </a:spcBef>
              <a:spcAft>
                <a:spcPts val="0"/>
              </a:spcAft>
              <a:buClr>
                <a:srgbClr val="000000"/>
              </a:buClr>
              <a:buSzPts val="1600"/>
              <a:buChar char="•"/>
              <a:defRPr/>
            </a:lvl3pPr>
            <a:lvl4pPr marL="1828800" lvl="3" indent="-330200" algn="l">
              <a:lnSpc>
                <a:spcPct val="90000"/>
              </a:lnSpc>
              <a:spcBef>
                <a:spcPts val="500"/>
              </a:spcBef>
              <a:spcAft>
                <a:spcPts val="0"/>
              </a:spcAft>
              <a:buClr>
                <a:srgbClr val="000000"/>
              </a:buClr>
              <a:buSzPts val="16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g19e5b78c647_5_58"/>
          <p:cNvSpPr txBox="1">
            <a:spLocks noGrp="1"/>
          </p:cNvSpPr>
          <p:nvPr>
            <p:ph type="dt" idx="10"/>
          </p:nvPr>
        </p:nvSpPr>
        <p:spPr>
          <a:xfrm>
            <a:off x="1817688" y="6356350"/>
            <a:ext cx="1998662"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g19e5b78c647_5_58"/>
          <p:cNvSpPr txBox="1">
            <a:spLocks noGrp="1"/>
          </p:cNvSpPr>
          <p:nvPr>
            <p:ph type="ftr" idx="11"/>
          </p:nvPr>
        </p:nvSpPr>
        <p:spPr>
          <a:xfrm>
            <a:off x="4038600" y="6356350"/>
            <a:ext cx="6134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g19e5b78c647_5_58"/>
          <p:cNvSpPr txBox="1">
            <a:spLocks noGrp="1"/>
          </p:cNvSpPr>
          <p:nvPr>
            <p:ph type="sldNum" idx="12"/>
          </p:nvPr>
        </p:nvSpPr>
        <p:spPr>
          <a:xfrm>
            <a:off x="10394950" y="6356350"/>
            <a:ext cx="157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0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10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10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10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10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10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10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10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arning Objectives">
  <p:cSld name="Learning Objectives">
    <p:spTree>
      <p:nvGrpSpPr>
        <p:cNvPr id="1" name="Shape 112"/>
        <p:cNvGrpSpPr/>
        <p:nvPr/>
      </p:nvGrpSpPr>
      <p:grpSpPr>
        <a:xfrm>
          <a:off x="0" y="0"/>
          <a:ext cx="0" cy="0"/>
          <a:chOff x="0" y="0"/>
          <a:chExt cx="0" cy="0"/>
        </a:xfrm>
      </p:grpSpPr>
      <p:sp>
        <p:nvSpPr>
          <p:cNvPr id="113" name="Google Shape;113;g1a28d5fc516_1_71"/>
          <p:cNvSpPr txBox="1">
            <a:spLocks noGrp="1"/>
          </p:cNvSpPr>
          <p:nvPr>
            <p:ph type="body" idx="1"/>
          </p:nvPr>
        </p:nvSpPr>
        <p:spPr>
          <a:xfrm>
            <a:off x="692437" y="1124261"/>
            <a:ext cx="10807200" cy="4812000"/>
          </a:xfrm>
          <a:prstGeom prst="rect">
            <a:avLst/>
          </a:prstGeom>
          <a:noFill/>
          <a:ln>
            <a:noFill/>
          </a:ln>
        </p:spPr>
        <p:txBody>
          <a:bodyPr spcFirstLastPara="1" wrap="square" lIns="243825" tIns="243825" rIns="121900" bIns="60925" anchor="t" anchorCtr="0">
            <a:normAutofit/>
          </a:bodyPr>
          <a:lstStyle>
            <a:lvl1pPr marL="457200" marR="0" lvl="0" indent="-431800" algn="l" rtl="0">
              <a:lnSpc>
                <a:spcPct val="120000"/>
              </a:lnSpc>
              <a:spcBef>
                <a:spcPts val="800"/>
              </a:spcBef>
              <a:spcAft>
                <a:spcPts val="0"/>
              </a:spcAft>
              <a:buClr>
                <a:schemeClr val="dk1"/>
              </a:buClr>
              <a:buSzPts val="3200"/>
              <a:buFont typeface="Calibri"/>
              <a:buAutoNum type="arabicPeriod"/>
              <a:defRPr sz="3200"/>
            </a:lvl1pPr>
            <a:lvl2pPr marL="914400" lvl="1" indent="-406400" algn="l" rtl="0">
              <a:lnSpc>
                <a:spcPct val="120000"/>
              </a:lnSpc>
              <a:spcBef>
                <a:spcPts val="700"/>
              </a:spcBef>
              <a:spcAft>
                <a:spcPts val="0"/>
              </a:spcAft>
              <a:buSzPts val="2800"/>
              <a:buFont typeface="Calibri"/>
              <a:buAutoNum type="arabicPeriod"/>
              <a:defRPr sz="2800"/>
            </a:lvl2pPr>
            <a:lvl3pPr marL="1371600" lvl="2" indent="-355600" algn="l" rtl="0">
              <a:lnSpc>
                <a:spcPct val="120000"/>
              </a:lnSpc>
              <a:spcBef>
                <a:spcPts val="700"/>
              </a:spcBef>
              <a:spcAft>
                <a:spcPts val="0"/>
              </a:spcAft>
              <a:buSzPts val="2000"/>
              <a:buFont typeface="Calibri"/>
              <a:buAutoNum type="arabicPeriod"/>
              <a:defRPr sz="2000"/>
            </a:lvl3pPr>
            <a:lvl4pPr marL="1828800" lvl="3" indent="-342900" algn="l" rtl="0">
              <a:lnSpc>
                <a:spcPct val="120000"/>
              </a:lnSpc>
              <a:spcBef>
                <a:spcPts val="700"/>
              </a:spcBef>
              <a:spcAft>
                <a:spcPts val="0"/>
              </a:spcAft>
              <a:buSzPts val="1800"/>
              <a:buFont typeface="Calibri"/>
              <a:buAutoNum type="arabicPeriod"/>
              <a:defRPr sz="1800"/>
            </a:lvl4pPr>
            <a:lvl5pPr marL="2286000" lvl="4" indent="-342900" algn="l" rtl="0">
              <a:lnSpc>
                <a:spcPct val="120000"/>
              </a:lnSpc>
              <a:spcBef>
                <a:spcPts val="700"/>
              </a:spcBef>
              <a:spcAft>
                <a:spcPts val="0"/>
              </a:spcAft>
              <a:buSzPts val="1800"/>
              <a:buFont typeface="Calibri"/>
              <a:buAutoNum type="arabicPeriod"/>
              <a:defRPr sz="1800"/>
            </a:lvl5pPr>
            <a:lvl6pPr marL="2743200" lvl="5" indent="-381000" algn="l" rtl="0">
              <a:lnSpc>
                <a:spcPct val="90000"/>
              </a:lnSpc>
              <a:spcBef>
                <a:spcPts val="700"/>
              </a:spcBef>
              <a:spcAft>
                <a:spcPts val="0"/>
              </a:spcAft>
              <a:buClr>
                <a:schemeClr val="dk1"/>
              </a:buClr>
              <a:buSzPts val="2400"/>
              <a:buChar char="•"/>
              <a:defRPr/>
            </a:lvl6pPr>
            <a:lvl7pPr marL="3200400" lvl="6" indent="-381000" algn="l" rtl="0">
              <a:lnSpc>
                <a:spcPct val="90000"/>
              </a:lnSpc>
              <a:spcBef>
                <a:spcPts val="700"/>
              </a:spcBef>
              <a:spcAft>
                <a:spcPts val="0"/>
              </a:spcAft>
              <a:buClr>
                <a:schemeClr val="dk1"/>
              </a:buClr>
              <a:buSzPts val="2400"/>
              <a:buChar char="•"/>
              <a:defRPr/>
            </a:lvl7pPr>
            <a:lvl8pPr marL="3657600" lvl="7" indent="-381000" algn="l" rtl="0">
              <a:lnSpc>
                <a:spcPct val="90000"/>
              </a:lnSpc>
              <a:spcBef>
                <a:spcPts val="700"/>
              </a:spcBef>
              <a:spcAft>
                <a:spcPts val="0"/>
              </a:spcAft>
              <a:buClr>
                <a:schemeClr val="dk1"/>
              </a:buClr>
              <a:buSzPts val="2400"/>
              <a:buChar char="•"/>
              <a:defRPr/>
            </a:lvl8pPr>
            <a:lvl9pPr marL="4114800" lvl="8" indent="-381000" algn="l" rtl="0">
              <a:lnSpc>
                <a:spcPct val="90000"/>
              </a:lnSpc>
              <a:spcBef>
                <a:spcPts val="700"/>
              </a:spcBef>
              <a:spcAft>
                <a:spcPts val="0"/>
              </a:spcAft>
              <a:buClr>
                <a:schemeClr val="dk1"/>
              </a:buClr>
              <a:buSzPts val="2400"/>
              <a:buChar char="•"/>
              <a:defRPr/>
            </a:lvl9pPr>
          </a:lstStyle>
          <a:p>
            <a:endParaRPr/>
          </a:p>
        </p:txBody>
      </p:sp>
      <p:sp>
        <p:nvSpPr>
          <p:cNvPr id="114" name="Google Shape;114;g1a28d5fc516_1_71"/>
          <p:cNvSpPr txBox="1">
            <a:spLocks noGrp="1"/>
          </p:cNvSpPr>
          <p:nvPr>
            <p:ph type="title"/>
          </p:nvPr>
        </p:nvSpPr>
        <p:spPr>
          <a:xfrm>
            <a:off x="692437" y="552892"/>
            <a:ext cx="10807200" cy="659100"/>
          </a:xfrm>
          <a:prstGeom prst="rect">
            <a:avLst/>
          </a:prstGeom>
          <a:noFill/>
          <a:ln>
            <a:noFill/>
          </a:ln>
        </p:spPr>
        <p:txBody>
          <a:bodyPr spcFirstLastPara="1" wrap="square" lIns="121900" tIns="60925" rIns="121900" bIns="60925" anchor="ctr" anchorCtr="0">
            <a:normAutofit/>
          </a:bodyPr>
          <a:lstStyle>
            <a:lvl1pPr lvl="0" algn="l" rtl="0">
              <a:lnSpc>
                <a:spcPct val="90000"/>
              </a:lnSpc>
              <a:spcBef>
                <a:spcPts val="0"/>
              </a:spcBef>
              <a:spcAft>
                <a:spcPts val="0"/>
              </a:spcAft>
              <a:buClr>
                <a:schemeClr val="dk1"/>
              </a:buClr>
              <a:buSzPts val="5300"/>
              <a:buFont typeface="Trebuchet MS"/>
              <a:buNone/>
              <a:defRPr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hyperlink" Target="mailto:greendoc@me.com" TargetMode="External"/><Relationship Id="rId3" Type="http://schemas.openxmlformats.org/officeDocument/2006/relationships/image" Target="../media/image2.png"/><Relationship Id="rId7" Type="http://schemas.openxmlformats.org/officeDocument/2006/relationships/hyperlink" Target="mailto:ctoms@greencars4kids.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openxmlformats.org/officeDocument/2006/relationships/hyperlink" Target="https://www.ipcc.ch/assessment-report/ar6/" TargetMode="External"/><Relationship Id="rId3" Type="http://schemas.openxmlformats.org/officeDocument/2006/relationships/image" Target="../media/image9.png"/><Relationship Id="rId7" Type="http://schemas.openxmlformats.org/officeDocument/2006/relationships/hyperlink" Target="https://doi.org/10.1002/ijgo.13958"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0.jpg"/><Relationship Id="rId9" Type="http://schemas.openxmlformats.org/officeDocument/2006/relationships/hyperlink" Target="https://firststreet.org/risk-facto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www.miamidadematters.org/demographicdata?id=10461" TargetMode="External"/><Relationship Id="rId5" Type="http://schemas.openxmlformats.org/officeDocument/2006/relationships/image" Target="../media/image22.jp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
          <p:cNvSpPr/>
          <p:nvPr/>
        </p:nvSpPr>
        <p:spPr>
          <a:xfrm rot="10800000" flipH="1">
            <a:off x="0" y="0"/>
            <a:ext cx="12191999" cy="1244068"/>
          </a:xfrm>
          <a:prstGeom prst="rect">
            <a:avLst/>
          </a:prstGeom>
          <a:solidFill>
            <a:srgbClr val="C7DB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0" name="Google Shape;120;p1"/>
          <p:cNvSpPr txBox="1">
            <a:spLocks noGrp="1"/>
          </p:cNvSpPr>
          <p:nvPr>
            <p:ph type="ctrTitle"/>
          </p:nvPr>
        </p:nvSpPr>
        <p:spPr>
          <a:xfrm>
            <a:off x="998850" y="980938"/>
            <a:ext cx="10194300" cy="1906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006666"/>
              </a:buClr>
              <a:buSzPct val="100000"/>
              <a:buFont typeface="Calibri"/>
              <a:buNone/>
            </a:pPr>
            <a:br>
              <a:rPr lang="en-US" sz="3600" b="1">
                <a:solidFill>
                  <a:srgbClr val="006666"/>
                </a:solidFill>
              </a:rPr>
            </a:br>
            <a:br>
              <a:rPr lang="en-US" sz="3600" b="1">
                <a:solidFill>
                  <a:srgbClr val="006666"/>
                </a:solidFill>
              </a:rPr>
            </a:br>
            <a:r>
              <a:rPr lang="en-US" sz="4000" b="1">
                <a:solidFill>
                  <a:srgbClr val="006666"/>
                </a:solidFill>
              </a:rPr>
              <a:t>Heat Stress and Heat Illness Prevention CME Series </a:t>
            </a:r>
            <a:endParaRPr sz="4000" b="1">
              <a:solidFill>
                <a:srgbClr val="006666"/>
              </a:solidFill>
            </a:endParaRPr>
          </a:p>
          <a:p>
            <a:pPr marL="0" lvl="0" indent="0" algn="ctr" rtl="0">
              <a:lnSpc>
                <a:spcPct val="90000"/>
              </a:lnSpc>
              <a:spcBef>
                <a:spcPts val="0"/>
              </a:spcBef>
              <a:spcAft>
                <a:spcPts val="0"/>
              </a:spcAft>
              <a:buClr>
                <a:srgbClr val="006666"/>
              </a:buClr>
              <a:buSzPct val="90000"/>
              <a:buFont typeface="Calibri"/>
              <a:buNone/>
            </a:pPr>
            <a:r>
              <a:rPr lang="en-US" sz="4000" b="1">
                <a:solidFill>
                  <a:srgbClr val="006666"/>
                </a:solidFill>
              </a:rPr>
              <a:t>Session 3</a:t>
            </a:r>
            <a:endParaRPr sz="4000" b="1">
              <a:solidFill>
                <a:srgbClr val="006666"/>
              </a:solidFill>
            </a:endParaRPr>
          </a:p>
          <a:p>
            <a:pPr marL="0" lvl="0" indent="0" algn="ctr" rtl="0">
              <a:lnSpc>
                <a:spcPct val="90000"/>
              </a:lnSpc>
              <a:spcBef>
                <a:spcPts val="0"/>
              </a:spcBef>
              <a:spcAft>
                <a:spcPts val="0"/>
              </a:spcAft>
              <a:buClr>
                <a:srgbClr val="006666"/>
              </a:buClr>
              <a:buSzPct val="90000"/>
              <a:buFont typeface="Calibri"/>
              <a:buNone/>
            </a:pPr>
            <a:r>
              <a:rPr lang="en-US" sz="4000" b="1">
                <a:solidFill>
                  <a:srgbClr val="006666"/>
                </a:solidFill>
              </a:rPr>
              <a:t>Climate Pollution, Heat Stress, and Birth Outcomes</a:t>
            </a:r>
            <a:endParaRPr sz="4000" b="1">
              <a:solidFill>
                <a:srgbClr val="006666"/>
              </a:solidFill>
            </a:endParaRPr>
          </a:p>
        </p:txBody>
      </p:sp>
      <p:sp>
        <p:nvSpPr>
          <p:cNvPr id="121" name="Google Shape;121;p1"/>
          <p:cNvSpPr txBox="1">
            <a:spLocks noGrp="1"/>
          </p:cNvSpPr>
          <p:nvPr>
            <p:ph type="subTitle" idx="1"/>
          </p:nvPr>
        </p:nvSpPr>
        <p:spPr>
          <a:xfrm>
            <a:off x="1524006" y="3399456"/>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06666"/>
              </a:buClr>
              <a:buSzPts val="2800"/>
              <a:buNone/>
            </a:pPr>
            <a:r>
              <a:rPr lang="en-US" sz="2800">
                <a:solidFill>
                  <a:srgbClr val="006666"/>
                </a:solidFill>
              </a:rPr>
              <a:t>December 1, 2022</a:t>
            </a:r>
            <a:endParaRPr/>
          </a:p>
        </p:txBody>
      </p:sp>
      <p:pic>
        <p:nvPicPr>
          <p:cNvPr id="122" name="Google Shape;122;p1"/>
          <p:cNvPicPr preferRelativeResize="0"/>
          <p:nvPr/>
        </p:nvPicPr>
        <p:blipFill rotWithShape="1">
          <a:blip r:embed="rId3">
            <a:alphaModFix/>
          </a:blip>
          <a:srcRect/>
          <a:stretch/>
        </p:blipFill>
        <p:spPr>
          <a:xfrm>
            <a:off x="6548063" y="4166170"/>
            <a:ext cx="2865478" cy="2460660"/>
          </a:xfrm>
          <a:prstGeom prst="rect">
            <a:avLst/>
          </a:prstGeom>
          <a:noFill/>
          <a:ln>
            <a:noFill/>
          </a:ln>
        </p:spPr>
      </p:pic>
      <p:pic>
        <p:nvPicPr>
          <p:cNvPr id="123" name="Google Shape;123;p1" descr="Miami-Dade County logo"/>
          <p:cNvPicPr preferRelativeResize="0"/>
          <p:nvPr/>
        </p:nvPicPr>
        <p:blipFill rotWithShape="1">
          <a:blip r:embed="rId4">
            <a:alphaModFix/>
          </a:blip>
          <a:srcRect/>
          <a:stretch/>
        </p:blipFill>
        <p:spPr>
          <a:xfrm>
            <a:off x="3227750" y="4527458"/>
            <a:ext cx="3217571" cy="14693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4"/>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129" name="Google Shape;129;p4"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130" name="Google Shape;130;p4"/>
          <p:cNvPicPr preferRelativeResize="0"/>
          <p:nvPr/>
        </p:nvPicPr>
        <p:blipFill>
          <a:blip r:embed="rId5">
            <a:alphaModFix/>
          </a:blip>
          <a:stretch>
            <a:fillRect/>
          </a:stretch>
        </p:blipFill>
        <p:spPr>
          <a:xfrm>
            <a:off x="641925" y="328900"/>
            <a:ext cx="2762250" cy="2762251"/>
          </a:xfrm>
          <a:prstGeom prst="rect">
            <a:avLst/>
          </a:prstGeom>
          <a:noFill/>
          <a:ln>
            <a:noFill/>
          </a:ln>
        </p:spPr>
      </p:pic>
      <p:pic>
        <p:nvPicPr>
          <p:cNvPr id="131" name="Google Shape;131;p4"/>
          <p:cNvPicPr preferRelativeResize="0"/>
          <p:nvPr/>
        </p:nvPicPr>
        <p:blipFill>
          <a:blip r:embed="rId6">
            <a:alphaModFix/>
          </a:blip>
          <a:stretch>
            <a:fillRect/>
          </a:stretch>
        </p:blipFill>
        <p:spPr>
          <a:xfrm>
            <a:off x="5562086" y="271750"/>
            <a:ext cx="2841089" cy="2876550"/>
          </a:xfrm>
          <a:prstGeom prst="rect">
            <a:avLst/>
          </a:prstGeom>
          <a:noFill/>
          <a:ln>
            <a:noFill/>
          </a:ln>
        </p:spPr>
      </p:pic>
      <p:sp>
        <p:nvSpPr>
          <p:cNvPr id="132" name="Google Shape;132;p4"/>
          <p:cNvSpPr txBox="1"/>
          <p:nvPr/>
        </p:nvSpPr>
        <p:spPr>
          <a:xfrm>
            <a:off x="641925" y="3348600"/>
            <a:ext cx="3420300" cy="3348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Clr>
                <a:schemeClr val="dk1"/>
              </a:buClr>
              <a:buSzPts val="1100"/>
              <a:buFont typeface="Arial"/>
              <a:buNone/>
            </a:pPr>
            <a:r>
              <a:rPr lang="en-US" sz="1800" b="1">
                <a:solidFill>
                  <a:srgbClr val="006666"/>
                </a:solidFill>
                <a:highlight>
                  <a:srgbClr val="FFFFFF"/>
                </a:highlight>
                <a:latin typeface="Lato"/>
                <a:ea typeface="Lato"/>
                <a:cs typeface="Lato"/>
                <a:sym typeface="Lato"/>
              </a:rPr>
              <a:t>Catherine Toms, M.D., MPH</a:t>
            </a:r>
            <a:endParaRPr sz="1800" b="1">
              <a:solidFill>
                <a:srgbClr val="006666"/>
              </a:solidFill>
              <a:highlight>
                <a:srgbClr val="FFFFFF"/>
              </a:highlight>
              <a:latin typeface="Lato"/>
              <a:ea typeface="Lato"/>
              <a:cs typeface="Lato"/>
              <a:sym typeface="Lato"/>
            </a:endParaRPr>
          </a:p>
          <a:p>
            <a:pPr marL="0" lvl="0" indent="0" algn="l" rtl="0">
              <a:lnSpc>
                <a:spcPct val="100000"/>
              </a:lnSpc>
              <a:spcBef>
                <a:spcPts val="0"/>
              </a:spcBef>
              <a:spcAft>
                <a:spcPts val="0"/>
              </a:spcAft>
              <a:buClr>
                <a:schemeClr val="dk1"/>
              </a:buClr>
              <a:buSzPts val="1100"/>
              <a:buFont typeface="Arial"/>
              <a:buNone/>
            </a:pPr>
            <a:r>
              <a:rPr lang="en-US" sz="1800">
                <a:solidFill>
                  <a:srgbClr val="006666"/>
                </a:solidFill>
                <a:highlight>
                  <a:srgbClr val="FFFFFF"/>
                </a:highlight>
                <a:latin typeface="Lato"/>
                <a:ea typeface="Lato"/>
                <a:cs typeface="Lato"/>
                <a:sym typeface="Lato"/>
              </a:rPr>
              <a:t>Director, Green Cars for Kids</a:t>
            </a:r>
            <a:endParaRPr sz="1800">
              <a:solidFill>
                <a:srgbClr val="006666"/>
              </a:solidFill>
              <a:highlight>
                <a:srgbClr val="FFFFFF"/>
              </a:highlight>
              <a:latin typeface="Lato"/>
              <a:ea typeface="Lato"/>
              <a:cs typeface="Lato"/>
              <a:sym typeface="Lato"/>
            </a:endParaRPr>
          </a:p>
          <a:p>
            <a:pPr marL="0" lvl="0" indent="0" algn="l" rtl="0">
              <a:lnSpc>
                <a:spcPct val="100000"/>
              </a:lnSpc>
              <a:spcBef>
                <a:spcPts val="0"/>
              </a:spcBef>
              <a:spcAft>
                <a:spcPts val="0"/>
              </a:spcAft>
              <a:buClr>
                <a:schemeClr val="dk1"/>
              </a:buClr>
              <a:buSzPts val="1100"/>
              <a:buFont typeface="Arial"/>
              <a:buNone/>
            </a:pPr>
            <a:r>
              <a:rPr lang="en-US" sz="1800">
                <a:solidFill>
                  <a:srgbClr val="006666"/>
                </a:solidFill>
                <a:highlight>
                  <a:srgbClr val="FFFFFF"/>
                </a:highlight>
                <a:latin typeface="Lato"/>
                <a:ea typeface="Lato"/>
                <a:cs typeface="Lato"/>
                <a:sym typeface="Lato"/>
              </a:rPr>
              <a:t>Sr. Advisor for Climate &amp; Health, Health Care Without Harm</a:t>
            </a:r>
            <a:endParaRPr sz="1800">
              <a:solidFill>
                <a:srgbClr val="006666"/>
              </a:solidFill>
              <a:highlight>
                <a:srgbClr val="FFFFFF"/>
              </a:highlight>
              <a:latin typeface="Lato"/>
              <a:ea typeface="Lato"/>
              <a:cs typeface="Lato"/>
              <a:sym typeface="Lato"/>
            </a:endParaRPr>
          </a:p>
          <a:p>
            <a:pPr marL="0" lvl="0" indent="0" algn="l" rtl="0">
              <a:lnSpc>
                <a:spcPct val="100000"/>
              </a:lnSpc>
              <a:spcBef>
                <a:spcPts val="0"/>
              </a:spcBef>
              <a:spcAft>
                <a:spcPts val="0"/>
              </a:spcAft>
              <a:buNone/>
            </a:pPr>
            <a:r>
              <a:rPr lang="en-US" sz="1800">
                <a:solidFill>
                  <a:srgbClr val="006666"/>
                </a:solidFill>
                <a:highlight>
                  <a:srgbClr val="FFFFFF"/>
                </a:highlight>
                <a:latin typeface="Lato"/>
                <a:ea typeface="Lato"/>
                <a:cs typeface="Lato"/>
                <a:sym typeface="Lato"/>
              </a:rPr>
              <a:t>Florida Clinicians for Climate Action, Steering Committee </a:t>
            </a:r>
            <a:endParaRPr sz="1800">
              <a:solidFill>
                <a:srgbClr val="006666"/>
              </a:solidFill>
              <a:highlight>
                <a:srgbClr val="FFFFFF"/>
              </a:highlight>
              <a:latin typeface="Lato"/>
              <a:ea typeface="Lato"/>
              <a:cs typeface="Lato"/>
              <a:sym typeface="Lato"/>
            </a:endParaRPr>
          </a:p>
          <a:p>
            <a:pPr marL="0" lvl="0" indent="0" algn="l" rtl="0">
              <a:lnSpc>
                <a:spcPct val="100000"/>
              </a:lnSpc>
              <a:spcBef>
                <a:spcPts val="0"/>
              </a:spcBef>
              <a:spcAft>
                <a:spcPts val="0"/>
              </a:spcAft>
              <a:buNone/>
            </a:pPr>
            <a:r>
              <a:rPr lang="en-US" sz="1800" u="sng">
                <a:solidFill>
                  <a:schemeClr val="hlink"/>
                </a:solidFill>
                <a:highlight>
                  <a:srgbClr val="FFFFFF"/>
                </a:highlight>
                <a:latin typeface="Lato"/>
                <a:ea typeface="Lato"/>
                <a:cs typeface="Lato"/>
                <a:sym typeface="Lato"/>
                <a:hlinkClick r:id="rId7"/>
              </a:rPr>
              <a:t>ctoms@greencars4kids.org</a:t>
            </a:r>
            <a:endParaRPr sz="1800">
              <a:solidFill>
                <a:srgbClr val="006666"/>
              </a:solidFill>
              <a:highlight>
                <a:srgbClr val="FFFFFF"/>
              </a:highlight>
              <a:latin typeface="Lato"/>
              <a:ea typeface="Lato"/>
              <a:cs typeface="Lato"/>
              <a:sym typeface="Lato"/>
            </a:endParaRPr>
          </a:p>
          <a:p>
            <a:pPr marL="0" lvl="0" indent="0" algn="l" rtl="0">
              <a:lnSpc>
                <a:spcPct val="100000"/>
              </a:lnSpc>
              <a:spcBef>
                <a:spcPts val="0"/>
              </a:spcBef>
              <a:spcAft>
                <a:spcPts val="0"/>
              </a:spcAft>
              <a:buClr>
                <a:schemeClr val="dk1"/>
              </a:buClr>
              <a:buSzPts val="1100"/>
              <a:buFont typeface="Arial"/>
              <a:buNone/>
            </a:pPr>
            <a:endParaRPr sz="1800">
              <a:solidFill>
                <a:srgbClr val="006666"/>
              </a:solidFill>
              <a:highlight>
                <a:srgbClr val="FFFFFF"/>
              </a:highlight>
              <a:latin typeface="Lato"/>
              <a:ea typeface="Lato"/>
              <a:cs typeface="Lato"/>
              <a:sym typeface="Lato"/>
            </a:endParaRPr>
          </a:p>
          <a:p>
            <a:pPr marL="0" lvl="0" indent="0" algn="l" rtl="0">
              <a:lnSpc>
                <a:spcPct val="115000"/>
              </a:lnSpc>
              <a:spcBef>
                <a:spcPts val="0"/>
              </a:spcBef>
              <a:spcAft>
                <a:spcPts val="0"/>
              </a:spcAft>
              <a:buClr>
                <a:schemeClr val="dk1"/>
              </a:buClr>
              <a:buSzPts val="1100"/>
              <a:buFont typeface="Arial"/>
              <a:buNone/>
            </a:pPr>
            <a:endParaRPr sz="1800">
              <a:solidFill>
                <a:srgbClr val="2F2F2F"/>
              </a:solidFill>
              <a:highlight>
                <a:srgbClr val="FFFFFF"/>
              </a:highlight>
              <a:latin typeface="Lato"/>
              <a:ea typeface="Lato"/>
              <a:cs typeface="Lato"/>
              <a:sym typeface="Lato"/>
            </a:endParaRPr>
          </a:p>
          <a:p>
            <a:pPr marL="0" lvl="0" indent="0" algn="l" rtl="0">
              <a:lnSpc>
                <a:spcPct val="115000"/>
              </a:lnSpc>
              <a:spcBef>
                <a:spcPts val="170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None/>
            </a:pPr>
            <a:endParaRPr>
              <a:latin typeface="Calibri"/>
              <a:ea typeface="Calibri"/>
              <a:cs typeface="Calibri"/>
              <a:sym typeface="Calibri"/>
            </a:endParaRPr>
          </a:p>
        </p:txBody>
      </p:sp>
      <p:sp>
        <p:nvSpPr>
          <p:cNvPr id="133" name="Google Shape;133;p4"/>
          <p:cNvSpPr txBox="1"/>
          <p:nvPr/>
        </p:nvSpPr>
        <p:spPr>
          <a:xfrm>
            <a:off x="5530275" y="3348600"/>
            <a:ext cx="36318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1800" b="1">
                <a:solidFill>
                  <a:srgbClr val="006666"/>
                </a:solidFill>
                <a:highlight>
                  <a:srgbClr val="FFFFFF"/>
                </a:highlight>
                <a:latin typeface="Lato"/>
                <a:ea typeface="Lato"/>
                <a:cs typeface="Lato"/>
                <a:sym typeface="Lato"/>
              </a:rPr>
              <a:t>Bruce Bekkar, M.D.</a:t>
            </a:r>
            <a:endParaRPr sz="1800" b="1">
              <a:solidFill>
                <a:srgbClr val="006666"/>
              </a:solidFill>
              <a:highlight>
                <a:srgbClr val="FFFFFF"/>
              </a:highlight>
              <a:latin typeface="Lato"/>
              <a:ea typeface="Lato"/>
              <a:cs typeface="Lato"/>
              <a:sym typeface="Lato"/>
            </a:endParaRPr>
          </a:p>
          <a:p>
            <a:pPr marL="0" lvl="0" indent="0" algn="l" rtl="0">
              <a:spcBef>
                <a:spcPts val="0"/>
              </a:spcBef>
              <a:spcAft>
                <a:spcPts val="0"/>
              </a:spcAft>
              <a:buClr>
                <a:schemeClr val="dk1"/>
              </a:buClr>
              <a:buSzPts val="1100"/>
              <a:buFont typeface="Arial"/>
              <a:buNone/>
            </a:pPr>
            <a:r>
              <a:rPr lang="en-US" sz="1800">
                <a:solidFill>
                  <a:srgbClr val="006666"/>
                </a:solidFill>
                <a:highlight>
                  <a:srgbClr val="FFFFFF"/>
                </a:highlight>
                <a:latin typeface="Lato"/>
                <a:ea typeface="Lato"/>
                <a:cs typeface="Lato"/>
                <a:sym typeface="Lato"/>
              </a:rPr>
              <a:t>Climate for Health Fellow, Leadership Circle Executive Committee, ecoAmerica</a:t>
            </a:r>
            <a:endParaRPr sz="1800">
              <a:solidFill>
                <a:srgbClr val="006666"/>
              </a:solidFill>
              <a:highlight>
                <a:srgbClr val="FFFFFF"/>
              </a:highlight>
              <a:latin typeface="Lato"/>
              <a:ea typeface="Lato"/>
              <a:cs typeface="Lato"/>
              <a:sym typeface="Lato"/>
            </a:endParaRPr>
          </a:p>
          <a:p>
            <a:pPr marL="0" lvl="0" indent="0" algn="l" rtl="0">
              <a:spcBef>
                <a:spcPts val="0"/>
              </a:spcBef>
              <a:spcAft>
                <a:spcPts val="0"/>
              </a:spcAft>
              <a:buClr>
                <a:schemeClr val="dk1"/>
              </a:buClr>
              <a:buSzPts val="1100"/>
              <a:buFont typeface="Arial"/>
              <a:buNone/>
            </a:pPr>
            <a:r>
              <a:rPr lang="en-US" sz="1800">
                <a:solidFill>
                  <a:srgbClr val="006666"/>
                </a:solidFill>
                <a:highlight>
                  <a:srgbClr val="FFFFFF"/>
                </a:highlight>
                <a:latin typeface="Lato"/>
                <a:ea typeface="Lato"/>
                <a:cs typeface="Lato"/>
                <a:sym typeface="Lato"/>
              </a:rPr>
              <a:t>Editorial Board member, Journal of Climate Change and Health</a:t>
            </a:r>
            <a:endParaRPr sz="1800">
              <a:solidFill>
                <a:srgbClr val="006666"/>
              </a:solidFill>
              <a:highlight>
                <a:srgbClr val="FFFFFF"/>
              </a:highlight>
              <a:latin typeface="Lato"/>
              <a:ea typeface="Lato"/>
              <a:cs typeface="Lato"/>
              <a:sym typeface="Lato"/>
            </a:endParaRPr>
          </a:p>
          <a:p>
            <a:pPr marL="0" lvl="0" indent="0" algn="l" rtl="0">
              <a:spcBef>
                <a:spcPts val="0"/>
              </a:spcBef>
              <a:spcAft>
                <a:spcPts val="0"/>
              </a:spcAft>
              <a:buNone/>
            </a:pPr>
            <a:r>
              <a:rPr lang="en-US" sz="1800">
                <a:solidFill>
                  <a:srgbClr val="006666"/>
                </a:solidFill>
                <a:highlight>
                  <a:srgbClr val="FFFFFF"/>
                </a:highlight>
                <a:latin typeface="Lato"/>
                <a:ea typeface="Lato"/>
                <a:cs typeface="Lato"/>
                <a:sym typeface="Lato"/>
              </a:rPr>
              <a:t>Chair Emeritus, Public Health Advisory Council, Climate Action Campaign</a:t>
            </a:r>
            <a:endParaRPr sz="1800">
              <a:solidFill>
                <a:srgbClr val="006666"/>
              </a:solidFill>
              <a:highlight>
                <a:srgbClr val="FFFFFF"/>
              </a:highlight>
              <a:latin typeface="Lato"/>
              <a:ea typeface="Lato"/>
              <a:cs typeface="Lato"/>
              <a:sym typeface="Lato"/>
            </a:endParaRPr>
          </a:p>
          <a:p>
            <a:pPr marL="0" lvl="0" indent="0" algn="l" rtl="0">
              <a:spcBef>
                <a:spcPts val="0"/>
              </a:spcBef>
              <a:spcAft>
                <a:spcPts val="0"/>
              </a:spcAft>
              <a:buNone/>
            </a:pPr>
            <a:r>
              <a:rPr lang="en-US" sz="1800" u="sng">
                <a:solidFill>
                  <a:schemeClr val="hlink"/>
                </a:solidFill>
                <a:highlight>
                  <a:srgbClr val="FFFFFF"/>
                </a:highlight>
                <a:latin typeface="Lato"/>
                <a:ea typeface="Lato"/>
                <a:cs typeface="Lato"/>
                <a:sym typeface="Lato"/>
                <a:hlinkClick r:id="rId8"/>
              </a:rPr>
              <a:t>greendoc@me.com</a:t>
            </a:r>
            <a:endParaRPr sz="1800">
              <a:solidFill>
                <a:srgbClr val="006666"/>
              </a:solidFill>
              <a:highlight>
                <a:srgbClr val="FFFFFF"/>
              </a:highlight>
              <a:latin typeface="Lato"/>
              <a:ea typeface="Lato"/>
              <a:cs typeface="Lato"/>
              <a:sym typeface="Lato"/>
            </a:endParaRPr>
          </a:p>
          <a:p>
            <a:pPr marL="0" lvl="0" indent="0" algn="l" rtl="0">
              <a:spcBef>
                <a:spcPts val="0"/>
              </a:spcBef>
              <a:spcAft>
                <a:spcPts val="0"/>
              </a:spcAft>
              <a:buNone/>
            </a:pPr>
            <a:endParaRPr sz="1800">
              <a:solidFill>
                <a:srgbClr val="006666"/>
              </a:solidFill>
              <a:highlight>
                <a:srgbClr val="FFFFFF"/>
              </a:highlight>
              <a:latin typeface="Lato"/>
              <a:ea typeface="Lato"/>
              <a:cs typeface="Lato"/>
              <a:sym typeface="Lato"/>
            </a:endParaRPr>
          </a:p>
          <a:p>
            <a:pPr marL="0" lvl="0" indent="0" algn="l" rtl="0">
              <a:spcBef>
                <a:spcPts val="0"/>
              </a:spcBef>
              <a:spcAft>
                <a:spcPts val="0"/>
              </a:spcAft>
              <a:buNone/>
            </a:pPr>
            <a:endParaRPr sz="1800">
              <a:solidFill>
                <a:srgbClr val="222222"/>
              </a:solidFill>
              <a:highlight>
                <a:srgbClr val="FFFFFF"/>
              </a:highlight>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
          <p:cNvSpPr txBox="1">
            <a:spLocks noGrp="1"/>
          </p:cNvSpPr>
          <p:nvPr>
            <p:ph type="ctrTitle"/>
          </p:nvPr>
        </p:nvSpPr>
        <p:spPr>
          <a:xfrm>
            <a:off x="237750" y="621025"/>
            <a:ext cx="11716500" cy="2387700"/>
          </a:xfrm>
          <a:prstGeom prst="rect">
            <a:avLst/>
          </a:prstGeom>
          <a:noFill/>
          <a:ln>
            <a:noFill/>
          </a:ln>
        </p:spPr>
        <p:txBody>
          <a:bodyPr spcFirstLastPara="1" wrap="square" lIns="91425" tIns="45700" rIns="91425" bIns="45700" anchor="b" anchorCtr="0">
            <a:noAutofit/>
          </a:bodyPr>
          <a:lstStyle/>
          <a:p>
            <a:pPr marL="762000" marR="762000" lvl="0" indent="0" algn="ctr" rtl="0">
              <a:lnSpc>
                <a:spcPct val="115000"/>
              </a:lnSpc>
              <a:spcBef>
                <a:spcPts val="1600"/>
              </a:spcBef>
              <a:spcAft>
                <a:spcPts val="0"/>
              </a:spcAft>
              <a:buClr>
                <a:schemeClr val="dk1"/>
              </a:buClr>
              <a:buSzPts val="1100"/>
              <a:buFont typeface="Arial"/>
              <a:buNone/>
            </a:pPr>
            <a:r>
              <a:rPr lang="en-US" sz="3600" b="1">
                <a:solidFill>
                  <a:srgbClr val="006666"/>
                </a:solidFill>
              </a:rPr>
              <a:t>Climate Overview </a:t>
            </a:r>
            <a:endParaRPr sz="3600" b="1">
              <a:solidFill>
                <a:srgbClr val="006666"/>
              </a:solidFill>
            </a:endParaRPr>
          </a:p>
          <a:p>
            <a:pPr marL="0" marR="762000" lvl="0" indent="0" algn="ctr" rtl="0">
              <a:lnSpc>
                <a:spcPct val="115000"/>
              </a:lnSpc>
              <a:spcBef>
                <a:spcPts val="2000"/>
              </a:spcBef>
              <a:spcAft>
                <a:spcPts val="0"/>
              </a:spcAft>
              <a:buClr>
                <a:schemeClr val="dk1"/>
              </a:buClr>
              <a:buSzPts val="1100"/>
              <a:buFont typeface="Arial"/>
              <a:buNone/>
            </a:pPr>
            <a:r>
              <a:rPr lang="en-US" sz="3600" b="1">
                <a:solidFill>
                  <a:srgbClr val="006666"/>
                </a:solidFill>
              </a:rPr>
              <a:t>Maternal &amp; Infant Mortality in Miami-Dade </a:t>
            </a:r>
            <a:endParaRPr sz="3600" b="1">
              <a:solidFill>
                <a:srgbClr val="006666"/>
              </a:solidFill>
            </a:endParaRPr>
          </a:p>
          <a:p>
            <a:pPr marL="0" marR="762000" lvl="0" indent="0" algn="ctr" rtl="0">
              <a:lnSpc>
                <a:spcPct val="115000"/>
              </a:lnSpc>
              <a:spcBef>
                <a:spcPts val="2000"/>
              </a:spcBef>
              <a:spcAft>
                <a:spcPts val="2000"/>
              </a:spcAft>
              <a:buClr>
                <a:schemeClr val="dk1"/>
              </a:buClr>
              <a:buSzPts val="1100"/>
              <a:buFont typeface="Arial"/>
              <a:buNone/>
            </a:pPr>
            <a:r>
              <a:rPr lang="en-US" sz="3600" b="1">
                <a:solidFill>
                  <a:srgbClr val="006666"/>
                </a:solidFill>
              </a:rPr>
              <a:t>      and Areas With Highest Vulnerability</a:t>
            </a:r>
            <a:endParaRPr sz="3600" b="1">
              <a:solidFill>
                <a:srgbClr val="006666"/>
              </a:solidFill>
            </a:endParaRPr>
          </a:p>
        </p:txBody>
      </p:sp>
      <p:sp>
        <p:nvSpPr>
          <p:cNvPr id="139" name="Google Shape;139;p2"/>
          <p:cNvSpPr txBox="1">
            <a:spLocks noGrp="1"/>
          </p:cNvSpPr>
          <p:nvPr>
            <p:ph type="subTitle" idx="1"/>
          </p:nvPr>
        </p:nvSpPr>
        <p:spPr>
          <a:xfrm>
            <a:off x="1524008" y="3589488"/>
            <a:ext cx="9144000" cy="1655700"/>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90000"/>
              </a:lnSpc>
              <a:spcBef>
                <a:spcPts val="0"/>
              </a:spcBef>
              <a:spcAft>
                <a:spcPts val="0"/>
              </a:spcAft>
              <a:buClr>
                <a:srgbClr val="006666"/>
              </a:buClr>
              <a:buSzPct val="100000"/>
              <a:buNone/>
            </a:pPr>
            <a:r>
              <a:rPr lang="en-US" sz="2800" b="1">
                <a:solidFill>
                  <a:srgbClr val="006666"/>
                </a:solidFill>
              </a:rPr>
              <a:t>Catherine Toms, MD, MPH</a:t>
            </a:r>
            <a:endParaRPr/>
          </a:p>
          <a:p>
            <a:pPr marL="0" lvl="0" indent="0" algn="ctr" rtl="0">
              <a:lnSpc>
                <a:spcPct val="90000"/>
              </a:lnSpc>
              <a:spcBef>
                <a:spcPts val="1000"/>
              </a:spcBef>
              <a:spcAft>
                <a:spcPts val="0"/>
              </a:spcAft>
              <a:buClr>
                <a:srgbClr val="006666"/>
              </a:buClr>
              <a:buSzPct val="100000"/>
              <a:buNone/>
            </a:pPr>
            <a:r>
              <a:rPr lang="en-US" sz="2800">
                <a:solidFill>
                  <a:srgbClr val="006666"/>
                </a:solidFill>
              </a:rPr>
              <a:t>Florida Clinicians for Climate Action</a:t>
            </a:r>
            <a:endParaRPr sz="2800">
              <a:solidFill>
                <a:srgbClr val="006666"/>
              </a:solidFill>
            </a:endParaRPr>
          </a:p>
          <a:p>
            <a:pPr marL="0" lvl="0" indent="0" algn="ctr" rtl="0">
              <a:lnSpc>
                <a:spcPct val="90000"/>
              </a:lnSpc>
              <a:spcBef>
                <a:spcPts val="1000"/>
              </a:spcBef>
              <a:spcAft>
                <a:spcPts val="0"/>
              </a:spcAft>
              <a:buClr>
                <a:srgbClr val="006666"/>
              </a:buClr>
              <a:buSzPct val="100000"/>
              <a:buNone/>
            </a:pPr>
            <a:r>
              <a:rPr lang="en-US" sz="2800">
                <a:solidFill>
                  <a:srgbClr val="006666"/>
                </a:solidFill>
              </a:rPr>
              <a:t>Green Cars for Kids</a:t>
            </a:r>
            <a:endParaRPr sz="2800">
              <a:solidFill>
                <a:srgbClr val="006666"/>
              </a:solidFill>
            </a:endParaRPr>
          </a:p>
          <a:p>
            <a:pPr marL="0" lvl="0" indent="0" algn="ctr" rtl="0">
              <a:lnSpc>
                <a:spcPct val="90000"/>
              </a:lnSpc>
              <a:spcBef>
                <a:spcPts val="1000"/>
              </a:spcBef>
              <a:spcAft>
                <a:spcPts val="0"/>
              </a:spcAft>
              <a:buClr>
                <a:srgbClr val="006666"/>
              </a:buClr>
              <a:buSzPct val="100000"/>
              <a:buNone/>
            </a:pPr>
            <a:r>
              <a:rPr lang="en-US" sz="2800">
                <a:solidFill>
                  <a:srgbClr val="006666"/>
                </a:solidFill>
              </a:rPr>
              <a:t>Miami, Florida</a:t>
            </a:r>
            <a:endParaRPr/>
          </a:p>
          <a:p>
            <a:pPr marL="0" lvl="0" indent="0" algn="ctr" rtl="0">
              <a:lnSpc>
                <a:spcPct val="90000"/>
              </a:lnSpc>
              <a:spcBef>
                <a:spcPts val="1000"/>
              </a:spcBef>
              <a:spcAft>
                <a:spcPts val="0"/>
              </a:spcAft>
              <a:buClr>
                <a:srgbClr val="006666"/>
              </a:buClr>
              <a:buSzPct val="100000"/>
              <a:buNone/>
            </a:pPr>
            <a:r>
              <a:rPr lang="en-US" sz="2800">
                <a:solidFill>
                  <a:srgbClr val="006666"/>
                </a:solidFill>
              </a:rPr>
              <a:t>December 1, 2022</a:t>
            </a:r>
            <a:endParaRPr/>
          </a:p>
        </p:txBody>
      </p:sp>
      <p:pic>
        <p:nvPicPr>
          <p:cNvPr id="140" name="Google Shape;140;p2"/>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141" name="Google Shape;141;p2"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3"/>
          <p:cNvSpPr txBox="1">
            <a:spLocks noGrp="1"/>
          </p:cNvSpPr>
          <p:nvPr>
            <p:ph type="ctrTitle"/>
          </p:nvPr>
        </p:nvSpPr>
        <p:spPr>
          <a:xfrm>
            <a:off x="1524000" y="-1081444"/>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6666"/>
              </a:buClr>
              <a:buSzPts val="3600"/>
              <a:buFont typeface="Calibri"/>
              <a:buNone/>
            </a:pPr>
            <a:r>
              <a:rPr lang="en-US" sz="3600" b="1">
                <a:solidFill>
                  <a:srgbClr val="006666"/>
                </a:solidFill>
              </a:rPr>
              <a:t>Disclosure</a:t>
            </a:r>
            <a:endParaRPr/>
          </a:p>
        </p:txBody>
      </p:sp>
      <p:sp>
        <p:nvSpPr>
          <p:cNvPr id="147" name="Google Shape;147;p3"/>
          <p:cNvSpPr txBox="1">
            <a:spLocks noGrp="1"/>
          </p:cNvSpPr>
          <p:nvPr>
            <p:ph type="subTitle" idx="1"/>
          </p:nvPr>
        </p:nvSpPr>
        <p:spPr>
          <a:xfrm>
            <a:off x="1585645" y="1648574"/>
            <a:ext cx="9144000" cy="16557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6666"/>
              </a:buClr>
              <a:buSzPts val="2800"/>
              <a:buNone/>
            </a:pPr>
            <a:r>
              <a:rPr lang="en-US" sz="2800">
                <a:solidFill>
                  <a:srgbClr val="006666"/>
                </a:solidFill>
              </a:rPr>
              <a:t>I have no actual or potential conflict of interest in relation to this presentation.</a:t>
            </a:r>
            <a:endParaRPr/>
          </a:p>
        </p:txBody>
      </p:sp>
      <p:pic>
        <p:nvPicPr>
          <p:cNvPr id="148" name="Google Shape;148;p3"/>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149" name="Google Shape;149;p3"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150" name="Google Shape;150;p3"/>
          <p:cNvPicPr preferRelativeResize="0"/>
          <p:nvPr/>
        </p:nvPicPr>
        <p:blipFill>
          <a:blip r:embed="rId5">
            <a:alphaModFix/>
          </a:blip>
          <a:stretch>
            <a:fillRect/>
          </a:stretch>
        </p:blipFill>
        <p:spPr>
          <a:xfrm>
            <a:off x="4072319" y="3459338"/>
            <a:ext cx="4170657" cy="3315562"/>
          </a:xfrm>
          <a:prstGeom prst="rect">
            <a:avLst/>
          </a:prstGeom>
          <a:noFill/>
          <a:ln>
            <a:noFill/>
          </a:ln>
        </p:spPr>
      </p:pic>
      <p:sp>
        <p:nvSpPr>
          <p:cNvPr id="151" name="Google Shape;151;p3"/>
          <p:cNvSpPr txBox="1"/>
          <p:nvPr/>
        </p:nvSpPr>
        <p:spPr>
          <a:xfrm>
            <a:off x="6633772" y="3251450"/>
            <a:ext cx="16092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US" sz="900" i="1">
                <a:solidFill>
                  <a:srgbClr val="000000"/>
                </a:solidFill>
                <a:latin typeface="Calibri"/>
                <a:ea typeface="Calibri"/>
                <a:cs typeface="Calibri"/>
                <a:sym typeface="Calibri"/>
              </a:rPr>
              <a:t> New York Times, June 18, 2020</a:t>
            </a:r>
            <a:endParaRPr sz="900" i="1">
              <a:solidFill>
                <a:srgbClr val="000000"/>
              </a:solidFill>
              <a:latin typeface="Calibri"/>
              <a:ea typeface="Calibri"/>
              <a:cs typeface="Calibri"/>
              <a:sym typeface="Calibri"/>
            </a:endParaRPr>
          </a:p>
        </p:txBody>
      </p:sp>
      <p:pic>
        <p:nvPicPr>
          <p:cNvPr id="152" name="Google Shape;152;p3"/>
          <p:cNvPicPr preferRelativeResize="0"/>
          <p:nvPr/>
        </p:nvPicPr>
        <p:blipFill>
          <a:blip r:embed="rId6">
            <a:alphaModFix/>
          </a:blip>
          <a:stretch>
            <a:fillRect/>
          </a:stretch>
        </p:blipFill>
        <p:spPr>
          <a:xfrm>
            <a:off x="0" y="4961225"/>
            <a:ext cx="1813676" cy="18136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1a28d5fc516_1_10"/>
          <p:cNvSpPr txBox="1">
            <a:spLocks noGrp="1"/>
          </p:cNvSpPr>
          <p:nvPr>
            <p:ph type="title"/>
          </p:nvPr>
        </p:nvSpPr>
        <p:spPr>
          <a:xfrm>
            <a:off x="1119937" y="169592"/>
            <a:ext cx="10807200" cy="659100"/>
          </a:xfrm>
          <a:prstGeom prst="rect">
            <a:avLst/>
          </a:prstGeom>
        </p:spPr>
        <p:txBody>
          <a:bodyPr spcFirstLastPara="1" wrap="square" lIns="121900" tIns="60925" rIns="121900" bIns="60925" anchor="ctr" anchorCtr="0">
            <a:noAutofit/>
          </a:bodyPr>
          <a:lstStyle/>
          <a:p>
            <a:pPr marL="0" lvl="0" indent="0" algn="l" rtl="0">
              <a:spcBef>
                <a:spcPts val="0"/>
              </a:spcBef>
              <a:spcAft>
                <a:spcPts val="0"/>
              </a:spcAft>
              <a:buSzPts val="1300"/>
              <a:buNone/>
            </a:pPr>
            <a:r>
              <a:rPr lang="en-US" sz="3300"/>
              <a:t>Miami-Dade County Community Scale Emissions</a:t>
            </a:r>
            <a:endParaRPr sz="3300"/>
          </a:p>
        </p:txBody>
      </p:sp>
      <p:pic>
        <p:nvPicPr>
          <p:cNvPr id="158" name="Google Shape;158;g1a28d5fc516_1_10"/>
          <p:cNvPicPr preferRelativeResize="0"/>
          <p:nvPr/>
        </p:nvPicPr>
        <p:blipFill>
          <a:blip r:embed="rId3">
            <a:alphaModFix/>
          </a:blip>
          <a:stretch>
            <a:fillRect/>
          </a:stretch>
        </p:blipFill>
        <p:spPr>
          <a:xfrm>
            <a:off x="0" y="917055"/>
            <a:ext cx="12191998" cy="5940945"/>
          </a:xfrm>
          <a:prstGeom prst="rect">
            <a:avLst/>
          </a:prstGeom>
          <a:noFill/>
          <a:ln>
            <a:noFill/>
          </a:ln>
        </p:spPr>
      </p:pic>
      <p:pic>
        <p:nvPicPr>
          <p:cNvPr id="159" name="Google Shape;159;g1a28d5fc516_1_10" descr="Miami-Dade County logo"/>
          <p:cNvPicPr preferRelativeResize="0"/>
          <p:nvPr/>
        </p:nvPicPr>
        <p:blipFill rotWithShape="1">
          <a:blip r:embed="rId4">
            <a:alphaModFix/>
          </a:blip>
          <a:srcRect/>
          <a:stretch/>
        </p:blipFill>
        <p:spPr>
          <a:xfrm>
            <a:off x="9833349" y="6147848"/>
            <a:ext cx="1228000" cy="560800"/>
          </a:xfrm>
          <a:prstGeom prst="rect">
            <a:avLst/>
          </a:prstGeom>
          <a:noFill/>
          <a:ln>
            <a:noFill/>
          </a:ln>
        </p:spPr>
      </p:pic>
      <p:pic>
        <p:nvPicPr>
          <p:cNvPr id="160" name="Google Shape;160;g1a28d5fc516_1_10"/>
          <p:cNvPicPr preferRelativeResize="0"/>
          <p:nvPr/>
        </p:nvPicPr>
        <p:blipFill rotWithShape="1">
          <a:blip r:embed="rId5">
            <a:alphaModFix/>
          </a:blip>
          <a:srcRect/>
          <a:stretch/>
        </p:blipFill>
        <p:spPr>
          <a:xfrm>
            <a:off x="11191699" y="6041702"/>
            <a:ext cx="900296" cy="773100"/>
          </a:xfrm>
          <a:prstGeom prst="rect">
            <a:avLst/>
          </a:prstGeom>
          <a:noFill/>
          <a:ln>
            <a:noFill/>
          </a:ln>
        </p:spPr>
      </p:pic>
      <p:sp>
        <p:nvSpPr>
          <p:cNvPr id="161" name="Google Shape;161;g1a28d5fc516_1_10"/>
          <p:cNvSpPr/>
          <p:nvPr/>
        </p:nvSpPr>
        <p:spPr>
          <a:xfrm rot="-1151715">
            <a:off x="3006487" y="5198993"/>
            <a:ext cx="564801" cy="415180"/>
          </a:xfrm>
          <a:prstGeom prst="rightArrow">
            <a:avLst>
              <a:gd name="adj1" fmla="val 50000"/>
              <a:gd name="adj2" fmla="val 80046"/>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g1a28d5fc516_1_10"/>
          <p:cNvSpPr txBox="1"/>
          <p:nvPr/>
        </p:nvSpPr>
        <p:spPr>
          <a:xfrm>
            <a:off x="149100" y="6308450"/>
            <a:ext cx="654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Source: </a:t>
            </a:r>
            <a:r>
              <a:rPr lang="en-US" sz="1150">
                <a:solidFill>
                  <a:schemeClr val="dk1"/>
                </a:solidFill>
                <a:highlight>
                  <a:srgbClr val="FFFFFF"/>
                </a:highlight>
                <a:latin typeface="Roboto"/>
                <a:ea typeface="Roboto"/>
                <a:cs typeface="Roboto"/>
                <a:sym typeface="Roboto"/>
              </a:rPr>
              <a:t>Miami-Dade County’s 2019 Community-Scale greenhouse gas (GHG) emissions inventory</a:t>
            </a:r>
            <a:endParaRPr i="1">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g1a28d5fc516_1_79"/>
          <p:cNvPicPr preferRelativeResize="0"/>
          <p:nvPr/>
        </p:nvPicPr>
        <p:blipFill>
          <a:blip r:embed="rId3">
            <a:alphaModFix/>
          </a:blip>
          <a:stretch>
            <a:fillRect/>
          </a:stretch>
        </p:blipFill>
        <p:spPr>
          <a:xfrm>
            <a:off x="4841225" y="1312174"/>
            <a:ext cx="7350775" cy="4233650"/>
          </a:xfrm>
          <a:prstGeom prst="rect">
            <a:avLst/>
          </a:prstGeom>
          <a:noFill/>
          <a:ln>
            <a:noFill/>
          </a:ln>
        </p:spPr>
      </p:pic>
      <p:pic>
        <p:nvPicPr>
          <p:cNvPr id="168" name="Google Shape;168;g1a28d5fc516_1_79" descr="Global temp 2021" title="Global temp 2021"/>
          <p:cNvPicPr preferRelativeResize="0"/>
          <p:nvPr/>
        </p:nvPicPr>
        <p:blipFill>
          <a:blip r:embed="rId4">
            <a:alphaModFix/>
          </a:blip>
          <a:stretch>
            <a:fillRect/>
          </a:stretch>
        </p:blipFill>
        <p:spPr>
          <a:xfrm>
            <a:off x="0" y="0"/>
            <a:ext cx="6846675" cy="4046375"/>
          </a:xfrm>
          <a:prstGeom prst="rect">
            <a:avLst/>
          </a:prstGeom>
          <a:noFill/>
          <a:ln>
            <a:noFill/>
          </a:ln>
        </p:spPr>
      </p:pic>
      <p:pic>
        <p:nvPicPr>
          <p:cNvPr id="169" name="Google Shape;169;g1a28d5fc516_1_79"/>
          <p:cNvPicPr preferRelativeResize="0"/>
          <p:nvPr/>
        </p:nvPicPr>
        <p:blipFill rotWithShape="1">
          <a:blip r:embed="rId5">
            <a:alphaModFix/>
          </a:blip>
          <a:srcRect/>
          <a:stretch/>
        </p:blipFill>
        <p:spPr>
          <a:xfrm>
            <a:off x="10959145" y="5789488"/>
            <a:ext cx="1147540" cy="985422"/>
          </a:xfrm>
          <a:prstGeom prst="rect">
            <a:avLst/>
          </a:prstGeom>
          <a:noFill/>
          <a:ln>
            <a:noFill/>
          </a:ln>
        </p:spPr>
      </p:pic>
      <p:pic>
        <p:nvPicPr>
          <p:cNvPr id="170" name="Google Shape;170;g1a28d5fc516_1_79" descr="Miami-Dade County logo"/>
          <p:cNvPicPr preferRelativeResize="0"/>
          <p:nvPr/>
        </p:nvPicPr>
        <p:blipFill rotWithShape="1">
          <a:blip r:embed="rId6">
            <a:alphaModFix/>
          </a:blip>
          <a:srcRect/>
          <a:stretch/>
        </p:blipFill>
        <p:spPr>
          <a:xfrm>
            <a:off x="9447048" y="5948737"/>
            <a:ext cx="1431572" cy="653751"/>
          </a:xfrm>
          <a:prstGeom prst="rect">
            <a:avLst/>
          </a:prstGeom>
          <a:noFill/>
          <a:ln>
            <a:noFill/>
          </a:ln>
        </p:spPr>
      </p:pic>
      <p:sp>
        <p:nvSpPr>
          <p:cNvPr id="171" name="Google Shape;171;g1a28d5fc516_1_79"/>
          <p:cNvSpPr txBox="1"/>
          <p:nvPr/>
        </p:nvSpPr>
        <p:spPr>
          <a:xfrm>
            <a:off x="143500" y="4152000"/>
            <a:ext cx="4086600" cy="2706000"/>
          </a:xfrm>
          <a:prstGeom prst="rect">
            <a:avLst/>
          </a:prstGeom>
          <a:noFill/>
          <a:ln>
            <a:noFill/>
          </a:ln>
        </p:spPr>
        <p:txBody>
          <a:bodyPr spcFirstLastPara="1" wrap="square" lIns="91425" tIns="91425" rIns="91425" bIns="91425" anchor="t" anchorCtr="0">
            <a:spAutoFit/>
          </a:bodyPr>
          <a:lstStyle/>
          <a:p>
            <a:pPr marL="457200" lvl="0" indent="-304800" algn="l" rtl="0">
              <a:lnSpc>
                <a:spcPct val="115000"/>
              </a:lnSpc>
              <a:spcBef>
                <a:spcPts val="0"/>
              </a:spcBef>
              <a:spcAft>
                <a:spcPts val="0"/>
              </a:spcAft>
              <a:buClr>
                <a:srgbClr val="333333"/>
              </a:buClr>
              <a:buSzPts val="1200"/>
              <a:buChar char="●"/>
            </a:pPr>
            <a:r>
              <a:rPr lang="en-US" sz="1200">
                <a:solidFill>
                  <a:srgbClr val="333333"/>
                </a:solidFill>
              </a:rPr>
              <a:t>Mark Lynas </a:t>
            </a:r>
            <a:r>
              <a:rPr lang="en-US" sz="1200" i="1">
                <a:solidFill>
                  <a:srgbClr val="333333"/>
                </a:solidFill>
              </a:rPr>
              <a:t>et al.</a:t>
            </a:r>
            <a:r>
              <a:rPr lang="en-US" sz="1200">
                <a:solidFill>
                  <a:srgbClr val="333333"/>
                </a:solidFill>
              </a:rPr>
              <a:t> 2021 </a:t>
            </a:r>
            <a:r>
              <a:rPr lang="en-US" sz="1200" i="1">
                <a:solidFill>
                  <a:srgbClr val="333333"/>
                </a:solidFill>
              </a:rPr>
              <a:t>Environ. Res. Lett.</a:t>
            </a:r>
            <a:r>
              <a:rPr lang="en-US" sz="1200">
                <a:solidFill>
                  <a:srgbClr val="333333"/>
                </a:solidFill>
              </a:rPr>
              <a:t> 16 114005</a:t>
            </a:r>
            <a:endParaRPr sz="1200">
              <a:solidFill>
                <a:srgbClr val="333333"/>
              </a:solidFill>
            </a:endParaRPr>
          </a:p>
          <a:p>
            <a:pPr marL="914400" lvl="0" indent="0" algn="l" rtl="0">
              <a:lnSpc>
                <a:spcPct val="115000"/>
              </a:lnSpc>
              <a:spcBef>
                <a:spcPts val="0"/>
              </a:spcBef>
              <a:spcAft>
                <a:spcPts val="0"/>
              </a:spcAft>
              <a:buNone/>
            </a:pPr>
            <a:r>
              <a:rPr lang="en-US" sz="1200">
                <a:solidFill>
                  <a:srgbClr val="333333"/>
                </a:solidFill>
              </a:rPr>
              <a:t>DOI 10.1088/1748-9326/ac2966 </a:t>
            </a:r>
            <a:endParaRPr sz="1200">
              <a:solidFill>
                <a:srgbClr val="333333"/>
              </a:solidFill>
            </a:endParaRPr>
          </a:p>
          <a:p>
            <a:pPr marL="457200" lvl="0" indent="-304800" algn="l" rtl="0">
              <a:lnSpc>
                <a:spcPct val="115000"/>
              </a:lnSpc>
              <a:spcBef>
                <a:spcPts val="0"/>
              </a:spcBef>
              <a:spcAft>
                <a:spcPts val="0"/>
              </a:spcAft>
              <a:buSzPts val="1200"/>
              <a:buChar char="●"/>
            </a:pPr>
            <a:r>
              <a:rPr lang="en-US" sz="1200">
                <a:solidFill>
                  <a:srgbClr val="1C1D1E"/>
                </a:solidFill>
                <a:highlight>
                  <a:srgbClr val="FFFFFF"/>
                </a:highlight>
              </a:rPr>
              <a:t>Giudice, LC, Llamas-Clark, EF, DeNicola, N, et al. </a:t>
            </a:r>
            <a:r>
              <a:rPr lang="en-US" sz="1200" i="1">
                <a:solidFill>
                  <a:srgbClr val="1C1D1E"/>
                </a:solidFill>
                <a:highlight>
                  <a:srgbClr val="FFFFFF"/>
                </a:highlight>
              </a:rPr>
              <a:t>Int J Gynecol Obstet</a:t>
            </a:r>
            <a:r>
              <a:rPr lang="en-US" sz="1200">
                <a:solidFill>
                  <a:srgbClr val="1C1D1E"/>
                </a:solidFill>
                <a:highlight>
                  <a:srgbClr val="FFFFFF"/>
                </a:highlight>
              </a:rPr>
              <a:t>. 2021; 155: 345– 356. doi:</a:t>
            </a:r>
            <a:r>
              <a:rPr lang="en-US" sz="1200">
                <a:solidFill>
                  <a:srgbClr val="032977"/>
                </a:solidFill>
                <a:highlight>
                  <a:srgbClr val="FFFFFF"/>
                </a:highlight>
                <a:uFill>
                  <a:noFill/>
                </a:uFill>
                <a:hlinkClick r:id="rId7">
                  <a:extLst>
                    <a:ext uri="{A12FA001-AC4F-418D-AE19-62706E023703}">
                      <ahyp:hlinkClr xmlns:ahyp="http://schemas.microsoft.com/office/drawing/2018/hyperlinkcolor" val="tx"/>
                    </a:ext>
                  </a:extLst>
                </a:hlinkClick>
              </a:rPr>
              <a:t>https://doi.org/10.1002/ijgo.13958</a:t>
            </a:r>
            <a:endParaRPr sz="1200">
              <a:solidFill>
                <a:srgbClr val="333333"/>
              </a:solidFill>
            </a:endParaRPr>
          </a:p>
          <a:p>
            <a:pPr marL="457200" lvl="0" indent="-304800" algn="l" rtl="0">
              <a:lnSpc>
                <a:spcPct val="115000"/>
              </a:lnSpc>
              <a:spcBef>
                <a:spcPts val="0"/>
              </a:spcBef>
              <a:spcAft>
                <a:spcPts val="0"/>
              </a:spcAft>
              <a:buClr>
                <a:srgbClr val="333333"/>
              </a:buClr>
              <a:buSzPts val="1200"/>
              <a:buChar char="●"/>
            </a:pPr>
            <a:r>
              <a:rPr lang="en-US" sz="1200">
                <a:solidFill>
                  <a:srgbClr val="333333"/>
                </a:solidFill>
              </a:rPr>
              <a:t>Sillmann J, Hawkins E &amp; Forster P et al. Intergovernmental Program for Climate Change (IPCC) Sixth Assessment Report. August 2021. </a:t>
            </a:r>
            <a:r>
              <a:rPr lang="en-US" sz="1200" u="sng">
                <a:solidFill>
                  <a:schemeClr val="hlink"/>
                </a:solidFill>
                <a:hlinkClick r:id="rId8"/>
              </a:rPr>
              <a:t>https://www.ipcc.ch/assessment-report/ar6/</a:t>
            </a:r>
            <a:endParaRPr sz="1200">
              <a:solidFill>
                <a:srgbClr val="333333"/>
              </a:solidFill>
            </a:endParaRPr>
          </a:p>
          <a:p>
            <a:pPr marL="457200" lvl="0" indent="-304800" algn="l" rtl="0">
              <a:lnSpc>
                <a:spcPct val="115000"/>
              </a:lnSpc>
              <a:spcBef>
                <a:spcPts val="0"/>
              </a:spcBef>
              <a:spcAft>
                <a:spcPts val="0"/>
              </a:spcAft>
              <a:buClr>
                <a:srgbClr val="333333"/>
              </a:buClr>
              <a:buSzPts val="1200"/>
              <a:buChar char="●"/>
            </a:pPr>
            <a:r>
              <a:rPr lang="en-US" sz="1200" u="sng">
                <a:solidFill>
                  <a:schemeClr val="hlink"/>
                </a:solidFill>
                <a:hlinkClick r:id="rId9"/>
              </a:rPr>
              <a:t>https://firststreet.org/risk-factor</a:t>
            </a:r>
            <a:r>
              <a:rPr lang="en-US" sz="1200" u="sng">
                <a:solidFill>
                  <a:schemeClr val="hlink"/>
                </a:solidFill>
                <a:hlinkClick r:id="rId9"/>
              </a:rPr>
              <a:t>/</a:t>
            </a:r>
            <a:endParaRPr sz="1200">
              <a:solidFill>
                <a:srgbClr val="333333"/>
              </a:solidFill>
            </a:endParaRPr>
          </a:p>
          <a:p>
            <a:pPr marL="0" lvl="0" indent="0" algn="l" rtl="0">
              <a:lnSpc>
                <a:spcPct val="115000"/>
              </a:lnSpc>
              <a:spcBef>
                <a:spcPts val="0"/>
              </a:spcBef>
              <a:spcAft>
                <a:spcPts val="0"/>
              </a:spcAft>
              <a:buNone/>
            </a:pPr>
            <a:endParaRPr sz="1200">
              <a:solidFill>
                <a:srgbClr val="33333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g19e74659180_0_1"/>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177" name="Google Shape;177;g19e74659180_0_1"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178" name="Google Shape;178;g19e74659180_0_1"/>
          <p:cNvPicPr preferRelativeResize="0"/>
          <p:nvPr/>
        </p:nvPicPr>
        <p:blipFill>
          <a:blip r:embed="rId5">
            <a:alphaModFix/>
          </a:blip>
          <a:stretch>
            <a:fillRect/>
          </a:stretch>
        </p:blipFill>
        <p:spPr>
          <a:xfrm>
            <a:off x="919800" y="806475"/>
            <a:ext cx="10039350" cy="2705100"/>
          </a:xfrm>
          <a:prstGeom prst="rect">
            <a:avLst/>
          </a:prstGeom>
          <a:noFill/>
          <a:ln>
            <a:noFill/>
          </a:ln>
        </p:spPr>
      </p:pic>
      <p:pic>
        <p:nvPicPr>
          <p:cNvPr id="179" name="Google Shape;179;g19e74659180_0_1"/>
          <p:cNvPicPr preferRelativeResize="0"/>
          <p:nvPr/>
        </p:nvPicPr>
        <p:blipFill>
          <a:blip r:embed="rId6">
            <a:alphaModFix/>
          </a:blip>
          <a:stretch>
            <a:fillRect/>
          </a:stretch>
        </p:blipFill>
        <p:spPr>
          <a:xfrm>
            <a:off x="9062675" y="3717117"/>
            <a:ext cx="1147525" cy="477683"/>
          </a:xfrm>
          <a:prstGeom prst="rect">
            <a:avLst/>
          </a:prstGeom>
          <a:noFill/>
          <a:ln>
            <a:noFill/>
          </a:ln>
        </p:spPr>
      </p:pic>
      <p:sp>
        <p:nvSpPr>
          <p:cNvPr id="180" name="Google Shape;180;g19e74659180_0_1"/>
          <p:cNvSpPr txBox="1"/>
          <p:nvPr/>
        </p:nvSpPr>
        <p:spPr>
          <a:xfrm>
            <a:off x="8299550" y="3717113"/>
            <a:ext cx="11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source:</a:t>
            </a:r>
            <a:endParaRPr>
              <a:latin typeface="Calibri"/>
              <a:ea typeface="Calibri"/>
              <a:cs typeface="Calibri"/>
              <a:sym typeface="Calibri"/>
            </a:endParaRPr>
          </a:p>
        </p:txBody>
      </p:sp>
      <p:pic>
        <p:nvPicPr>
          <p:cNvPr id="181" name="Google Shape;181;g19e74659180_0_1"/>
          <p:cNvPicPr preferRelativeResize="0"/>
          <p:nvPr/>
        </p:nvPicPr>
        <p:blipFill>
          <a:blip r:embed="rId7">
            <a:alphaModFix/>
          </a:blip>
          <a:stretch>
            <a:fillRect/>
          </a:stretch>
        </p:blipFill>
        <p:spPr>
          <a:xfrm>
            <a:off x="152400" y="4379850"/>
            <a:ext cx="2325750" cy="2325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1a28d5fc516_1_0"/>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187" name="Google Shape;187;g1a28d5fc516_1_0"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188" name="Google Shape;188;g1a28d5fc516_1_0"/>
          <p:cNvPicPr preferRelativeResize="0"/>
          <p:nvPr/>
        </p:nvPicPr>
        <p:blipFill>
          <a:blip r:embed="rId5">
            <a:alphaModFix/>
          </a:blip>
          <a:stretch>
            <a:fillRect/>
          </a:stretch>
        </p:blipFill>
        <p:spPr>
          <a:xfrm>
            <a:off x="0" y="0"/>
            <a:ext cx="8454350" cy="6858000"/>
          </a:xfrm>
          <a:prstGeom prst="rect">
            <a:avLst/>
          </a:prstGeom>
          <a:noFill/>
          <a:ln>
            <a:noFill/>
          </a:ln>
        </p:spPr>
      </p:pic>
      <p:pic>
        <p:nvPicPr>
          <p:cNvPr id="189" name="Google Shape;189;g1a28d5fc516_1_0"/>
          <p:cNvPicPr preferRelativeResize="0"/>
          <p:nvPr/>
        </p:nvPicPr>
        <p:blipFill>
          <a:blip r:embed="rId6">
            <a:alphaModFix/>
          </a:blip>
          <a:stretch>
            <a:fillRect/>
          </a:stretch>
        </p:blipFill>
        <p:spPr>
          <a:xfrm>
            <a:off x="9647575" y="2255125"/>
            <a:ext cx="2337275" cy="2337275"/>
          </a:xfrm>
          <a:prstGeom prst="rect">
            <a:avLst/>
          </a:prstGeom>
          <a:noFill/>
          <a:ln>
            <a:noFill/>
          </a:ln>
        </p:spPr>
      </p:pic>
      <p:sp>
        <p:nvSpPr>
          <p:cNvPr id="190" name="Google Shape;190;g1a28d5fc516_1_0"/>
          <p:cNvSpPr txBox="1"/>
          <p:nvPr/>
        </p:nvSpPr>
        <p:spPr>
          <a:xfrm>
            <a:off x="9106675" y="145775"/>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FLORIDA DEPARTMENT OF HEALTH Division of Public Health Statistics and Performance Management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g19e87ed6f34_1_6"/>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196" name="Google Shape;196;g19e87ed6f34_1_6"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197" name="Google Shape;197;g19e87ed6f34_1_6"/>
          <p:cNvPicPr preferRelativeResize="0"/>
          <p:nvPr/>
        </p:nvPicPr>
        <p:blipFill>
          <a:blip r:embed="rId5">
            <a:alphaModFix/>
          </a:blip>
          <a:stretch>
            <a:fillRect/>
          </a:stretch>
        </p:blipFill>
        <p:spPr>
          <a:xfrm>
            <a:off x="905575" y="291150"/>
            <a:ext cx="9144000" cy="5143500"/>
          </a:xfrm>
          <a:prstGeom prst="rect">
            <a:avLst/>
          </a:prstGeom>
          <a:noFill/>
          <a:ln>
            <a:noFill/>
          </a:ln>
        </p:spPr>
      </p:pic>
      <p:pic>
        <p:nvPicPr>
          <p:cNvPr id="198" name="Google Shape;198;g19e87ed6f34_1_6"/>
          <p:cNvPicPr preferRelativeResize="0"/>
          <p:nvPr/>
        </p:nvPicPr>
        <p:blipFill>
          <a:blip r:embed="rId6">
            <a:alphaModFix/>
          </a:blip>
          <a:stretch>
            <a:fillRect/>
          </a:stretch>
        </p:blipFill>
        <p:spPr>
          <a:xfrm>
            <a:off x="10262450" y="2890259"/>
            <a:ext cx="1600200" cy="1600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19e5b78c647_5_50" descr="Title"/>
          <p:cNvSpPr txBox="1">
            <a:spLocks noGrp="1"/>
          </p:cNvSpPr>
          <p:nvPr>
            <p:ph type="title"/>
          </p:nvPr>
        </p:nvSpPr>
        <p:spPr>
          <a:xfrm>
            <a:off x="0" y="62147"/>
            <a:ext cx="12192000" cy="825500"/>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en-US" sz="3200" b="0" cap="none">
                <a:solidFill>
                  <a:srgbClr val="7029EC"/>
                </a:solidFill>
                <a:latin typeface="Arial Black"/>
                <a:ea typeface="Arial Black"/>
                <a:cs typeface="Arial Black"/>
                <a:sym typeface="Arial Black"/>
              </a:rPr>
              <a:t>POPULATION OF WOMEN 15-44 YEARS</a:t>
            </a:r>
            <a:endParaRPr/>
          </a:p>
        </p:txBody>
      </p:sp>
      <p:sp>
        <p:nvSpPr>
          <p:cNvPr id="204" name="Google Shape;204;g19e5b78c647_5_50" descr="SubTitle"/>
          <p:cNvSpPr txBox="1"/>
          <p:nvPr/>
        </p:nvSpPr>
        <p:spPr>
          <a:xfrm>
            <a:off x="0" y="887646"/>
            <a:ext cx="12192000" cy="674688"/>
          </a:xfrm>
          <a:prstGeom prst="rect">
            <a:avLst/>
          </a:prstGeom>
          <a:solidFill>
            <a:schemeClr val="lt1"/>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7029EC"/>
              </a:buClr>
              <a:buSzPts val="2000"/>
              <a:buFont typeface="Arial Black"/>
              <a:buNone/>
            </a:pPr>
            <a:r>
              <a:rPr lang="en-US" sz="2000" b="0" i="0" u="none" strike="noStrike" cap="none">
                <a:solidFill>
                  <a:srgbClr val="7029EC"/>
                </a:solidFill>
                <a:latin typeface="Arial Black"/>
                <a:ea typeface="Arial Black"/>
                <a:cs typeface="Arial Black"/>
                <a:sym typeface="Arial Black"/>
              </a:rPr>
              <a:t>Miami-Dade county, 2020</a:t>
            </a:r>
            <a:endParaRPr/>
          </a:p>
        </p:txBody>
      </p:sp>
      <p:sp>
        <p:nvSpPr>
          <p:cNvPr id="205" name="Google Shape;205;g19e5b78c647_5_50" descr="FootNote"/>
          <p:cNvSpPr txBox="1"/>
          <p:nvPr/>
        </p:nvSpPr>
        <p:spPr>
          <a:xfrm>
            <a:off x="1811338" y="6275388"/>
            <a:ext cx="8686800" cy="4667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br>
              <a:rPr lang="en-US" sz="900" b="0" i="0" u="none" strike="noStrike" cap="none">
                <a:solidFill>
                  <a:srgbClr val="000000"/>
                </a:solidFill>
                <a:latin typeface="Arial"/>
                <a:ea typeface="Arial"/>
                <a:cs typeface="Arial"/>
                <a:sym typeface="Arial"/>
              </a:rPr>
            </a:br>
            <a:r>
              <a:rPr lang="en-US" sz="900" b="0" i="0" u="none" strike="noStrike" cap="none">
                <a:solidFill>
                  <a:srgbClr val="000000"/>
                </a:solidFill>
                <a:latin typeface="Arial"/>
                <a:ea typeface="Arial"/>
                <a:cs typeface="Arial"/>
                <a:sym typeface="Arial"/>
              </a:rPr>
              <a:t>US Census Bureau. Population estimates based on bridged race categories released by the National Center for Health Statistics. Retrieved November 22, 2022, from www.marchofdimes.org/peristats.</a:t>
            </a:r>
            <a:endParaRPr/>
          </a:p>
        </p:txBody>
      </p:sp>
      <p:pic>
        <p:nvPicPr>
          <p:cNvPr id="206" name="Google Shape;206;g19e5b78c647_5_50"/>
          <p:cNvPicPr preferRelativeResize="0"/>
          <p:nvPr/>
        </p:nvPicPr>
        <p:blipFill rotWithShape="1">
          <a:blip r:embed="rId3">
            <a:alphaModFix/>
          </a:blip>
          <a:srcRect/>
          <a:stretch/>
        </p:blipFill>
        <p:spPr>
          <a:xfrm>
            <a:off x="1905000" y="1587500"/>
            <a:ext cx="8572500" cy="4486275"/>
          </a:xfrm>
          <a:prstGeom prst="rect">
            <a:avLst/>
          </a:prstGeom>
          <a:noFill/>
          <a:ln>
            <a:noFill/>
          </a:ln>
        </p:spPr>
      </p:pic>
      <p:pic>
        <p:nvPicPr>
          <p:cNvPr id="207" name="Google Shape;207;g19e5b78c647_5_50"/>
          <p:cNvPicPr preferRelativeResize="0"/>
          <p:nvPr/>
        </p:nvPicPr>
        <p:blipFill>
          <a:blip r:embed="rId4">
            <a:alphaModFix/>
          </a:blip>
          <a:stretch>
            <a:fillRect/>
          </a:stretch>
        </p:blipFill>
        <p:spPr>
          <a:xfrm>
            <a:off x="469525" y="3657159"/>
            <a:ext cx="1600200" cy="1600200"/>
          </a:xfrm>
          <a:prstGeom prst="rect">
            <a:avLst/>
          </a:prstGeom>
          <a:noFill/>
          <a:ln>
            <a:noFill/>
          </a:ln>
        </p:spPr>
      </p:pic>
      <p:pic>
        <p:nvPicPr>
          <p:cNvPr id="208" name="Google Shape;208;g19e5b78c647_5_50" descr="Miami-Dade County logo"/>
          <p:cNvPicPr preferRelativeResize="0"/>
          <p:nvPr/>
        </p:nvPicPr>
        <p:blipFill rotWithShape="1">
          <a:blip r:embed="rId5">
            <a:alphaModFix/>
          </a:blip>
          <a:srcRect/>
          <a:stretch/>
        </p:blipFill>
        <p:spPr>
          <a:xfrm>
            <a:off x="9282629" y="5399100"/>
            <a:ext cx="1477346" cy="674675"/>
          </a:xfrm>
          <a:prstGeom prst="rect">
            <a:avLst/>
          </a:prstGeom>
          <a:noFill/>
          <a:ln>
            <a:noFill/>
          </a:ln>
        </p:spPr>
      </p:pic>
      <p:pic>
        <p:nvPicPr>
          <p:cNvPr id="209" name="Google Shape;209;g19e5b78c647_5_50"/>
          <p:cNvPicPr preferRelativeResize="0"/>
          <p:nvPr/>
        </p:nvPicPr>
        <p:blipFill rotWithShape="1">
          <a:blip r:embed="rId6">
            <a:alphaModFix/>
          </a:blip>
          <a:srcRect/>
          <a:stretch/>
        </p:blipFill>
        <p:spPr>
          <a:xfrm>
            <a:off x="11121634" y="5414100"/>
            <a:ext cx="961292" cy="825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9e21f5c4d4_0_5"/>
          <p:cNvSpPr txBox="1">
            <a:spLocks noGrp="1"/>
          </p:cNvSpPr>
          <p:nvPr>
            <p:ph type="ctrTitle"/>
          </p:nvPr>
        </p:nvSpPr>
        <p:spPr>
          <a:xfrm>
            <a:off x="1729825" y="-1"/>
            <a:ext cx="7798500" cy="653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6666"/>
              </a:buClr>
              <a:buSzPts val="3600"/>
              <a:buFont typeface="Calibri"/>
              <a:buNone/>
            </a:pPr>
            <a:r>
              <a:rPr lang="en-US" sz="3600" b="1">
                <a:solidFill>
                  <a:srgbClr val="006666"/>
                </a:solidFill>
              </a:rPr>
              <a:t>Heading </a:t>
            </a:r>
            <a:endParaRPr/>
          </a:p>
        </p:txBody>
      </p:sp>
      <p:pic>
        <p:nvPicPr>
          <p:cNvPr id="215" name="Google Shape;215;g19e21f5c4d4_0_5"/>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216" name="Google Shape;216;g19e21f5c4d4_0_5"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217" name="Google Shape;217;g19e21f5c4d4_0_5"/>
          <p:cNvPicPr preferRelativeResize="0"/>
          <p:nvPr/>
        </p:nvPicPr>
        <p:blipFill>
          <a:blip r:embed="rId5">
            <a:alphaModFix/>
          </a:blip>
          <a:stretch>
            <a:fillRect/>
          </a:stretch>
        </p:blipFill>
        <p:spPr>
          <a:xfrm>
            <a:off x="152400" y="916150"/>
            <a:ext cx="8603876" cy="5941850"/>
          </a:xfrm>
          <a:prstGeom prst="rect">
            <a:avLst/>
          </a:prstGeom>
          <a:noFill/>
          <a:ln>
            <a:noFill/>
          </a:ln>
        </p:spPr>
      </p:pic>
      <p:pic>
        <p:nvPicPr>
          <p:cNvPr id="218" name="Google Shape;218;g19e21f5c4d4_0_5"/>
          <p:cNvPicPr preferRelativeResize="0"/>
          <p:nvPr/>
        </p:nvPicPr>
        <p:blipFill>
          <a:blip r:embed="rId6">
            <a:alphaModFix/>
          </a:blip>
          <a:stretch>
            <a:fillRect/>
          </a:stretch>
        </p:blipFill>
        <p:spPr>
          <a:xfrm>
            <a:off x="9285275" y="2618175"/>
            <a:ext cx="2290075" cy="2290075"/>
          </a:xfrm>
          <a:prstGeom prst="rect">
            <a:avLst/>
          </a:prstGeom>
          <a:noFill/>
          <a:ln>
            <a:noFill/>
          </a:ln>
        </p:spPr>
      </p:pic>
      <p:pic>
        <p:nvPicPr>
          <p:cNvPr id="219" name="Google Shape;219;g19e21f5c4d4_0_5"/>
          <p:cNvPicPr preferRelativeResize="0"/>
          <p:nvPr/>
        </p:nvPicPr>
        <p:blipFill>
          <a:blip r:embed="rId7">
            <a:alphaModFix/>
          </a:blip>
          <a:stretch>
            <a:fillRect/>
          </a:stretch>
        </p:blipFill>
        <p:spPr>
          <a:xfrm>
            <a:off x="10133438" y="653700"/>
            <a:ext cx="1085850" cy="676275"/>
          </a:xfrm>
          <a:prstGeom prst="rect">
            <a:avLst/>
          </a:prstGeom>
          <a:noFill/>
          <a:ln>
            <a:noFill/>
          </a:ln>
        </p:spPr>
      </p:pic>
      <p:sp>
        <p:nvSpPr>
          <p:cNvPr id="220" name="Google Shape;220;g19e21f5c4d4_0_5"/>
          <p:cNvSpPr txBox="1"/>
          <p:nvPr/>
        </p:nvSpPr>
        <p:spPr>
          <a:xfrm>
            <a:off x="9285275" y="1371800"/>
            <a:ext cx="27822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a:latin typeface="Calibri"/>
                <a:ea typeface="Calibri"/>
                <a:cs typeface="Calibri"/>
                <a:sym typeface="Calibri"/>
              </a:rPr>
              <a:t>Climate &amp; Economic Justice</a:t>
            </a:r>
            <a:endParaRPr sz="1800">
              <a:latin typeface="Calibri"/>
              <a:ea typeface="Calibri"/>
              <a:cs typeface="Calibri"/>
              <a:sym typeface="Calibri"/>
            </a:endParaRPr>
          </a:p>
          <a:p>
            <a:pPr marL="0" lvl="0" indent="0" algn="ctr" rtl="0">
              <a:spcBef>
                <a:spcPts val="0"/>
              </a:spcBef>
              <a:spcAft>
                <a:spcPts val="0"/>
              </a:spcAft>
              <a:buNone/>
            </a:pPr>
            <a:r>
              <a:rPr lang="en-US" sz="1800">
                <a:latin typeface="Calibri"/>
                <a:ea typeface="Calibri"/>
                <a:cs typeface="Calibri"/>
                <a:sym typeface="Calibri"/>
              </a:rPr>
              <a:t>Screening tool</a:t>
            </a:r>
            <a:endParaRPr sz="18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g19e21f5c4d4_0_12"/>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226" name="Google Shape;226;g19e21f5c4d4_0_12"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227" name="Google Shape;227;g19e21f5c4d4_0_12"/>
          <p:cNvPicPr preferRelativeResize="0"/>
          <p:nvPr/>
        </p:nvPicPr>
        <p:blipFill>
          <a:blip r:embed="rId5">
            <a:alphaModFix/>
          </a:blip>
          <a:stretch>
            <a:fillRect/>
          </a:stretch>
        </p:blipFill>
        <p:spPr>
          <a:xfrm>
            <a:off x="83745" y="99100"/>
            <a:ext cx="6598754" cy="6858000"/>
          </a:xfrm>
          <a:prstGeom prst="rect">
            <a:avLst/>
          </a:prstGeom>
          <a:noFill/>
          <a:ln>
            <a:noFill/>
          </a:ln>
        </p:spPr>
      </p:pic>
      <p:sp>
        <p:nvSpPr>
          <p:cNvPr id="228" name="Google Shape;228;g19e21f5c4d4_0_12"/>
          <p:cNvSpPr txBox="1"/>
          <p:nvPr/>
        </p:nvSpPr>
        <p:spPr>
          <a:xfrm>
            <a:off x="7670650" y="792825"/>
            <a:ext cx="3000000" cy="921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b="1">
                <a:solidFill>
                  <a:srgbClr val="103F71"/>
                </a:solidFill>
                <a:highlight>
                  <a:srgbClr val="FFFFFF"/>
                </a:highlight>
              </a:rPr>
              <a:t>Zip Code: </a:t>
            </a:r>
            <a:r>
              <a:rPr lang="en-US" b="1">
                <a:solidFill>
                  <a:srgbClr val="103F71"/>
                </a:solidFill>
                <a:highlight>
                  <a:srgbClr val="FFFFFF"/>
                </a:highlight>
                <a:uFill>
                  <a:noFill/>
                </a:uFill>
                <a:hlinkClick r:id="rId6">
                  <a:extLst>
                    <a:ext uri="{A12FA001-AC4F-418D-AE19-62706E023703}">
                      <ahyp:hlinkClr xmlns:ahyp="http://schemas.microsoft.com/office/drawing/2018/hyperlinkcolor" val="tx"/>
                    </a:ext>
                  </a:extLst>
                </a:hlinkClick>
              </a:rPr>
              <a:t>33034</a:t>
            </a:r>
            <a:endParaRPr b="1">
              <a:solidFill>
                <a:srgbClr val="103F71"/>
              </a:solidFill>
              <a:highlight>
                <a:srgbClr val="FFFFFF"/>
              </a:highlight>
            </a:endParaRPr>
          </a:p>
          <a:p>
            <a:pPr marL="0" lvl="0" indent="0" algn="ctr" rtl="0">
              <a:lnSpc>
                <a:spcPct val="115000"/>
              </a:lnSpc>
              <a:spcBef>
                <a:spcPts val="0"/>
              </a:spcBef>
              <a:spcAft>
                <a:spcPts val="0"/>
              </a:spcAft>
              <a:buNone/>
            </a:pPr>
            <a:r>
              <a:rPr lang="en-US" b="1">
                <a:solidFill>
                  <a:srgbClr val="333333"/>
                </a:solidFill>
                <a:highlight>
                  <a:srgbClr val="FFFFFF"/>
                </a:highlight>
              </a:rPr>
              <a:t>1,501 Families</a:t>
            </a:r>
            <a:endParaRPr b="1">
              <a:solidFill>
                <a:srgbClr val="333333"/>
              </a:solidFill>
              <a:highlight>
                <a:srgbClr val="FFFFFF"/>
              </a:highlight>
            </a:endParaRPr>
          </a:p>
          <a:p>
            <a:pPr marL="0" lvl="0" indent="0" algn="ctr" rtl="0">
              <a:lnSpc>
                <a:spcPct val="115000"/>
              </a:lnSpc>
              <a:spcBef>
                <a:spcPts val="200"/>
              </a:spcBef>
              <a:spcAft>
                <a:spcPts val="800"/>
              </a:spcAft>
              <a:buNone/>
            </a:pPr>
            <a:r>
              <a:rPr lang="en-US" b="1">
                <a:solidFill>
                  <a:srgbClr val="828282"/>
                </a:solidFill>
                <a:highlight>
                  <a:srgbClr val="FFFFFF"/>
                </a:highlight>
              </a:rPr>
              <a:t>31.79% of Families</a:t>
            </a:r>
            <a:endParaRPr b="1">
              <a:solidFill>
                <a:srgbClr val="828282"/>
              </a:solidFill>
              <a:highlight>
                <a:srgbClr val="FFFFFF"/>
              </a:highlight>
            </a:endParaRPr>
          </a:p>
        </p:txBody>
      </p:sp>
      <p:pic>
        <p:nvPicPr>
          <p:cNvPr id="229" name="Google Shape;229;g19e21f5c4d4_0_12"/>
          <p:cNvPicPr preferRelativeResize="0"/>
          <p:nvPr/>
        </p:nvPicPr>
        <p:blipFill>
          <a:blip r:embed="rId7">
            <a:alphaModFix/>
          </a:blip>
          <a:stretch>
            <a:fillRect/>
          </a:stretch>
        </p:blipFill>
        <p:spPr>
          <a:xfrm>
            <a:off x="7723451" y="1981787"/>
            <a:ext cx="2894400" cy="2894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g19e74659180_0_6"/>
          <p:cNvPicPr preferRelativeResize="0"/>
          <p:nvPr/>
        </p:nvPicPr>
        <p:blipFill rotWithShape="1">
          <a:blip r:embed="rId3">
            <a:alphaModFix/>
          </a:blip>
          <a:srcRect/>
          <a:stretch/>
        </p:blipFill>
        <p:spPr>
          <a:xfrm>
            <a:off x="10959145" y="5789488"/>
            <a:ext cx="1147540" cy="985422"/>
          </a:xfrm>
          <a:prstGeom prst="rect">
            <a:avLst/>
          </a:prstGeom>
          <a:noFill/>
          <a:ln>
            <a:noFill/>
          </a:ln>
        </p:spPr>
      </p:pic>
      <p:pic>
        <p:nvPicPr>
          <p:cNvPr id="235" name="Google Shape;235;g19e74659180_0_6" descr="Miami-Dade County logo"/>
          <p:cNvPicPr preferRelativeResize="0"/>
          <p:nvPr/>
        </p:nvPicPr>
        <p:blipFill rotWithShape="1">
          <a:blip r:embed="rId4">
            <a:alphaModFix/>
          </a:blip>
          <a:srcRect/>
          <a:stretch/>
        </p:blipFill>
        <p:spPr>
          <a:xfrm>
            <a:off x="9447048" y="5948737"/>
            <a:ext cx="1431572" cy="653751"/>
          </a:xfrm>
          <a:prstGeom prst="rect">
            <a:avLst/>
          </a:prstGeom>
          <a:noFill/>
          <a:ln>
            <a:noFill/>
          </a:ln>
        </p:spPr>
      </p:pic>
      <p:pic>
        <p:nvPicPr>
          <p:cNvPr id="236" name="Google Shape;236;g19e74659180_0_6"/>
          <p:cNvPicPr preferRelativeResize="0"/>
          <p:nvPr/>
        </p:nvPicPr>
        <p:blipFill>
          <a:blip r:embed="rId5">
            <a:alphaModFix/>
          </a:blip>
          <a:stretch>
            <a:fillRect/>
          </a:stretch>
        </p:blipFill>
        <p:spPr>
          <a:xfrm>
            <a:off x="0" y="0"/>
            <a:ext cx="10878625" cy="5896451"/>
          </a:xfrm>
          <a:prstGeom prst="rect">
            <a:avLst/>
          </a:prstGeom>
          <a:noFill/>
          <a:ln>
            <a:noFill/>
          </a:ln>
        </p:spPr>
      </p:pic>
      <p:sp>
        <p:nvSpPr>
          <p:cNvPr id="237" name="Google Shape;237;g19e74659180_0_6"/>
          <p:cNvSpPr txBox="1"/>
          <p:nvPr/>
        </p:nvSpPr>
        <p:spPr>
          <a:xfrm>
            <a:off x="666875" y="5948725"/>
            <a:ext cx="2577900" cy="369300"/>
          </a:xfrm>
          <a:prstGeom prst="rect">
            <a:avLst/>
          </a:prstGeom>
          <a:noFill/>
          <a:ln>
            <a:noFill/>
          </a:ln>
        </p:spPr>
        <p:txBody>
          <a:bodyPr spcFirstLastPara="1" wrap="square" lIns="91425" tIns="91425" rIns="91425" bIns="91425" anchor="t" anchorCtr="0">
            <a:spAutoFit/>
          </a:bodyPr>
          <a:lstStyle/>
          <a:p>
            <a:pPr marL="0" marR="829" lvl="0" indent="0" algn="just" rtl="0">
              <a:spcBef>
                <a:spcPts val="0"/>
              </a:spcBef>
              <a:spcAft>
                <a:spcPts val="0"/>
              </a:spcAft>
              <a:buClr>
                <a:schemeClr val="dk1"/>
              </a:buClr>
              <a:buSzPts val="1100"/>
              <a:buFont typeface="Arial"/>
              <a:buNone/>
            </a:pPr>
            <a:r>
              <a:rPr lang="en-US" sz="1200" i="1">
                <a:solidFill>
                  <a:schemeClr val="dk1"/>
                </a:solidFill>
                <a:latin typeface="Calibri"/>
                <a:ea typeface="Calibri"/>
                <a:cs typeface="Calibri"/>
                <a:sym typeface="Calibri"/>
              </a:rPr>
              <a:t>Uejio, C. J.  &amp; Ahn, Y. </a:t>
            </a:r>
            <a:endParaRPr sz="1200">
              <a:latin typeface="Calibri"/>
              <a:ea typeface="Calibri"/>
              <a:cs typeface="Calibri"/>
              <a:sym typeface="Calibri"/>
            </a:endParaRPr>
          </a:p>
        </p:txBody>
      </p:sp>
      <p:pic>
        <p:nvPicPr>
          <p:cNvPr id="238" name="Google Shape;238;g19e74659180_0_6"/>
          <p:cNvPicPr preferRelativeResize="0"/>
          <p:nvPr/>
        </p:nvPicPr>
        <p:blipFill>
          <a:blip r:embed="rId6">
            <a:alphaModFix/>
          </a:blip>
          <a:stretch>
            <a:fillRect/>
          </a:stretch>
        </p:blipFill>
        <p:spPr>
          <a:xfrm>
            <a:off x="9789000" y="3765950"/>
            <a:ext cx="1865625" cy="18656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1482</Words>
  <Application>Microsoft Macintosh PowerPoint</Application>
  <PresentationFormat>Widescreen</PresentationFormat>
  <Paragraphs>73</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Calibri</vt:lpstr>
      <vt:lpstr>Roboto</vt:lpstr>
      <vt:lpstr>Arial Black</vt:lpstr>
      <vt:lpstr>Garamond</vt:lpstr>
      <vt:lpstr>Arial</vt:lpstr>
      <vt:lpstr>Lato</vt:lpstr>
      <vt:lpstr>Trebuchet MS</vt:lpstr>
      <vt:lpstr>Office Theme</vt:lpstr>
      <vt:lpstr>  Heat Stress and Heat Illness Prevention CME Series  Session 3 Climate Pollution, Heat Stress, and Birth Outcomes</vt:lpstr>
      <vt:lpstr>PowerPoint Presentation</vt:lpstr>
      <vt:lpstr>Climate Overview  Maternal &amp; Infant Mortality in Miami-Dade        and Areas With Highest Vulnerability</vt:lpstr>
      <vt:lpstr>Disclosure</vt:lpstr>
      <vt:lpstr>Miami-Dade County Community Scale Emissions</vt:lpstr>
      <vt:lpstr>PowerPoint Presentation</vt:lpstr>
      <vt:lpstr>PowerPoint Presentation</vt:lpstr>
      <vt:lpstr>PowerPoint Presentation</vt:lpstr>
      <vt:lpstr>PowerPoint Presentation</vt:lpstr>
      <vt:lpstr>POPULATION OF WOMEN 15-44 YEARS</vt:lpstr>
      <vt:lpstr>Heading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Heat Stress and Heat Illness Prevention CME Series  Session 3 Climate Pollution, Heat Stress, and Birth Outcomes</dc:title>
  <dc:creator>Patrise Tyson</dc:creator>
  <cp:lastModifiedBy>Cheryl Holder</cp:lastModifiedBy>
  <cp:revision>1</cp:revision>
  <dcterms:created xsi:type="dcterms:W3CDTF">2022-08-19T21:29:34Z</dcterms:created>
  <dcterms:modified xsi:type="dcterms:W3CDTF">2024-02-06T19:20:07Z</dcterms:modified>
</cp:coreProperties>
</file>