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y="5143500" cx="9144000"/>
  <p:notesSz cx="6858000" cy="9144000"/>
  <p:embeddedFontLs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font" Target="fonts/Roboto-regular.fntdata"/><Relationship Id="rId16" Type="http://schemas.openxmlformats.org/officeDocument/2006/relationships/slide" Target="slides/slide9.xml"/><Relationship Id="rId5" Type="http://schemas.openxmlformats.org/officeDocument/2006/relationships/slideMaster" Target="slideMasters/slideMaster2.xml"/><Relationship Id="rId19" Type="http://schemas.openxmlformats.org/officeDocument/2006/relationships/font" Target="fonts/Roboto-italic.fntdata"/><Relationship Id="rId6" Type="http://schemas.openxmlformats.org/officeDocument/2006/relationships/slideMaster" Target="slideMasters/slideMaster3.xml"/><Relationship Id="rId18" Type="http://schemas.openxmlformats.org/officeDocument/2006/relationships/font" Target="fonts/Roboto-bold.fntdata"/><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daa9fc054f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1daa9fc054f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daa9fc054f_2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1daa9fc054f_2_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daa9fc054f_2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1daa9fc054f_2_9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daa9fc054f_0_1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1daa9fc054f_0_11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sz="1000">
                <a:solidFill>
                  <a:srgbClr val="222222"/>
                </a:solidFill>
                <a:latin typeface="Arial"/>
                <a:ea typeface="Arial"/>
                <a:cs typeface="Arial"/>
                <a:sym typeface="Arial"/>
              </a:rPr>
              <a:t>In Miami-Dade there are an average of 154 days a year where temperature and humidity combine to make it feel like 90 degrees Fahrenheit or hotter, according to calculations by the Union of Concerned Scientists. If climate change continues unabated, that number could creep to 187 days a year by mid-century. But the real change could be in days where it feels like 100 or more. Miami-Dade has about 41 of those days a year now, and it could skyrocket to 134 days a year by mid-century.</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lang="en" sz="1000">
                <a:solidFill>
                  <a:srgbClr val="222222"/>
                </a:solidFill>
                <a:latin typeface="Arial"/>
                <a:ea typeface="Arial"/>
                <a:cs typeface="Arial"/>
                <a:sym typeface="Arial"/>
              </a:rPr>
              <a:t>Read more at: https://www.miamiherald.com/news/local/environment/article257885013.html#storylink=cpy</a:t>
            </a:r>
            <a:endParaRPr sz="1000">
              <a:solidFill>
                <a:srgbClr val="222222"/>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000">
              <a:solidFill>
                <a:srgbClr val="222222"/>
              </a:solidFill>
              <a:latin typeface="Arial"/>
              <a:ea typeface="Arial"/>
              <a:cs typeface="Arial"/>
              <a:sym typeface="Arial"/>
            </a:endParaRPr>
          </a:p>
        </p:txBody>
      </p:sp>
      <p:sp>
        <p:nvSpPr>
          <p:cNvPr id="228" name="Google Shape;228;g1daa9fc054f_0_11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daa9fc054f_0_12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1daa9fc054f_0_12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1206500" rtl="0" algn="l">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Buildings, roads, and other infrastructure absorb and re-emit the sun’s heat more than natural landscapes (forests and water). Urban areas, because of the highly concentrated infrastructure and lack of greenery in urban environments, they become “islands” of higher temperatures relative to outlying areas.</a:t>
            </a:r>
            <a:r>
              <a:rPr baseline="30000" lang="en" sz="1600">
                <a:solidFill>
                  <a:srgbClr val="1B1B1B"/>
                </a:solidFill>
                <a:highlight>
                  <a:srgbClr val="FFFFFF"/>
                </a:highlight>
                <a:latin typeface="Times New Roman"/>
                <a:ea typeface="Times New Roman"/>
                <a:cs typeface="Times New Roman"/>
                <a:sym typeface="Times New Roman"/>
              </a:rPr>
              <a:t>ii</a:t>
            </a:r>
            <a:r>
              <a:rPr lang="en">
                <a:solidFill>
                  <a:srgbClr val="1B1B1B"/>
                </a:solidFill>
                <a:highlight>
                  <a:srgbClr val="FFFFFF"/>
                </a:highlight>
                <a:latin typeface="Times New Roman"/>
                <a:ea typeface="Times New Roman"/>
                <a:cs typeface="Times New Roman"/>
                <a:sym typeface="Times New Roman"/>
              </a:rPr>
              <a:t>  Ambient air temperature can be 5-10 degrees hotter in an urban heat island over the more vegeated or rural areas. </a:t>
            </a:r>
            <a:endParaRPr>
              <a:solidFill>
                <a:srgbClr val="1B1B1B"/>
              </a:solidFill>
              <a:highlight>
                <a:srgbClr val="FFFFFF"/>
              </a:highlight>
              <a:latin typeface="Times New Roman"/>
              <a:ea typeface="Times New Roman"/>
              <a:cs typeface="Times New Roman"/>
              <a:sym typeface="Times New Roman"/>
            </a:endParaRPr>
          </a:p>
          <a:p>
            <a:pPr indent="-304800" lvl="0" marL="1663700" rtl="0" algn="l">
              <a:lnSpc>
                <a:spcPct val="115000"/>
              </a:lnSpc>
              <a:spcBef>
                <a:spcPts val="0"/>
              </a:spcBef>
              <a:spcAft>
                <a:spcPts val="0"/>
              </a:spcAft>
              <a:buClr>
                <a:schemeClr val="dk1"/>
              </a:buClr>
              <a:buSzPts val="1200"/>
              <a:buFont typeface="Times New Roman"/>
              <a:buChar char="■"/>
            </a:pPr>
            <a:r>
              <a:rPr lang="en">
                <a:solidFill>
                  <a:srgbClr val="1B1B1B"/>
                </a:solidFill>
                <a:highlight>
                  <a:srgbClr val="FFFFFF"/>
                </a:highlight>
                <a:latin typeface="Times New Roman"/>
                <a:ea typeface="Times New Roman"/>
                <a:cs typeface="Times New Roman"/>
                <a:sym typeface="Times New Roman"/>
              </a:rPr>
              <a:t>Factors contributing to UHI: reduced natural landscape, urban materials (roofing, cement), spacing and alignment of buildings, Waste heat from vehicles, air-conditioning, industrial facilities)  </a:t>
            </a:r>
            <a:endParaRPr>
              <a:solidFill>
                <a:srgbClr val="1B1B1B"/>
              </a:solidFill>
              <a:highlight>
                <a:srgbClr val="FFFFFF"/>
              </a:highlight>
              <a:latin typeface="Times New Roman"/>
              <a:ea typeface="Times New Roman"/>
              <a:cs typeface="Times New Roman"/>
              <a:sym typeface="Times New Roman"/>
            </a:endParaRPr>
          </a:p>
          <a:p>
            <a:pPr indent="-304800" lvl="0" marL="1206500" rtl="0" algn="l">
              <a:lnSpc>
                <a:spcPct val="115000"/>
              </a:lnSpc>
              <a:spcBef>
                <a:spcPts val="0"/>
              </a:spcBef>
              <a:spcAft>
                <a:spcPts val="0"/>
              </a:spcAft>
              <a:buClr>
                <a:schemeClr val="dk1"/>
              </a:buClr>
              <a:buSzPts val="1200"/>
              <a:buFont typeface="Times New Roman"/>
              <a:buChar char="○"/>
            </a:pPr>
            <a:r>
              <a:rPr lang="en">
                <a:highlight>
                  <a:srgbClr val="FFFFFF"/>
                </a:highlight>
                <a:latin typeface="Times New Roman"/>
                <a:ea typeface="Times New Roman"/>
                <a:cs typeface="Times New Roman"/>
                <a:sym typeface="Times New Roman"/>
              </a:rPr>
              <a:t>Due to the urban heat island effect, cities are heating up at a rate twice that of the global average. “Severe heatwaves could affect 13.8% of the world population, or about 1.09 billion people, at least once every five years under 1.5°C of global warming-- a threshold that could be reached as soon as 2030. Under 2°C of global warming, 36.9% of the world population could be affected by severe heatwaves.”</a:t>
            </a:r>
            <a:r>
              <a:rPr baseline="30000" lang="en" sz="1600">
                <a:highlight>
                  <a:srgbClr val="FFFFFF"/>
                </a:highlight>
                <a:latin typeface="Times New Roman"/>
                <a:ea typeface="Times New Roman"/>
                <a:cs typeface="Times New Roman"/>
                <a:sym typeface="Times New Roman"/>
              </a:rPr>
              <a:t>iii</a:t>
            </a:r>
            <a:r>
              <a:rPr lang="en">
                <a:highlight>
                  <a:srgbClr val="FFFFFF"/>
                </a:highlight>
                <a:latin typeface="Times New Roman"/>
                <a:ea typeface="Times New Roman"/>
                <a:cs typeface="Times New Roman"/>
                <a:sym typeface="Times New Roman"/>
              </a:rPr>
              <a:t> </a:t>
            </a:r>
            <a:endParaRPr>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t/>
            </a:r>
            <a:endParaRPr>
              <a:highlight>
                <a:srgbClr val="FFFFFF"/>
              </a:highlight>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Calibri"/>
              <a:buNone/>
            </a:pPr>
            <a:r>
              <a:rPr lang="en">
                <a:latin typeface="Times New Roman"/>
                <a:ea typeface="Times New Roman"/>
                <a:cs typeface="Times New Roman"/>
                <a:sym typeface="Times New Roman"/>
              </a:rPr>
              <a:t>UHI’s  impact on the economy is largely negative (increased energy consumption, particularly cooling, increased emission of GHGs and other pollutants, decreased water quality, human health and comfort impacts).</a:t>
            </a:r>
            <a:r>
              <a:rPr baseline="30000" lang="en" sz="1600">
                <a:latin typeface="Times New Roman"/>
                <a:ea typeface="Times New Roman"/>
                <a:cs typeface="Times New Roman"/>
                <a:sym typeface="Times New Roman"/>
              </a:rPr>
              <a:t>i</a:t>
            </a:r>
            <a:r>
              <a:rPr lang="en">
                <a:latin typeface="Times New Roman"/>
                <a:ea typeface="Times New Roman"/>
                <a:cs typeface="Times New Roman"/>
                <a:sym typeface="Times New Roman"/>
              </a:rPr>
              <a:t>   </a:t>
            </a:r>
            <a:endParaRPr sz="1100">
              <a:highlight>
                <a:srgbClr val="FFFFFF"/>
              </a:highlight>
              <a:latin typeface="Roboto"/>
              <a:ea typeface="Roboto"/>
              <a:cs typeface="Roboto"/>
              <a:sym typeface="Roboto"/>
            </a:endParaRPr>
          </a:p>
        </p:txBody>
      </p:sp>
      <p:sp>
        <p:nvSpPr>
          <p:cNvPr id="244" name="Google Shape;244;g1daa9fc054f_0_12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daa9fc054f_0_1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1daa9fc054f_0_12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
              <a:t>The increase in apparent temperatures in our city are not only due to Climate Change but also to our urbanization to development patterns that have led to loss of tree canopy and vegetation and increase of impermeable surfaces. </a:t>
            </a:r>
            <a:endParaRPr/>
          </a:p>
          <a:p>
            <a:pPr indent="0" lvl="0" marL="0" rtl="0" algn="l">
              <a:lnSpc>
                <a:spcPct val="100000"/>
              </a:lnSpc>
              <a:spcBef>
                <a:spcPts val="0"/>
              </a:spcBef>
              <a:spcAft>
                <a:spcPts val="0"/>
              </a:spcAft>
              <a:buClr>
                <a:schemeClr val="dk1"/>
              </a:buClr>
              <a:buSzPts val="1400"/>
              <a:buFont typeface="Arial"/>
              <a:buNone/>
            </a:pPr>
            <a:r>
              <a:rPr lang="en"/>
              <a:t>Median household income and Urban Tree Canopy positive correlation</a:t>
            </a:r>
            <a:endParaRPr/>
          </a:p>
          <a:p>
            <a:pPr indent="0" lvl="0" marL="0" rtl="0" algn="l">
              <a:lnSpc>
                <a:spcPct val="100000"/>
              </a:lnSpc>
              <a:spcBef>
                <a:spcPts val="0"/>
              </a:spcBef>
              <a:spcAft>
                <a:spcPts val="0"/>
              </a:spcAft>
              <a:buClr>
                <a:schemeClr val="dk1"/>
              </a:buClr>
              <a:buSzPts val="1400"/>
              <a:buFont typeface="Arial"/>
              <a:buNone/>
            </a:pPr>
            <a:r>
              <a:t/>
            </a:r>
            <a:endParaRPr/>
          </a:p>
          <a:p>
            <a:pPr indent="0" lvl="0" marL="0" marR="481774" rtl="0" algn="l">
              <a:lnSpc>
                <a:spcPct val="150000"/>
              </a:lnSpc>
              <a:spcBef>
                <a:spcPts val="900"/>
              </a:spcBef>
              <a:spcAft>
                <a:spcPts val="0"/>
              </a:spcAft>
              <a:buClr>
                <a:schemeClr val="dk1"/>
              </a:buClr>
              <a:buSzPts val="1100"/>
              <a:buFont typeface="Arial"/>
              <a:buNone/>
            </a:pPr>
            <a:r>
              <a:rPr lang="en" sz="1800">
                <a:latin typeface="Arial"/>
                <a:ea typeface="Arial"/>
                <a:cs typeface="Arial"/>
                <a:sym typeface="Arial"/>
              </a:rPr>
              <a:t>Equity and tree canopy</a:t>
            </a:r>
            <a:endParaRPr sz="1800">
              <a:latin typeface="Arial"/>
              <a:ea typeface="Arial"/>
              <a:cs typeface="Arial"/>
              <a:sym typeface="Arial"/>
            </a:endParaRPr>
          </a:p>
          <a:p>
            <a:pPr indent="-323850" lvl="1" marL="914400" marR="481774" rtl="0" algn="l">
              <a:lnSpc>
                <a:spcPct val="150000"/>
              </a:lnSpc>
              <a:spcBef>
                <a:spcPts val="900"/>
              </a:spcBef>
              <a:spcAft>
                <a:spcPts val="0"/>
              </a:spcAft>
              <a:buClr>
                <a:schemeClr val="dk1"/>
              </a:buClr>
              <a:buSzPts val="1500"/>
              <a:buChar char="•"/>
            </a:pPr>
            <a:r>
              <a:rPr lang="en" sz="1500">
                <a:latin typeface="Arial"/>
                <a:ea typeface="Arial"/>
                <a:cs typeface="Arial"/>
                <a:sym typeface="Arial"/>
              </a:rPr>
              <a:t>Usually urban heat islands are in poorer neighborhoods which have scarce tree canopy. In fact, t</a:t>
            </a:r>
            <a:r>
              <a:rPr lang="en" sz="1500">
                <a:solidFill>
                  <a:srgbClr val="1C1E21"/>
                </a:solidFill>
                <a:highlight>
                  <a:schemeClr val="lt1"/>
                </a:highlight>
                <a:latin typeface="Arial"/>
                <a:ea typeface="Arial"/>
                <a:cs typeface="Arial"/>
                <a:sym typeface="Arial"/>
              </a:rPr>
              <a:t>hrough a 2016 Urban Tree Canopy Assessment, the County determined that lower-income areas, including predominantly African American and Hispanic neighborhoods, had significantly less tree canopy than their wealthier counterparts.</a:t>
            </a:r>
            <a:endParaRPr sz="1500">
              <a:solidFill>
                <a:srgbClr val="1C1E21"/>
              </a:solidFill>
              <a:highlight>
                <a:schemeClr val="lt1"/>
              </a:highlight>
              <a:latin typeface="Arial"/>
              <a:ea typeface="Arial"/>
              <a:cs typeface="Arial"/>
              <a:sym typeface="Arial"/>
            </a:endParaRPr>
          </a:p>
          <a:p>
            <a:pPr indent="0" lvl="0" marL="0" marR="481774" rtl="0" algn="l">
              <a:lnSpc>
                <a:spcPct val="150000"/>
              </a:lnSpc>
              <a:spcBef>
                <a:spcPts val="900"/>
              </a:spcBef>
              <a:spcAft>
                <a:spcPts val="0"/>
              </a:spcAft>
              <a:buClr>
                <a:schemeClr val="dk1"/>
              </a:buClr>
              <a:buSzPts val="1100"/>
              <a:buFont typeface="Arial"/>
              <a:buNone/>
            </a:pPr>
            <a:r>
              <a:rPr lang="en" sz="1500">
                <a:solidFill>
                  <a:srgbClr val="1C1E21"/>
                </a:solidFill>
                <a:highlight>
                  <a:schemeClr val="lt1"/>
                </a:highlight>
                <a:latin typeface="Arial"/>
                <a:ea typeface="Arial"/>
                <a:cs typeface="Arial"/>
                <a:sym typeface="Arial"/>
              </a:rPr>
              <a:t>Benefits of Planting Trees</a:t>
            </a:r>
            <a:endParaRPr sz="1500">
              <a:solidFill>
                <a:srgbClr val="1C1E21"/>
              </a:solidFill>
              <a:highlight>
                <a:schemeClr val="lt1"/>
              </a:highlight>
              <a:latin typeface="Arial"/>
              <a:ea typeface="Arial"/>
              <a:cs typeface="Arial"/>
              <a:sym typeface="Arial"/>
            </a:endParaRPr>
          </a:p>
          <a:p>
            <a:pPr indent="-320675" lvl="0" marL="457200" rtl="0" algn="l">
              <a:lnSpc>
                <a:spcPct val="115000"/>
              </a:lnSpc>
              <a:spcBef>
                <a:spcPts val="1100"/>
              </a:spcBef>
              <a:spcAft>
                <a:spcPts val="0"/>
              </a:spcAft>
              <a:buClr>
                <a:schemeClr val="dk1"/>
              </a:buClr>
              <a:buSzPts val="1450"/>
              <a:buChar char="•"/>
            </a:pPr>
            <a:r>
              <a:rPr lang="en" sz="1450">
                <a:latin typeface="Arial"/>
                <a:ea typeface="Arial"/>
                <a:cs typeface="Arial"/>
                <a:sym typeface="Arial"/>
              </a:rPr>
              <a:t>Reduces air-conditioning costs by providing shade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Improves a home's appearance, which can help to increase a property's real estate value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Provides a natural habitat for wildlife</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Lessens flooding by absorbing excess rain water</a:t>
            </a:r>
            <a:endParaRPr sz="1450">
              <a:latin typeface="Arial"/>
              <a:ea typeface="Arial"/>
              <a:cs typeface="Arial"/>
              <a:sym typeface="Arial"/>
            </a:endParaRPr>
          </a:p>
          <a:p>
            <a:pPr indent="-320675" lvl="0" marL="457200" rtl="0" algn="l">
              <a:lnSpc>
                <a:spcPct val="115000"/>
              </a:lnSpc>
              <a:spcBef>
                <a:spcPts val="0"/>
              </a:spcBef>
              <a:spcAft>
                <a:spcPts val="0"/>
              </a:spcAft>
              <a:buClr>
                <a:schemeClr val="dk1"/>
              </a:buClr>
              <a:buSzPts val="1450"/>
              <a:buChar char="•"/>
            </a:pPr>
            <a:r>
              <a:rPr lang="en" sz="1450">
                <a:latin typeface="Arial"/>
                <a:ea typeface="Arial"/>
                <a:cs typeface="Arial"/>
                <a:sym typeface="Arial"/>
              </a:rPr>
              <a:t>Removes significant amounts of carbon dioxide from the air, which reduces the impact on climate change</a:t>
            </a:r>
            <a:endParaRPr sz="1450">
              <a:latin typeface="Arial"/>
              <a:ea typeface="Arial"/>
              <a:cs typeface="Arial"/>
              <a:sym typeface="Arial"/>
            </a:endParaRPr>
          </a:p>
          <a:p>
            <a:pPr indent="0" lvl="0" marL="0" rtl="0" algn="l">
              <a:lnSpc>
                <a:spcPct val="100000"/>
              </a:lnSpc>
              <a:spcBef>
                <a:spcPts val="2200"/>
              </a:spcBef>
              <a:spcAft>
                <a:spcPts val="0"/>
              </a:spcAft>
              <a:buClr>
                <a:schemeClr val="dk1"/>
              </a:buClr>
              <a:buSzPts val="1400"/>
              <a:buFont typeface="Arial"/>
              <a:buNone/>
            </a:pPr>
            <a:r>
              <a:t/>
            </a:r>
            <a:endParaRPr/>
          </a:p>
          <a:p>
            <a:pPr indent="0" lvl="0" marL="0" rtl="0" algn="l">
              <a:lnSpc>
                <a:spcPct val="98181"/>
              </a:lnSpc>
              <a:spcBef>
                <a:spcPts val="1000"/>
              </a:spcBef>
              <a:spcAft>
                <a:spcPts val="0"/>
              </a:spcAft>
              <a:buSzPts val="1100"/>
              <a:buNone/>
            </a:pPr>
            <a:r>
              <a:t/>
            </a:r>
            <a:endParaRPr>
              <a:solidFill>
                <a:srgbClr val="222222"/>
              </a:solidFill>
              <a:latin typeface="Arial"/>
              <a:ea typeface="Arial"/>
              <a:cs typeface="Arial"/>
              <a:sym typeface="Arial"/>
            </a:endParaRPr>
          </a:p>
        </p:txBody>
      </p:sp>
      <p:sp>
        <p:nvSpPr>
          <p:cNvPr id="256" name="Google Shape;256;g1daa9fc054f_0_12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daa9fc054f_0_2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1daa9fc054f_0_2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Hurricane Irma, 2017.</a:t>
            </a:r>
            <a:endParaRPr/>
          </a:p>
          <a:p>
            <a:pPr indent="0" lvl="0" marL="0" rtl="0" algn="l">
              <a:lnSpc>
                <a:spcPct val="100000"/>
              </a:lnSpc>
              <a:spcBef>
                <a:spcPts val="0"/>
              </a:spcBef>
              <a:spcAft>
                <a:spcPts val="0"/>
              </a:spcAft>
              <a:buSzPts val="1400"/>
              <a:buNone/>
            </a:pPr>
            <a:r>
              <a:rPr b="0" i="0" lang="en">
                <a:solidFill>
                  <a:srgbClr val="000000"/>
                </a:solidFill>
                <a:latin typeface="Times New Roman"/>
                <a:ea typeface="Times New Roman"/>
                <a:cs typeface="Times New Roman"/>
                <a:sym typeface="Times New Roman"/>
              </a:rPr>
              <a:t>A significant compounding risk is the event of a widespread and prolonged power outage during a prolonged time of high heat which would most likely occur with a hurricane but could also occur with a different type of disaster such as a terrorist attack.</a:t>
            </a:r>
            <a:r>
              <a:rPr lang="en">
                <a:solidFill>
                  <a:srgbClr val="000000"/>
                </a:solidFill>
                <a:latin typeface="Times New Roman"/>
                <a:ea typeface="Times New Roman"/>
                <a:cs typeface="Times New Roman"/>
                <a:sym typeface="Times New Roman"/>
              </a:rPr>
              <a:t>  These are images of Hurricane Irma which hit South Florida in 2017.  The extended power outages after that storm led to the death of 12 residents in a  nursing home just north of us.  Since then the State of FLorida now requires all assisted living and nursing homes to have the back up power capacity to keep a common area cool during a power outage.  and I'm happy to say our local authorities have been very on top of enforcing that rule.  but we still have many more residents at risk of heat exposure during a power outage. </a:t>
            </a:r>
            <a:endParaRPr/>
          </a:p>
        </p:txBody>
      </p:sp>
      <p:sp>
        <p:nvSpPr>
          <p:cNvPr id="269" name="Google Shape;269;g1daa9fc054f_0_2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daa9fc054f_0_12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g1daa9fc054f_0_12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Southeast Florida is known for its tropical climate and warmer temperatures. </a:t>
            </a:r>
            <a:r>
              <a:rPr lang="en" sz="1100">
                <a:highlight>
                  <a:srgbClr val="FFFFFF"/>
                </a:highlight>
                <a:latin typeface="Roboto"/>
                <a:ea typeface="Roboto"/>
                <a:cs typeface="Roboto"/>
                <a:sym typeface="Roboto"/>
              </a:rPr>
              <a:t>Since 1970, Miami-Dade County has had an average increase of days above 90°F from 84 to now 133 days per year. Since 1985 our average minimum </a:t>
            </a:r>
            <a:r>
              <a:rPr lang="en"/>
              <a:t>temperatures have risen a little over 2 degrees farhenheit since 1985.</a:t>
            </a:r>
            <a:endParaRPr sz="1100">
              <a:highlight>
                <a:srgbClr val="FFFFFF"/>
              </a:highlight>
              <a:latin typeface="Roboto"/>
              <a:ea typeface="Roboto"/>
              <a:cs typeface="Roboto"/>
              <a:sym typeface="Roboto"/>
            </a:endParaRPr>
          </a:p>
        </p:txBody>
      </p:sp>
      <p:sp>
        <p:nvSpPr>
          <p:cNvPr id="280" name="Google Shape;280;g1daa9fc054f_0_12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1daa9fc054f_0_12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1daa9fc054f_0_12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And of course in South Florida we have very high average humidity, which makes it more difficult for our bodies to regulate the heat and therefore elevates the heat health related risks.  Currently our humidity in the summer averages around  65-70% and so far we're seeing a slight avg increase in humidity over time.  So This means that while historically Miami Dade County has experienced an average of 7 days or a week of days with a heat index at or above 105 degrees fahrenheit, by mid century that will likely increase to 88 days or essentially 3 months of days that reach a heat index of 105 or above.</a:t>
            </a:r>
            <a:endParaRPr/>
          </a:p>
        </p:txBody>
      </p:sp>
      <p:sp>
        <p:nvSpPr>
          <p:cNvPr id="293" name="Google Shape;293;g1daa9fc054f_0_12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Arial"/>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8" name="Google Shape;58;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0" name="Google Shape;70;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1" name="Google Shape;71;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Arial"/>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4" name="Google Shape;74;p17"/>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75" name="Google Shape;75;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6" name="Google Shape;76;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7" name="Google Shape;77;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0" name="Google Shape;80;p1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2" name="Google Shape;82;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3" name="Google Shape;83;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4" name="Google Shape;84;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7" name="Google Shape;87;p19"/>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88" name="Google Shape;88;p19"/>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9" name="Google Shape;89;p19"/>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0" name="Google Shape;90;p19"/>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2" name="Google Shape;92;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3" name="Google Shape;93;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6" name="Google Shape;9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Arial"/>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1" name="Google Shape;10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02" name="Google Shape;102;p2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Arial"/>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8" name="Google Shape;108;p22"/>
          <p:cNvSpPr/>
          <p:nvPr>
            <p:ph idx="2" type="pic"/>
          </p:nvPr>
        </p:nvSpPr>
        <p:spPr>
          <a:xfrm>
            <a:off x="3887391" y="740569"/>
            <a:ext cx="4629300" cy="3655200"/>
          </a:xfrm>
          <a:prstGeom prst="rect">
            <a:avLst/>
          </a:prstGeom>
          <a:noFill/>
          <a:ln>
            <a:noFill/>
          </a:ln>
        </p:spPr>
      </p:sp>
      <p:sp>
        <p:nvSpPr>
          <p:cNvPr id="109" name="Google Shape;109;p22"/>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1" name="Shape 131"/>
        <p:cNvGrpSpPr/>
        <p:nvPr/>
      </p:nvGrpSpPr>
      <p:grpSpPr>
        <a:xfrm>
          <a:off x="0" y="0"/>
          <a:ext cx="0" cy="0"/>
          <a:chOff x="0" y="0"/>
          <a:chExt cx="0" cy="0"/>
        </a:xfrm>
      </p:grpSpPr>
      <p:sp>
        <p:nvSpPr>
          <p:cNvPr id="132" name="Google Shape;132;p2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3" name="Google Shape;133;p26"/>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34" name="Google Shape;134;p2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5" name="Google Shape;135;p2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6" name="Google Shape;136;p2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 name="Shape 137"/>
        <p:cNvGrpSpPr/>
        <p:nvPr/>
      </p:nvGrpSpPr>
      <p:grpSpPr>
        <a:xfrm>
          <a:off x="0" y="0"/>
          <a:ext cx="0" cy="0"/>
          <a:chOff x="0" y="0"/>
          <a:chExt cx="0" cy="0"/>
        </a:xfrm>
      </p:grpSpPr>
      <p:sp>
        <p:nvSpPr>
          <p:cNvPr id="138" name="Google Shape;138;p2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9" name="Google Shape;139;p27"/>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0" name="Google Shape;140;p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1" name="Google Shape;141;p2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2" name="Google Shape;142;p2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3" name="Shape 143"/>
        <p:cNvGrpSpPr/>
        <p:nvPr/>
      </p:nvGrpSpPr>
      <p:grpSpPr>
        <a:xfrm>
          <a:off x="0" y="0"/>
          <a:ext cx="0" cy="0"/>
          <a:chOff x="0" y="0"/>
          <a:chExt cx="0" cy="0"/>
        </a:xfrm>
      </p:grpSpPr>
      <p:sp>
        <p:nvSpPr>
          <p:cNvPr id="144" name="Google Shape;144;p28"/>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5" name="Google Shape;145;p28"/>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46" name="Google Shape;146;p2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7" name="Google Shape;147;p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8" name="Google Shape;148;p2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9" name="Shape 149"/>
        <p:cNvGrpSpPr/>
        <p:nvPr/>
      </p:nvGrpSpPr>
      <p:grpSpPr>
        <a:xfrm>
          <a:off x="0" y="0"/>
          <a:ext cx="0" cy="0"/>
          <a:chOff x="0" y="0"/>
          <a:chExt cx="0" cy="0"/>
        </a:xfrm>
      </p:grpSpPr>
      <p:sp>
        <p:nvSpPr>
          <p:cNvPr id="150" name="Google Shape;150;p2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1" name="Google Shape;151;p29"/>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29"/>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2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4" name="Google Shape;154;p2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5" name="Google Shape;155;p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6" name="Shape 156"/>
        <p:cNvGrpSpPr/>
        <p:nvPr/>
      </p:nvGrpSpPr>
      <p:grpSpPr>
        <a:xfrm>
          <a:off x="0" y="0"/>
          <a:ext cx="0" cy="0"/>
          <a:chOff x="0" y="0"/>
          <a:chExt cx="0" cy="0"/>
        </a:xfrm>
      </p:grpSpPr>
      <p:sp>
        <p:nvSpPr>
          <p:cNvPr id="157" name="Google Shape;157;p30"/>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8" name="Google Shape;158;p30"/>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59" name="Google Shape;159;p30"/>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0" name="Google Shape;160;p30"/>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61" name="Google Shape;161;p30"/>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2" name="Google Shape;162;p3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3" name="Google Shape;163;p3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4" name="Google Shape;164;p3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5" name="Shape 165"/>
        <p:cNvGrpSpPr/>
        <p:nvPr/>
      </p:nvGrpSpPr>
      <p:grpSpPr>
        <a:xfrm>
          <a:off x="0" y="0"/>
          <a:ext cx="0" cy="0"/>
          <a:chOff x="0" y="0"/>
          <a:chExt cx="0" cy="0"/>
        </a:xfrm>
      </p:grpSpPr>
      <p:sp>
        <p:nvSpPr>
          <p:cNvPr id="166" name="Google Shape;166;p3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7" name="Google Shape;167;p3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8" name="Google Shape;168;p3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9" name="Google Shape;169;p3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0" name="Shape 170"/>
        <p:cNvGrpSpPr/>
        <p:nvPr/>
      </p:nvGrpSpPr>
      <p:grpSpPr>
        <a:xfrm>
          <a:off x="0" y="0"/>
          <a:ext cx="0" cy="0"/>
          <a:chOff x="0" y="0"/>
          <a:chExt cx="0" cy="0"/>
        </a:xfrm>
      </p:grpSpPr>
      <p:sp>
        <p:nvSpPr>
          <p:cNvPr id="171" name="Google Shape;171;p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2" name="Google Shape;172;p3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3" name="Google Shape;173;p3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4" name="Shape 174"/>
        <p:cNvGrpSpPr/>
        <p:nvPr/>
      </p:nvGrpSpPr>
      <p:grpSpPr>
        <a:xfrm>
          <a:off x="0" y="0"/>
          <a:ext cx="0" cy="0"/>
          <a:chOff x="0" y="0"/>
          <a:chExt cx="0" cy="0"/>
        </a:xfrm>
      </p:grpSpPr>
      <p:sp>
        <p:nvSpPr>
          <p:cNvPr id="175" name="Google Shape;175;p3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6" name="Google Shape;176;p33"/>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77" name="Google Shape;177;p33"/>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78" name="Google Shape;178;p3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9" name="Google Shape;179;p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0" name="Google Shape;180;p3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1" name="Shape 181"/>
        <p:cNvGrpSpPr/>
        <p:nvPr/>
      </p:nvGrpSpPr>
      <p:grpSpPr>
        <a:xfrm>
          <a:off x="0" y="0"/>
          <a:ext cx="0" cy="0"/>
          <a:chOff x="0" y="0"/>
          <a:chExt cx="0" cy="0"/>
        </a:xfrm>
      </p:grpSpPr>
      <p:sp>
        <p:nvSpPr>
          <p:cNvPr id="182" name="Google Shape;182;p3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83" name="Google Shape;183;p34"/>
          <p:cNvSpPr/>
          <p:nvPr>
            <p:ph idx="2" type="pic"/>
          </p:nvPr>
        </p:nvSpPr>
        <p:spPr>
          <a:xfrm>
            <a:off x="3887391" y="740569"/>
            <a:ext cx="4629150" cy="3655219"/>
          </a:xfrm>
          <a:prstGeom prst="rect">
            <a:avLst/>
          </a:prstGeom>
          <a:noFill/>
          <a:ln>
            <a:noFill/>
          </a:ln>
        </p:spPr>
      </p:sp>
      <p:sp>
        <p:nvSpPr>
          <p:cNvPr id="184" name="Google Shape;184;p34"/>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85" name="Google Shape;185;p3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6" name="Google Shape;186;p3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7" name="Google Shape;187;p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8" name="Shape 188"/>
        <p:cNvGrpSpPr/>
        <p:nvPr/>
      </p:nvGrpSpPr>
      <p:grpSpPr>
        <a:xfrm>
          <a:off x="0" y="0"/>
          <a:ext cx="0" cy="0"/>
          <a:chOff x="0" y="0"/>
          <a:chExt cx="0" cy="0"/>
        </a:xfrm>
      </p:grpSpPr>
      <p:sp>
        <p:nvSpPr>
          <p:cNvPr id="189" name="Google Shape;189;p3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0" name="Google Shape;190;p35"/>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3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2" name="Google Shape;192;p3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3" name="Google Shape;193;p3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4" name="Shape 194"/>
        <p:cNvGrpSpPr/>
        <p:nvPr/>
      </p:nvGrpSpPr>
      <p:grpSpPr>
        <a:xfrm>
          <a:off x="0" y="0"/>
          <a:ext cx="0" cy="0"/>
          <a:chOff x="0" y="0"/>
          <a:chExt cx="0" cy="0"/>
        </a:xfrm>
      </p:grpSpPr>
      <p:sp>
        <p:nvSpPr>
          <p:cNvPr id="195" name="Google Shape;195;p36"/>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6" name="Google Shape;196;p3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7" name="Google Shape;197;p3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8" name="Google Shape;198;p3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9" name="Google Shape;199;p3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3.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sp>
        <p:nvSpPr>
          <p:cNvPr id="126" name="Google Shape;126;p2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27" name="Google Shape;127;p2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28" name="Google Shape;128;p2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29" name="Google Shape;129;p2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30" name="Google Shape;130;p2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21.png"/><Relationship Id="rId6" Type="http://schemas.openxmlformats.org/officeDocument/2006/relationships/image" Target="../media/image11.png"/><Relationship Id="rId7" Type="http://schemas.openxmlformats.org/officeDocument/2006/relationships/image" Target="../media/image4.png"/><Relationship Id="rId8"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15.png"/><Relationship Id="rId6" Type="http://schemas.openxmlformats.org/officeDocument/2006/relationships/image" Target="../media/image12.jpg"/><Relationship Id="rId7"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3.jpg"/><Relationship Id="rId5" Type="http://schemas.openxmlformats.org/officeDocument/2006/relationships/image" Target="../media/image19.jpg"/><Relationship Id="rId6" Type="http://schemas.openxmlformats.org/officeDocument/2006/relationships/image" Target="../media/image13.jpg"/><Relationship Id="rId7" Type="http://schemas.openxmlformats.org/officeDocument/2006/relationships/image" Target="../media/image12.jpg"/><Relationship Id="rId8"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18.png"/><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2.jpg"/><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p:nvPr/>
        </p:nvSpPr>
        <p:spPr>
          <a:xfrm flipH="1" rot="10800000">
            <a:off x="0" y="0"/>
            <a:ext cx="9143999" cy="933051"/>
          </a:xfrm>
          <a:prstGeom prst="rect">
            <a:avLst/>
          </a:prstGeom>
          <a:solidFill>
            <a:srgbClr val="C7DBD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205" name="Google Shape;205;p37"/>
          <p:cNvSpPr txBox="1"/>
          <p:nvPr>
            <p:ph type="ctrTitle"/>
          </p:nvPr>
        </p:nvSpPr>
        <p:spPr>
          <a:xfrm>
            <a:off x="1482047" y="484653"/>
            <a:ext cx="6858000" cy="1790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90000"/>
              </a:lnSpc>
              <a:spcBef>
                <a:spcPts val="0"/>
              </a:spcBef>
              <a:spcAft>
                <a:spcPts val="0"/>
              </a:spcAft>
              <a:buClr>
                <a:srgbClr val="006666"/>
              </a:buClr>
              <a:buSzPct val="100000"/>
              <a:buFont typeface="Calibri"/>
              <a:buNone/>
            </a:pPr>
            <a:br>
              <a:rPr b="1" lang="en" sz="2700">
                <a:solidFill>
                  <a:srgbClr val="006666"/>
                </a:solidFill>
              </a:rPr>
            </a:br>
            <a:br>
              <a:rPr b="1" lang="en" sz="2700">
                <a:solidFill>
                  <a:srgbClr val="006666"/>
                </a:solidFill>
              </a:rPr>
            </a:br>
            <a:r>
              <a:rPr b="1" lang="en" sz="2700">
                <a:solidFill>
                  <a:srgbClr val="006666"/>
                </a:solidFill>
              </a:rPr>
              <a:t>Heat Stress and Heat Illness Prevention CME Series Session 5</a:t>
            </a:r>
            <a:br>
              <a:rPr b="1" lang="en" sz="2700">
                <a:solidFill>
                  <a:srgbClr val="006666"/>
                </a:solidFill>
              </a:rPr>
            </a:br>
            <a:r>
              <a:rPr b="1" lang="en" sz="2700">
                <a:solidFill>
                  <a:srgbClr val="006666"/>
                </a:solidFill>
              </a:rPr>
              <a:t>Climate, Heat Stress, and Mental Health</a:t>
            </a:r>
            <a:endParaRPr/>
          </a:p>
        </p:txBody>
      </p:sp>
      <p:sp>
        <p:nvSpPr>
          <p:cNvPr id="206" name="Google Shape;206;p37"/>
          <p:cNvSpPr txBox="1"/>
          <p:nvPr>
            <p:ph idx="1" type="subTitle"/>
          </p:nvPr>
        </p:nvSpPr>
        <p:spPr>
          <a:xfrm>
            <a:off x="1535986" y="2439698"/>
            <a:ext cx="6858000" cy="1241822"/>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006666"/>
              </a:buClr>
              <a:buSzPts val="2100"/>
              <a:buNone/>
            </a:pPr>
            <a:r>
              <a:rPr lang="en" sz="2100">
                <a:solidFill>
                  <a:srgbClr val="006666"/>
                </a:solidFill>
              </a:rPr>
              <a:t>January 23, 2023</a:t>
            </a:r>
            <a:endParaRPr/>
          </a:p>
        </p:txBody>
      </p:sp>
      <p:pic>
        <p:nvPicPr>
          <p:cNvPr id="207" name="Google Shape;207;p37"/>
          <p:cNvPicPr preferRelativeResize="0"/>
          <p:nvPr/>
        </p:nvPicPr>
        <p:blipFill rotWithShape="1">
          <a:blip r:embed="rId3">
            <a:alphaModFix/>
          </a:blip>
          <a:srcRect b="0" l="0" r="0" t="0"/>
          <a:stretch/>
        </p:blipFill>
        <p:spPr>
          <a:xfrm>
            <a:off x="4911047" y="3124628"/>
            <a:ext cx="2149109" cy="1845495"/>
          </a:xfrm>
          <a:prstGeom prst="rect">
            <a:avLst/>
          </a:prstGeom>
          <a:noFill/>
          <a:ln>
            <a:noFill/>
          </a:ln>
        </p:spPr>
      </p:pic>
      <p:pic>
        <p:nvPicPr>
          <p:cNvPr descr="Miami-Dade County logo" id="208" name="Google Shape;208;p37"/>
          <p:cNvPicPr preferRelativeResize="0"/>
          <p:nvPr/>
        </p:nvPicPr>
        <p:blipFill rotWithShape="1">
          <a:blip r:embed="rId4">
            <a:alphaModFix/>
          </a:blip>
          <a:srcRect b="0" l="0" r="0" t="0"/>
          <a:stretch/>
        </p:blipFill>
        <p:spPr>
          <a:xfrm>
            <a:off x="2420813" y="3395593"/>
            <a:ext cx="2413178" cy="11020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8"/>
          <p:cNvSpPr txBox="1"/>
          <p:nvPr>
            <p:ph type="ctrTitle"/>
          </p:nvPr>
        </p:nvSpPr>
        <p:spPr>
          <a:xfrm>
            <a:off x="1300965" y="-125283"/>
            <a:ext cx="6858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rgbClr val="006666"/>
              </a:buClr>
              <a:buSzPts val="2700"/>
              <a:buFont typeface="Calibri"/>
              <a:buNone/>
            </a:pPr>
            <a:r>
              <a:rPr b="1" lang="en" sz="2700">
                <a:solidFill>
                  <a:srgbClr val="006666"/>
                </a:solidFill>
              </a:rPr>
              <a:t>Heat Health in Miami-Dade County</a:t>
            </a:r>
            <a:endParaRPr/>
          </a:p>
        </p:txBody>
      </p:sp>
      <p:sp>
        <p:nvSpPr>
          <p:cNvPr id="214" name="Google Shape;214;p38"/>
          <p:cNvSpPr txBox="1"/>
          <p:nvPr>
            <p:ph idx="1" type="subTitle"/>
          </p:nvPr>
        </p:nvSpPr>
        <p:spPr>
          <a:xfrm>
            <a:off x="1065943" y="1914525"/>
            <a:ext cx="6858000" cy="1241821"/>
          </a:xfrm>
          <a:prstGeom prst="rect">
            <a:avLst/>
          </a:prstGeom>
          <a:noFill/>
          <a:ln>
            <a:noFill/>
          </a:ln>
        </p:spPr>
        <p:txBody>
          <a:bodyPr anchorCtr="0" anchor="t" bIns="34275" lIns="68575" spcFirstLastPara="1" rIns="68575" wrap="square" tIns="34275">
            <a:normAutofit fontScale="92500" lnSpcReduction="20000"/>
          </a:bodyPr>
          <a:lstStyle/>
          <a:p>
            <a:pPr indent="0" lvl="0" marL="0" rtl="0" algn="ctr">
              <a:lnSpc>
                <a:spcPct val="90000"/>
              </a:lnSpc>
              <a:spcBef>
                <a:spcPts val="0"/>
              </a:spcBef>
              <a:spcAft>
                <a:spcPts val="0"/>
              </a:spcAft>
              <a:buClr>
                <a:srgbClr val="006666"/>
              </a:buClr>
              <a:buSzPct val="100000"/>
              <a:buNone/>
            </a:pPr>
            <a:r>
              <a:rPr b="1" lang="en" sz="2100">
                <a:solidFill>
                  <a:srgbClr val="006666"/>
                </a:solidFill>
              </a:rPr>
              <a:t>Ludovica Martella</a:t>
            </a:r>
            <a:endParaRPr/>
          </a:p>
          <a:p>
            <a:pPr indent="0" lvl="0" marL="0" rtl="0" algn="ctr">
              <a:lnSpc>
                <a:spcPct val="90000"/>
              </a:lnSpc>
              <a:spcBef>
                <a:spcPts val="800"/>
              </a:spcBef>
              <a:spcAft>
                <a:spcPts val="0"/>
              </a:spcAft>
              <a:buClr>
                <a:srgbClr val="006666"/>
              </a:buClr>
              <a:buSzPct val="100000"/>
              <a:buNone/>
            </a:pPr>
            <a:r>
              <a:rPr lang="en" sz="2100">
                <a:solidFill>
                  <a:srgbClr val="006666"/>
                </a:solidFill>
              </a:rPr>
              <a:t>Heat Program Coordinator </a:t>
            </a:r>
            <a:endParaRPr sz="2100">
              <a:solidFill>
                <a:srgbClr val="006666"/>
              </a:solidFill>
            </a:endParaRPr>
          </a:p>
          <a:p>
            <a:pPr indent="0" lvl="0" marL="0" rtl="0" algn="ctr">
              <a:lnSpc>
                <a:spcPct val="90000"/>
              </a:lnSpc>
              <a:spcBef>
                <a:spcPts val="800"/>
              </a:spcBef>
              <a:spcAft>
                <a:spcPts val="0"/>
              </a:spcAft>
              <a:buClr>
                <a:srgbClr val="006666"/>
              </a:buClr>
              <a:buSzPct val="100000"/>
              <a:buNone/>
            </a:pPr>
            <a:r>
              <a:rPr lang="en" sz="2100">
                <a:solidFill>
                  <a:srgbClr val="006666"/>
                </a:solidFill>
              </a:rPr>
              <a:t>Miami-Dade County Office of Resilience</a:t>
            </a:r>
            <a:endParaRPr/>
          </a:p>
          <a:p>
            <a:pPr indent="0" lvl="0" marL="0" rtl="0" algn="ctr">
              <a:lnSpc>
                <a:spcPct val="90000"/>
              </a:lnSpc>
              <a:spcBef>
                <a:spcPts val="800"/>
              </a:spcBef>
              <a:spcAft>
                <a:spcPts val="0"/>
              </a:spcAft>
              <a:buClr>
                <a:srgbClr val="006666"/>
              </a:buClr>
              <a:buSzPct val="100000"/>
              <a:buNone/>
            </a:pPr>
            <a:r>
              <a:rPr lang="en" sz="2100">
                <a:solidFill>
                  <a:srgbClr val="006666"/>
                </a:solidFill>
              </a:rPr>
              <a:t>January 23, 2023</a:t>
            </a:r>
            <a:endParaRPr/>
          </a:p>
        </p:txBody>
      </p:sp>
      <p:pic>
        <p:nvPicPr>
          <p:cNvPr id="215" name="Google Shape;215;p38"/>
          <p:cNvPicPr preferRelativeResize="0"/>
          <p:nvPr/>
        </p:nvPicPr>
        <p:blipFill rotWithShape="1">
          <a:blip r:embed="rId3">
            <a:alphaModFix/>
          </a:blip>
          <a:srcRect b="0" l="0" r="0" t="0"/>
          <a:stretch/>
        </p:blipFill>
        <p:spPr>
          <a:xfrm>
            <a:off x="8219359" y="4342116"/>
            <a:ext cx="860655" cy="739067"/>
          </a:xfrm>
          <a:prstGeom prst="rect">
            <a:avLst/>
          </a:prstGeom>
          <a:noFill/>
          <a:ln>
            <a:noFill/>
          </a:ln>
        </p:spPr>
      </p:pic>
      <p:pic>
        <p:nvPicPr>
          <p:cNvPr descr="Miami-Dade County logo" id="216" name="Google Shape;216;p38"/>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9"/>
          <p:cNvSpPr txBox="1"/>
          <p:nvPr>
            <p:ph type="ctrTitle"/>
          </p:nvPr>
        </p:nvSpPr>
        <p:spPr>
          <a:xfrm>
            <a:off x="1143000" y="-811083"/>
            <a:ext cx="6858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rgbClr val="006666"/>
              </a:buClr>
              <a:buSzPts val="2700"/>
              <a:buFont typeface="Calibri"/>
              <a:buNone/>
            </a:pPr>
            <a:r>
              <a:rPr b="1" lang="en" sz="2700">
                <a:solidFill>
                  <a:srgbClr val="006666"/>
                </a:solidFill>
              </a:rPr>
              <a:t>Disclosure</a:t>
            </a:r>
            <a:endParaRPr/>
          </a:p>
        </p:txBody>
      </p:sp>
      <p:sp>
        <p:nvSpPr>
          <p:cNvPr id="222" name="Google Shape;222;p39"/>
          <p:cNvSpPr txBox="1"/>
          <p:nvPr>
            <p:ph idx="1" type="subTitle"/>
          </p:nvPr>
        </p:nvSpPr>
        <p:spPr>
          <a:xfrm>
            <a:off x="1189234" y="1236431"/>
            <a:ext cx="6858000" cy="1241821"/>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006666"/>
              </a:buClr>
              <a:buSzPts val="2100"/>
              <a:buNone/>
            </a:pPr>
            <a:r>
              <a:rPr lang="en" sz="2100">
                <a:solidFill>
                  <a:srgbClr val="006666"/>
                </a:solidFill>
              </a:rPr>
              <a:t>I have no actual or potential conflict of interest in relation to this presentation.</a:t>
            </a:r>
            <a:endParaRPr/>
          </a:p>
        </p:txBody>
      </p:sp>
      <p:pic>
        <p:nvPicPr>
          <p:cNvPr id="223" name="Google Shape;223;p39"/>
          <p:cNvPicPr preferRelativeResize="0"/>
          <p:nvPr/>
        </p:nvPicPr>
        <p:blipFill rotWithShape="1">
          <a:blip r:embed="rId3">
            <a:alphaModFix/>
          </a:blip>
          <a:srcRect b="0" l="0" r="0" t="0"/>
          <a:stretch/>
        </p:blipFill>
        <p:spPr>
          <a:xfrm>
            <a:off x="8219359" y="4342116"/>
            <a:ext cx="860655" cy="739067"/>
          </a:xfrm>
          <a:prstGeom prst="rect">
            <a:avLst/>
          </a:prstGeom>
          <a:noFill/>
          <a:ln>
            <a:noFill/>
          </a:ln>
        </p:spPr>
      </p:pic>
      <p:pic>
        <p:nvPicPr>
          <p:cNvPr descr="Miami-Dade County logo" id="224" name="Google Shape;224;p39"/>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40"/>
          <p:cNvPicPr preferRelativeResize="0"/>
          <p:nvPr/>
        </p:nvPicPr>
        <p:blipFill rotWithShape="1">
          <a:blip r:embed="rId3">
            <a:alphaModFix/>
          </a:blip>
          <a:srcRect b="0" l="0" r="0" t="0"/>
          <a:stretch/>
        </p:blipFill>
        <p:spPr>
          <a:xfrm>
            <a:off x="6239006" y="103575"/>
            <a:ext cx="2856356" cy="2296782"/>
          </a:xfrm>
          <a:prstGeom prst="rect">
            <a:avLst/>
          </a:prstGeom>
          <a:noFill/>
          <a:ln>
            <a:noFill/>
          </a:ln>
        </p:spPr>
      </p:pic>
      <p:sp>
        <p:nvSpPr>
          <p:cNvPr id="231" name="Google Shape;231;p40"/>
          <p:cNvSpPr txBox="1"/>
          <p:nvPr>
            <p:ph type="title"/>
          </p:nvPr>
        </p:nvSpPr>
        <p:spPr>
          <a:xfrm>
            <a:off x="628650" y="12581"/>
            <a:ext cx="65079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Arial"/>
              <a:buNone/>
            </a:pPr>
            <a:r>
              <a:rPr b="1" lang="en"/>
              <a:t>  Extreme Heat </a:t>
            </a:r>
            <a:endParaRPr b="1"/>
          </a:p>
        </p:txBody>
      </p:sp>
      <p:sp>
        <p:nvSpPr>
          <p:cNvPr id="232" name="Google Shape;232;p40"/>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33" name="Google Shape;233;p40"/>
          <p:cNvPicPr preferRelativeResize="0"/>
          <p:nvPr/>
        </p:nvPicPr>
        <p:blipFill rotWithShape="1">
          <a:blip r:embed="rId4">
            <a:alphaModFix/>
          </a:blip>
          <a:srcRect b="0" l="0" r="0" t="0"/>
          <a:stretch/>
        </p:blipFill>
        <p:spPr>
          <a:xfrm>
            <a:off x="116639" y="103574"/>
            <a:ext cx="478522" cy="592952"/>
          </a:xfrm>
          <a:prstGeom prst="rect">
            <a:avLst/>
          </a:prstGeom>
          <a:noFill/>
          <a:ln>
            <a:noFill/>
          </a:ln>
        </p:spPr>
      </p:pic>
      <p:sp>
        <p:nvSpPr>
          <p:cNvPr id="234" name="Google Shape;234;p40"/>
          <p:cNvSpPr txBox="1"/>
          <p:nvPr/>
        </p:nvSpPr>
        <p:spPr>
          <a:xfrm>
            <a:off x="21817" y="4785718"/>
            <a:ext cx="4972200" cy="2859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35" name="Google Shape;235;p40"/>
          <p:cNvSpPr txBox="1"/>
          <p:nvPr>
            <p:ph idx="1" type="body"/>
          </p:nvPr>
        </p:nvSpPr>
        <p:spPr>
          <a:xfrm>
            <a:off x="283669" y="1006856"/>
            <a:ext cx="5798100" cy="3778800"/>
          </a:xfrm>
          <a:prstGeom prst="rect">
            <a:avLst/>
          </a:prstGeom>
          <a:noFill/>
          <a:ln>
            <a:noFill/>
          </a:ln>
        </p:spPr>
        <p:txBody>
          <a:bodyPr anchorCtr="0" anchor="t" bIns="34275" lIns="68575" spcFirstLastPara="1" rIns="68575" wrap="square" tIns="34275">
            <a:normAutofit fontScale="85000" lnSpcReduction="10000"/>
          </a:bodyPr>
          <a:lstStyle/>
          <a:p>
            <a:pPr indent="-274955" lvl="0" marL="342900" rtl="0" algn="l">
              <a:lnSpc>
                <a:spcPct val="150000"/>
              </a:lnSpc>
              <a:spcBef>
                <a:spcPts val="800"/>
              </a:spcBef>
              <a:spcAft>
                <a:spcPts val="0"/>
              </a:spcAft>
              <a:buSzPct val="100000"/>
              <a:buChar char="●"/>
            </a:pPr>
            <a:r>
              <a:rPr lang="en" sz="1800"/>
              <a:t>Heat is the leading weather-related killer in the United States</a:t>
            </a:r>
            <a:endParaRPr sz="1800"/>
          </a:p>
          <a:p>
            <a:pPr indent="-274955" lvl="0" marL="342900" rtl="0" algn="l">
              <a:lnSpc>
                <a:spcPct val="150000"/>
              </a:lnSpc>
              <a:spcBef>
                <a:spcPts val="0"/>
              </a:spcBef>
              <a:spcAft>
                <a:spcPts val="0"/>
              </a:spcAft>
              <a:buSzPct val="100000"/>
              <a:buChar char="●"/>
            </a:pPr>
            <a:r>
              <a:rPr lang="en" sz="1800">
                <a:highlight>
                  <a:srgbClr val="FFFFFF"/>
                </a:highlight>
              </a:rPr>
              <a:t>High heat and humidity can lead to heat-related illness, including heat cramps, heat exhaustion and heat stroke</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chemeClr val="lt1"/>
                </a:highlight>
              </a:rPr>
              <a:t>Most HRIs and deaths are preventable</a:t>
            </a:r>
            <a:endParaRPr sz="1800">
              <a:highlight>
                <a:schemeClr val="lt1"/>
              </a:highlight>
            </a:endParaRPr>
          </a:p>
          <a:p>
            <a:pPr indent="-274955" lvl="0" marL="342900" rtl="0" algn="l">
              <a:lnSpc>
                <a:spcPct val="150000"/>
              </a:lnSpc>
              <a:spcBef>
                <a:spcPts val="0"/>
              </a:spcBef>
              <a:spcAft>
                <a:spcPts val="0"/>
              </a:spcAft>
              <a:buSzPct val="100000"/>
              <a:buChar char="●"/>
            </a:pPr>
            <a:r>
              <a:rPr lang="en" sz="1800">
                <a:highlight>
                  <a:srgbClr val="FFFFFF"/>
                </a:highlight>
              </a:rPr>
              <a:t>High risk groups experience a disproportionate amount of health impacts</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rgbClr val="FFFFFF"/>
                </a:highlight>
              </a:rPr>
              <a:t>Marginalized communities, the elderly, young children, pregnant women and outdoor workers are more vulnerable to heat related illnesses and deaths </a:t>
            </a:r>
            <a:endParaRPr sz="1800">
              <a:highlight>
                <a:srgbClr val="FFFFFF"/>
              </a:highlight>
            </a:endParaRPr>
          </a:p>
          <a:p>
            <a:pPr indent="-274955" lvl="0" marL="342900" rtl="0" algn="l">
              <a:lnSpc>
                <a:spcPct val="150000"/>
              </a:lnSpc>
              <a:spcBef>
                <a:spcPts val="0"/>
              </a:spcBef>
              <a:spcAft>
                <a:spcPts val="0"/>
              </a:spcAft>
              <a:buSzPct val="100000"/>
              <a:buChar char="●"/>
            </a:pPr>
            <a:r>
              <a:rPr lang="en" sz="1800">
                <a:highlight>
                  <a:srgbClr val="FFFFFF"/>
                </a:highlight>
              </a:rPr>
              <a:t>Extreme heat conditions are increasing due to climate change and urban development.</a:t>
            </a:r>
            <a:endParaRPr sz="1800">
              <a:highlight>
                <a:srgbClr val="FFFFFF"/>
              </a:highlight>
            </a:endParaRPr>
          </a:p>
        </p:txBody>
      </p:sp>
      <p:pic>
        <p:nvPicPr>
          <p:cNvPr id="236" name="Google Shape;236;p40"/>
          <p:cNvPicPr preferRelativeResize="0"/>
          <p:nvPr/>
        </p:nvPicPr>
        <p:blipFill rotWithShape="1">
          <a:blip r:embed="rId5">
            <a:alphaModFix/>
          </a:blip>
          <a:srcRect b="0" l="0" r="4607" t="0"/>
          <a:stretch/>
        </p:blipFill>
        <p:spPr>
          <a:xfrm>
            <a:off x="6636438" y="2316399"/>
            <a:ext cx="2322526" cy="1924075"/>
          </a:xfrm>
          <a:prstGeom prst="rect">
            <a:avLst/>
          </a:prstGeom>
          <a:noFill/>
          <a:ln>
            <a:noFill/>
          </a:ln>
        </p:spPr>
      </p:pic>
      <p:pic>
        <p:nvPicPr>
          <p:cNvPr id="237" name="Google Shape;237;p40"/>
          <p:cNvPicPr preferRelativeResize="0"/>
          <p:nvPr/>
        </p:nvPicPr>
        <p:blipFill rotWithShape="1">
          <a:blip r:embed="rId6">
            <a:alphaModFix/>
          </a:blip>
          <a:srcRect b="0" l="0" r="0" t="10418"/>
          <a:stretch/>
        </p:blipFill>
        <p:spPr>
          <a:xfrm>
            <a:off x="7170038" y="664838"/>
            <a:ext cx="994275" cy="890700"/>
          </a:xfrm>
          <a:prstGeom prst="rect">
            <a:avLst/>
          </a:prstGeom>
          <a:noFill/>
          <a:ln>
            <a:noFill/>
          </a:ln>
        </p:spPr>
      </p:pic>
      <p:sp>
        <p:nvSpPr>
          <p:cNvPr id="238" name="Google Shape;238;p40"/>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434343"/>
                </a:solidFill>
                <a:latin typeface="Arial"/>
                <a:ea typeface="Arial"/>
                <a:cs typeface="Arial"/>
                <a:sym typeface="Arial"/>
              </a:rPr>
              <a:t>Pregnant Women</a:t>
            </a:r>
            <a:endParaRPr b="0" i="0" sz="1100" u="none" cap="none" strike="noStrike">
              <a:solidFill>
                <a:srgbClr val="434343"/>
              </a:solidFill>
              <a:latin typeface="Arial"/>
              <a:ea typeface="Arial"/>
              <a:cs typeface="Arial"/>
              <a:sym typeface="Arial"/>
            </a:endParaRPr>
          </a:p>
        </p:txBody>
      </p:sp>
      <p:pic>
        <p:nvPicPr>
          <p:cNvPr id="239" name="Google Shape;239;p40"/>
          <p:cNvPicPr preferRelativeResize="0"/>
          <p:nvPr/>
        </p:nvPicPr>
        <p:blipFill rotWithShape="1">
          <a:blip r:embed="rId7">
            <a:alphaModFix/>
          </a:blip>
          <a:srcRect b="0" l="0" r="0" t="0"/>
          <a:stretch/>
        </p:blipFill>
        <p:spPr>
          <a:xfrm>
            <a:off x="8283334" y="4337179"/>
            <a:ext cx="860655" cy="739066"/>
          </a:xfrm>
          <a:prstGeom prst="rect">
            <a:avLst/>
          </a:prstGeom>
          <a:noFill/>
          <a:ln>
            <a:noFill/>
          </a:ln>
        </p:spPr>
      </p:pic>
      <p:pic>
        <p:nvPicPr>
          <p:cNvPr descr="Miami-Dade County logo" id="240" name="Google Shape;240;p40"/>
          <p:cNvPicPr preferRelativeResize="0"/>
          <p:nvPr/>
        </p:nvPicPr>
        <p:blipFill rotWithShape="1">
          <a:blip r:embed="rId8">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Clr>
                <a:schemeClr val="dk1"/>
              </a:buClr>
              <a:buSzPts val="1400"/>
              <a:buNone/>
            </a:pPr>
            <a:r>
              <a:t/>
            </a:r>
            <a:endParaRPr sz="2000"/>
          </a:p>
          <a:p>
            <a:pPr indent="0" lvl="0" marL="342900" rtl="0" algn="l">
              <a:lnSpc>
                <a:spcPct val="90000"/>
              </a:lnSpc>
              <a:spcBef>
                <a:spcPts val="800"/>
              </a:spcBef>
              <a:spcAft>
                <a:spcPts val="0"/>
              </a:spcAft>
              <a:buClr>
                <a:schemeClr val="dk1"/>
              </a:buClr>
              <a:buSzPts val="1400"/>
              <a:buNone/>
            </a:pPr>
            <a:r>
              <a:t/>
            </a:r>
            <a:endParaRPr sz="2000"/>
          </a:p>
        </p:txBody>
      </p:sp>
      <p:pic>
        <p:nvPicPr>
          <p:cNvPr id="247" name="Google Shape;247;p41"/>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pic>
        <p:nvPicPr>
          <p:cNvPr id="248" name="Google Shape;248;p41"/>
          <p:cNvPicPr preferRelativeResize="0"/>
          <p:nvPr/>
        </p:nvPicPr>
        <p:blipFill rotWithShape="1">
          <a:blip r:embed="rId4">
            <a:alphaModFix/>
          </a:blip>
          <a:srcRect b="0" l="0" r="0" t="0"/>
          <a:stretch/>
        </p:blipFill>
        <p:spPr>
          <a:xfrm>
            <a:off x="332100" y="168624"/>
            <a:ext cx="3510062" cy="4440550"/>
          </a:xfrm>
          <a:prstGeom prst="rect">
            <a:avLst/>
          </a:prstGeom>
          <a:noFill/>
          <a:ln>
            <a:noFill/>
          </a:ln>
        </p:spPr>
      </p:pic>
      <p:pic>
        <p:nvPicPr>
          <p:cNvPr descr="Urban heat island effect" id="249" name="Google Shape;249;p41"/>
          <p:cNvPicPr preferRelativeResize="0"/>
          <p:nvPr/>
        </p:nvPicPr>
        <p:blipFill>
          <a:blip r:embed="rId5">
            <a:alphaModFix/>
          </a:blip>
          <a:stretch>
            <a:fillRect/>
          </a:stretch>
        </p:blipFill>
        <p:spPr>
          <a:xfrm>
            <a:off x="4354225" y="0"/>
            <a:ext cx="4559005" cy="4623475"/>
          </a:xfrm>
          <a:prstGeom prst="rect">
            <a:avLst/>
          </a:prstGeom>
          <a:noFill/>
          <a:ln>
            <a:noFill/>
          </a:ln>
        </p:spPr>
      </p:pic>
      <p:sp>
        <p:nvSpPr>
          <p:cNvPr id="250" name="Google Shape;250;p41"/>
          <p:cNvSpPr txBox="1"/>
          <p:nvPr/>
        </p:nvSpPr>
        <p:spPr>
          <a:xfrm>
            <a:off x="2039475" y="345150"/>
            <a:ext cx="3000000" cy="3000000"/>
          </a:xfrm>
          <a:prstGeom prst="rect">
            <a:avLst/>
          </a:prstGeom>
          <a:noFill/>
          <a:ln>
            <a:noFill/>
          </a:ln>
        </p:spPr>
        <p:txBody>
          <a:bodyPr anchorCtr="0" anchor="ctr" bIns="91425" lIns="91425" spcFirstLastPara="1" rIns="91425" wrap="square" tIns="91425">
            <a:noAutofit/>
          </a:bodyPr>
          <a:lstStyle/>
          <a:p>
            <a:pPr indent="0" lvl="0" marL="914400" marR="914400" rtl="0" algn="l">
              <a:lnSpc>
                <a:spcPct val="160000"/>
              </a:lnSpc>
              <a:spcBef>
                <a:spcPts val="0"/>
              </a:spcBef>
              <a:spcAft>
                <a:spcPts val="0"/>
              </a:spcAft>
              <a:buNone/>
            </a:pPr>
            <a:r>
              <a:rPr lang="en" sz="1400">
                <a:solidFill>
                  <a:srgbClr val="111111"/>
                </a:solidFill>
                <a:highlight>
                  <a:srgbClr val="FFFFFF"/>
                </a:highlight>
                <a:latin typeface="Times New Roman"/>
                <a:ea typeface="Times New Roman"/>
                <a:cs typeface="Times New Roman"/>
                <a:sym typeface="Times New Roman"/>
              </a:rPr>
              <a:t>—</a:t>
            </a:r>
            <a:endParaRPr sz="1400">
              <a:solidFill>
                <a:srgbClr val="111111"/>
              </a:solidFill>
              <a:highlight>
                <a:srgbClr val="FFFFFF"/>
              </a:highlight>
              <a:latin typeface="Times New Roman"/>
              <a:ea typeface="Times New Roman"/>
              <a:cs typeface="Times New Roman"/>
              <a:sym typeface="Times New Roman"/>
            </a:endParaRPr>
          </a:p>
          <a:p>
            <a:pPr indent="0" lvl="0" marL="0" rtl="0" algn="l">
              <a:lnSpc>
                <a:spcPct val="115000"/>
              </a:lnSpc>
              <a:spcBef>
                <a:spcPts val="1800"/>
              </a:spcBef>
              <a:spcAft>
                <a:spcPts val="0"/>
              </a:spcAft>
              <a:buNone/>
            </a:pPr>
            <a:r>
              <a:t/>
            </a:r>
            <a:endParaRPr sz="1100"/>
          </a:p>
        </p:txBody>
      </p:sp>
      <p:pic>
        <p:nvPicPr>
          <p:cNvPr id="251" name="Google Shape;251;p41"/>
          <p:cNvPicPr preferRelativeResize="0"/>
          <p:nvPr/>
        </p:nvPicPr>
        <p:blipFill rotWithShape="1">
          <a:blip r:embed="rId6">
            <a:alphaModFix/>
          </a:blip>
          <a:srcRect b="0" l="0" r="0" t="0"/>
          <a:stretch/>
        </p:blipFill>
        <p:spPr>
          <a:xfrm>
            <a:off x="8283334" y="4337179"/>
            <a:ext cx="860655" cy="739066"/>
          </a:xfrm>
          <a:prstGeom prst="rect">
            <a:avLst/>
          </a:prstGeom>
          <a:noFill/>
          <a:ln>
            <a:noFill/>
          </a:ln>
        </p:spPr>
      </p:pic>
      <p:pic>
        <p:nvPicPr>
          <p:cNvPr descr="Miami-Dade County logo" id="252" name="Google Shape;252;p41"/>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2"/>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59" name="Google Shape;259;p42"/>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sp>
        <p:nvSpPr>
          <p:cNvPr id="260" name="Google Shape;260;p42"/>
          <p:cNvSpPr txBox="1"/>
          <p:nvPr/>
        </p:nvSpPr>
        <p:spPr>
          <a:xfrm>
            <a:off x="21817" y="4785718"/>
            <a:ext cx="4972200" cy="2859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61" name="Google Shape;261;p42"/>
          <p:cNvSpPr txBox="1"/>
          <p:nvPr/>
        </p:nvSpPr>
        <p:spPr>
          <a:xfrm>
            <a:off x="7117388" y="1375472"/>
            <a:ext cx="1510500" cy="307800"/>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p:txBody>
      </p:sp>
      <p:pic>
        <p:nvPicPr>
          <p:cNvPr id="262" name="Google Shape;262;p42"/>
          <p:cNvPicPr preferRelativeResize="0"/>
          <p:nvPr/>
        </p:nvPicPr>
        <p:blipFill rotWithShape="1">
          <a:blip r:embed="rId4">
            <a:alphaModFix/>
          </a:blip>
          <a:srcRect b="0" l="0" r="0" t="0"/>
          <a:stretch/>
        </p:blipFill>
        <p:spPr>
          <a:xfrm>
            <a:off x="681521" y="-3"/>
            <a:ext cx="3172682" cy="4630968"/>
          </a:xfrm>
          <a:prstGeom prst="rect">
            <a:avLst/>
          </a:prstGeom>
          <a:noFill/>
          <a:ln>
            <a:noFill/>
          </a:ln>
        </p:spPr>
      </p:pic>
      <p:pic>
        <p:nvPicPr>
          <p:cNvPr id="263" name="Google Shape;263;p42"/>
          <p:cNvPicPr preferRelativeResize="0"/>
          <p:nvPr/>
        </p:nvPicPr>
        <p:blipFill rotWithShape="1">
          <a:blip r:embed="rId5">
            <a:alphaModFix/>
          </a:blip>
          <a:srcRect b="0" l="0" r="0" t="0"/>
          <a:stretch/>
        </p:blipFill>
        <p:spPr>
          <a:xfrm>
            <a:off x="4669511" y="0"/>
            <a:ext cx="3277832" cy="4630968"/>
          </a:xfrm>
          <a:prstGeom prst="rect">
            <a:avLst/>
          </a:prstGeom>
          <a:noFill/>
          <a:ln>
            <a:noFill/>
          </a:ln>
        </p:spPr>
      </p:pic>
      <p:pic>
        <p:nvPicPr>
          <p:cNvPr descr="Miami-Dade County logo" id="264" name="Google Shape;264;p42"/>
          <p:cNvPicPr preferRelativeResize="0"/>
          <p:nvPr/>
        </p:nvPicPr>
        <p:blipFill rotWithShape="1">
          <a:blip r:embed="rId6">
            <a:alphaModFix/>
          </a:blip>
          <a:srcRect b="0" l="0" r="0" t="0"/>
          <a:stretch/>
        </p:blipFill>
        <p:spPr>
          <a:xfrm>
            <a:off x="7085286" y="4461553"/>
            <a:ext cx="1073679" cy="490313"/>
          </a:xfrm>
          <a:prstGeom prst="rect">
            <a:avLst/>
          </a:prstGeom>
          <a:noFill/>
          <a:ln>
            <a:noFill/>
          </a:ln>
        </p:spPr>
      </p:pic>
      <p:pic>
        <p:nvPicPr>
          <p:cNvPr id="265" name="Google Shape;265;p42"/>
          <p:cNvPicPr preferRelativeResize="0"/>
          <p:nvPr/>
        </p:nvPicPr>
        <p:blipFill rotWithShape="1">
          <a:blip r:embed="rId7">
            <a:alphaModFix/>
          </a:blip>
          <a:srcRect b="0" l="0" r="0" t="0"/>
          <a:stretch/>
        </p:blipFill>
        <p:spPr>
          <a:xfrm>
            <a:off x="8283334" y="4337179"/>
            <a:ext cx="860655" cy="7390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3"/>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pic>
        <p:nvPicPr>
          <p:cNvPr descr="See the source image" id="272" name="Google Shape;272;p43"/>
          <p:cNvPicPr preferRelativeResize="0"/>
          <p:nvPr/>
        </p:nvPicPr>
        <p:blipFill rotWithShape="1">
          <a:blip r:embed="rId4">
            <a:alphaModFix/>
          </a:blip>
          <a:srcRect b="0" l="0" r="0" t="0"/>
          <a:stretch/>
        </p:blipFill>
        <p:spPr>
          <a:xfrm>
            <a:off x="187461" y="158399"/>
            <a:ext cx="4249134" cy="4249134"/>
          </a:xfrm>
          <a:prstGeom prst="rect">
            <a:avLst/>
          </a:prstGeom>
          <a:noFill/>
          <a:ln>
            <a:noFill/>
          </a:ln>
        </p:spPr>
      </p:pic>
      <p:pic>
        <p:nvPicPr>
          <p:cNvPr descr="See the source image" id="273" name="Google Shape;273;p43"/>
          <p:cNvPicPr preferRelativeResize="0"/>
          <p:nvPr/>
        </p:nvPicPr>
        <p:blipFill rotWithShape="1">
          <a:blip r:embed="rId5">
            <a:alphaModFix/>
          </a:blip>
          <a:srcRect b="0" l="0" r="0" t="0"/>
          <a:stretch/>
        </p:blipFill>
        <p:spPr>
          <a:xfrm>
            <a:off x="4885066" y="166799"/>
            <a:ext cx="3718343" cy="2478895"/>
          </a:xfrm>
          <a:prstGeom prst="rect">
            <a:avLst/>
          </a:prstGeom>
          <a:noFill/>
          <a:ln>
            <a:noFill/>
          </a:ln>
        </p:spPr>
      </p:pic>
      <p:pic>
        <p:nvPicPr>
          <p:cNvPr descr="Hurricane Irma took 7 million cable and wireline subscribers offline | Ars  Technica" id="274" name="Google Shape;274;p43"/>
          <p:cNvPicPr preferRelativeResize="0"/>
          <p:nvPr/>
        </p:nvPicPr>
        <p:blipFill rotWithShape="1">
          <a:blip r:embed="rId6">
            <a:alphaModFix/>
          </a:blip>
          <a:srcRect b="0" l="0" r="0" t="0"/>
          <a:stretch/>
        </p:blipFill>
        <p:spPr>
          <a:xfrm>
            <a:off x="5275175" y="2726067"/>
            <a:ext cx="2684150" cy="1789430"/>
          </a:xfrm>
          <a:prstGeom prst="rect">
            <a:avLst/>
          </a:prstGeom>
          <a:noFill/>
          <a:ln>
            <a:noFill/>
          </a:ln>
        </p:spPr>
      </p:pic>
      <p:pic>
        <p:nvPicPr>
          <p:cNvPr descr="Miami-Dade County logo" id="275" name="Google Shape;275;p43"/>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pic>
        <p:nvPicPr>
          <p:cNvPr id="276" name="Google Shape;276;p43"/>
          <p:cNvPicPr preferRelativeResize="0"/>
          <p:nvPr/>
        </p:nvPicPr>
        <p:blipFill rotWithShape="1">
          <a:blip r:embed="rId8">
            <a:alphaModFix/>
          </a:blip>
          <a:srcRect b="0" l="0" r="0" t="0"/>
          <a:stretch/>
        </p:blipFill>
        <p:spPr>
          <a:xfrm>
            <a:off x="8219359" y="4342116"/>
            <a:ext cx="860655" cy="7390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4"/>
          <p:cNvSpPr txBox="1"/>
          <p:nvPr>
            <p:ph type="title"/>
          </p:nvPr>
        </p:nvSpPr>
        <p:spPr>
          <a:xfrm>
            <a:off x="628650" y="12581"/>
            <a:ext cx="65079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300"/>
              <a:buFont typeface="Arial"/>
              <a:buNone/>
            </a:pPr>
            <a:r>
              <a:rPr lang="en"/>
              <a:t>Background: Currently in Miami</a:t>
            </a:r>
            <a:endParaRPr/>
          </a:p>
        </p:txBody>
      </p:sp>
      <p:sp>
        <p:nvSpPr>
          <p:cNvPr id="283" name="Google Shape;283;p44"/>
          <p:cNvSpPr txBox="1"/>
          <p:nvPr>
            <p:ph idx="1" type="body"/>
          </p:nvPr>
        </p:nvSpPr>
        <p:spPr>
          <a:xfrm>
            <a:off x="283670" y="1375484"/>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t/>
            </a:r>
            <a:endParaRPr sz="2000"/>
          </a:p>
          <a:p>
            <a:pPr indent="0" lvl="0" marL="342900" rtl="0" algn="l">
              <a:lnSpc>
                <a:spcPct val="90000"/>
              </a:lnSpc>
              <a:spcBef>
                <a:spcPts val="800"/>
              </a:spcBef>
              <a:spcAft>
                <a:spcPts val="0"/>
              </a:spcAft>
              <a:buSzPts val="1400"/>
              <a:buNone/>
            </a:pPr>
            <a:r>
              <a:t/>
            </a:r>
            <a:endParaRPr sz="2000"/>
          </a:p>
        </p:txBody>
      </p:sp>
      <p:pic>
        <p:nvPicPr>
          <p:cNvPr id="284" name="Google Shape;284;p44"/>
          <p:cNvPicPr preferRelativeResize="0"/>
          <p:nvPr/>
        </p:nvPicPr>
        <p:blipFill rotWithShape="1">
          <a:blip r:embed="rId3">
            <a:alphaModFix/>
          </a:blip>
          <a:srcRect b="0" l="0" r="0" t="0"/>
          <a:stretch/>
        </p:blipFill>
        <p:spPr>
          <a:xfrm>
            <a:off x="116639" y="103574"/>
            <a:ext cx="478522" cy="592952"/>
          </a:xfrm>
          <a:prstGeom prst="rect">
            <a:avLst/>
          </a:prstGeom>
          <a:noFill/>
          <a:ln>
            <a:noFill/>
          </a:ln>
        </p:spPr>
      </p:pic>
      <p:pic>
        <p:nvPicPr>
          <p:cNvPr id="285" name="Google Shape;285;p44"/>
          <p:cNvPicPr preferRelativeResize="0"/>
          <p:nvPr/>
        </p:nvPicPr>
        <p:blipFill rotWithShape="1">
          <a:blip r:embed="rId4">
            <a:alphaModFix/>
          </a:blip>
          <a:srcRect b="12242" l="15467" r="3039" t="0"/>
          <a:stretch/>
        </p:blipFill>
        <p:spPr>
          <a:xfrm>
            <a:off x="21825" y="1270969"/>
            <a:ext cx="4662761" cy="2601562"/>
          </a:xfrm>
          <a:prstGeom prst="rect">
            <a:avLst/>
          </a:prstGeom>
          <a:noFill/>
          <a:ln>
            <a:noFill/>
          </a:ln>
        </p:spPr>
      </p:pic>
      <p:pic>
        <p:nvPicPr>
          <p:cNvPr id="286" name="Google Shape;286;p44"/>
          <p:cNvPicPr preferRelativeResize="0"/>
          <p:nvPr/>
        </p:nvPicPr>
        <p:blipFill rotWithShape="1">
          <a:blip r:embed="rId5">
            <a:alphaModFix/>
          </a:blip>
          <a:srcRect b="4706" l="8300" r="3957" t="7820"/>
          <a:stretch/>
        </p:blipFill>
        <p:spPr>
          <a:xfrm>
            <a:off x="4570669" y="1315706"/>
            <a:ext cx="4525593" cy="2512088"/>
          </a:xfrm>
          <a:prstGeom prst="rect">
            <a:avLst/>
          </a:prstGeom>
          <a:noFill/>
          <a:ln>
            <a:noFill/>
          </a:ln>
        </p:spPr>
      </p:pic>
      <p:sp>
        <p:nvSpPr>
          <p:cNvPr id="287" name="Google Shape;287;p44"/>
          <p:cNvSpPr txBox="1"/>
          <p:nvPr>
            <p:ph idx="1" type="body"/>
          </p:nvPr>
        </p:nvSpPr>
        <p:spPr>
          <a:xfrm>
            <a:off x="839420" y="3872522"/>
            <a:ext cx="7169400" cy="28650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rPr lang="en" sz="2000"/>
              <a:t>Risks to human health and wellbeing are </a:t>
            </a:r>
            <a:r>
              <a:rPr b="1" lang="en" sz="2000"/>
              <a:t>INCREASING</a:t>
            </a:r>
            <a:endParaRPr b="1" sz="2000"/>
          </a:p>
        </p:txBody>
      </p:sp>
      <p:pic>
        <p:nvPicPr>
          <p:cNvPr id="288" name="Google Shape;288;p44"/>
          <p:cNvPicPr preferRelativeResize="0"/>
          <p:nvPr/>
        </p:nvPicPr>
        <p:blipFill rotWithShape="1">
          <a:blip r:embed="rId6">
            <a:alphaModFix/>
          </a:blip>
          <a:srcRect b="0" l="0" r="0" t="0"/>
          <a:stretch/>
        </p:blipFill>
        <p:spPr>
          <a:xfrm>
            <a:off x="8283334" y="4337179"/>
            <a:ext cx="860655" cy="739066"/>
          </a:xfrm>
          <a:prstGeom prst="rect">
            <a:avLst/>
          </a:prstGeom>
          <a:noFill/>
          <a:ln>
            <a:noFill/>
          </a:ln>
        </p:spPr>
      </p:pic>
      <p:pic>
        <p:nvPicPr>
          <p:cNvPr descr="Miami-Dade County logo" id="289" name="Google Shape;289;p44"/>
          <p:cNvPicPr preferRelativeResize="0"/>
          <p:nvPr/>
        </p:nvPicPr>
        <p:blipFill rotWithShape="1">
          <a:blip r:embed="rId7">
            <a:alphaModFix/>
          </a:blip>
          <a:srcRect b="0" l="0" r="0" t="0"/>
          <a:stretch/>
        </p:blipFill>
        <p:spPr>
          <a:xfrm>
            <a:off x="7085286" y="4461553"/>
            <a:ext cx="1073679" cy="4903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5"/>
          <p:cNvPicPr preferRelativeResize="0"/>
          <p:nvPr/>
        </p:nvPicPr>
        <p:blipFill rotWithShape="1">
          <a:blip r:embed="rId3">
            <a:alphaModFix/>
          </a:blip>
          <a:srcRect b="0" l="0" r="0" t="0"/>
          <a:stretch/>
        </p:blipFill>
        <p:spPr>
          <a:xfrm>
            <a:off x="-65008" y="1204779"/>
            <a:ext cx="9203210" cy="2241531"/>
          </a:xfrm>
          <a:prstGeom prst="rect">
            <a:avLst/>
          </a:prstGeom>
          <a:noFill/>
          <a:ln>
            <a:noFill/>
          </a:ln>
        </p:spPr>
      </p:pic>
      <p:pic>
        <p:nvPicPr>
          <p:cNvPr descr="Miami-Dade County logo" id="296" name="Google Shape;296;p45"/>
          <p:cNvPicPr preferRelativeResize="0"/>
          <p:nvPr/>
        </p:nvPicPr>
        <p:blipFill rotWithShape="1">
          <a:blip r:embed="rId4">
            <a:alphaModFix/>
          </a:blip>
          <a:srcRect b="0" l="0" r="0" t="0"/>
          <a:stretch/>
        </p:blipFill>
        <p:spPr>
          <a:xfrm>
            <a:off x="7085286" y="4461553"/>
            <a:ext cx="1073679" cy="490313"/>
          </a:xfrm>
          <a:prstGeom prst="rect">
            <a:avLst/>
          </a:prstGeom>
          <a:noFill/>
          <a:ln>
            <a:noFill/>
          </a:ln>
        </p:spPr>
      </p:pic>
      <p:pic>
        <p:nvPicPr>
          <p:cNvPr id="297" name="Google Shape;297;p45"/>
          <p:cNvPicPr preferRelativeResize="0"/>
          <p:nvPr/>
        </p:nvPicPr>
        <p:blipFill rotWithShape="1">
          <a:blip r:embed="rId5">
            <a:alphaModFix/>
          </a:blip>
          <a:srcRect b="0" l="0" r="0" t="0"/>
          <a:stretch/>
        </p:blipFill>
        <p:spPr>
          <a:xfrm>
            <a:off x="8283334" y="4337179"/>
            <a:ext cx="860655" cy="7390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